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2932740-E74C-47E7-BE72-85F0794A03F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CC13E08-FA52-4E57-97BD-B7AFB960B133}" type="datetimeFigureOut">
              <a:rPr lang="es-ES" smtClean="0"/>
              <a:pPr/>
              <a:t>28/11/2017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E2932740-E74C-47E7-BE72-85F0794A03F8}"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CC13E08-FA52-4E57-97BD-B7AFB960B133}" type="datetimeFigureOut">
              <a:rPr lang="es-ES" smtClean="0"/>
              <a:pPr/>
              <a:t>28/11/2017</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2932740-E74C-47E7-BE72-85F0794A03F8}"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000100" y="1785926"/>
            <a:ext cx="7242072" cy="1928826"/>
          </a:xfrm>
          <a:effectLst>
            <a:glow rad="228600">
              <a:schemeClr val="accent5">
                <a:satMod val="175000"/>
                <a:alpha val="40000"/>
              </a:schemeClr>
            </a:glow>
          </a:effectLst>
        </p:spPr>
        <p:txBody>
          <a:bodyP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LA ENERGÍA.</a:t>
            </a:r>
            <a:endParaRPr lang="es-ES"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body" idx="1"/>
          </p:nvPr>
        </p:nvSpPr>
        <p:spPr>
          <a:xfrm>
            <a:off x="571472" y="1643062"/>
            <a:ext cx="8201053" cy="4572019"/>
          </a:xfrm>
        </p:spPr>
        <p:txBody>
          <a:bodyPr/>
          <a:lstStyle/>
          <a:p>
            <a:r>
              <a:rPr lang="es-ES" b="1" u="sng" dirty="0" smtClean="0"/>
              <a:t>La potencial:</a:t>
            </a:r>
            <a:r>
              <a:rPr lang="es-ES" b="1" dirty="0" smtClean="0"/>
              <a:t>  es la energía contenida en un cuerpo, por ejemplo: la energía humana, la del agua, del vapor, etc.</a:t>
            </a:r>
          </a:p>
          <a:p>
            <a:endParaRPr lang="es-ES" dirty="0" smtClean="0"/>
          </a:p>
          <a:p>
            <a:r>
              <a:rPr lang="es-ES" b="1" u="sng" dirty="0" smtClean="0"/>
              <a:t>La energía cinética :</a:t>
            </a:r>
            <a:r>
              <a:rPr lang="es-ES" b="1" dirty="0" smtClean="0"/>
              <a:t>  es la que posee un cuerpo debido a su movimiento o velocidad; por ejemplo: la energía del agua al caer de una cascada, la energía del aire en movimiento, etc.</a:t>
            </a:r>
            <a:endParaRPr lang="es-ES" dirty="0" smtClean="0"/>
          </a:p>
          <a:p>
            <a:r>
              <a:rPr lang="es-ES" b="1" dirty="0" smtClean="0"/>
              <a:t>Existen también otras clasificaciones de la energía que en su esencia son energía cinética o potencial o combinaciones de estas dos. </a:t>
            </a:r>
            <a:endParaRPr lang="es-ES" dirty="0" smtClean="0"/>
          </a:p>
          <a:p>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1538" y="1214422"/>
            <a:ext cx="7231214" cy="1143008"/>
          </a:xfrm>
        </p:spPr>
        <p:txBody>
          <a:bodyPr/>
          <a:lstStyle/>
          <a:p>
            <a:r>
              <a:rPr lang="es-ES" u="sng" dirty="0" smtClean="0"/>
              <a:t> </a:t>
            </a:r>
            <a:r>
              <a:rPr lang="es-ES" dirty="0" smtClean="0"/>
              <a:t/>
            </a:r>
            <a:br>
              <a:rPr lang="es-ES" dirty="0" smtClean="0"/>
            </a:br>
            <a:r>
              <a:rPr lang="es-ES" dirty="0" smtClean="0"/>
              <a:t> Energía calórica o               térmica:</a:t>
            </a:r>
            <a:endParaRPr lang="es-ES" dirty="0"/>
          </a:p>
        </p:txBody>
      </p:sp>
      <p:sp>
        <p:nvSpPr>
          <p:cNvPr id="3" name="2 Marcador de texto"/>
          <p:cNvSpPr>
            <a:spLocks noGrp="1"/>
          </p:cNvSpPr>
          <p:nvPr>
            <p:ph type="body" idx="1"/>
          </p:nvPr>
        </p:nvSpPr>
        <p:spPr>
          <a:xfrm>
            <a:off x="714348" y="2500306"/>
            <a:ext cx="7588404" cy="3786214"/>
          </a:xfrm>
        </p:spPr>
        <p:txBody>
          <a:bodyPr/>
          <a:lstStyle/>
          <a:p>
            <a:r>
              <a:rPr lang="es-ES" b="1" dirty="0" smtClean="0"/>
              <a:t>Producida por el aumento de la temperatura de los objetos. </a:t>
            </a:r>
          </a:p>
          <a:p>
            <a:r>
              <a:rPr lang="es-ES" b="1" dirty="0" smtClean="0"/>
              <a:t>Como sabemos, los cuerpos están formados por moléculas y éstas, están en constante movimiento. </a:t>
            </a:r>
          </a:p>
          <a:p>
            <a:r>
              <a:rPr lang="es-ES" b="1" dirty="0" smtClean="0"/>
              <a:t>Cuando aceleramos este movimiento se origina mayor temperatura y al haber mayor temperatura hay energía calorífica. Esto es lo que sucede cuando calentamos agua hasta hervir y se produce gran cantidad de vapor.</a:t>
            </a:r>
            <a:endParaRPr lang="es-ES" dirty="0" smtClean="0"/>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42910" y="1142984"/>
            <a:ext cx="7843838" cy="5000660"/>
          </a:xfrm>
        </p:spPr>
        <p:txBody>
          <a:bodyPr/>
          <a:lstStyle/>
          <a:p>
            <a:r>
              <a:rPr lang="es-ES" b="1" dirty="0" smtClean="0"/>
              <a:t>Una fuente natural de calor es el Sol, y numerosas investigaciones descubrieron cómo se podría aprovechar la luz del sol para producir calor durante la noche e inclusive electricidad.</a:t>
            </a:r>
          </a:p>
          <a:p>
            <a:endParaRPr lang="es-ES" dirty="0" smtClean="0"/>
          </a:p>
          <a:p>
            <a:endParaRPr lang="es-ES" dirty="0"/>
          </a:p>
        </p:txBody>
      </p:sp>
      <p:pic>
        <p:nvPicPr>
          <p:cNvPr id="4" name="3 Imagen" descr="https://encrypted-tbn1.gstatic.com/images?q=tbn:ANd9GcTGbkKVZNWsk9YeifFnUJlpTYEBd0vXS5rMLQRoyNjDrWRuU4pzpg"/>
          <p:cNvPicPr/>
          <p:nvPr/>
        </p:nvPicPr>
        <p:blipFill>
          <a:blip r:embed="rId2"/>
          <a:srcRect/>
          <a:stretch>
            <a:fillRect/>
          </a:stretch>
        </p:blipFill>
        <p:spPr bwMode="auto">
          <a:xfrm>
            <a:off x="2857488" y="3143248"/>
            <a:ext cx="4071966" cy="264320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body" idx="1"/>
          </p:nvPr>
        </p:nvSpPr>
        <p:spPr>
          <a:xfrm>
            <a:off x="1000100" y="1214422"/>
            <a:ext cx="7373937" cy="3357563"/>
          </a:xfrm>
        </p:spPr>
        <p:txBody>
          <a:bodyPr/>
          <a:lstStyle/>
          <a:p>
            <a:r>
              <a:rPr lang="es-ES" b="1" dirty="0" smtClean="0"/>
              <a:t>Se puede decir que: </a:t>
            </a:r>
            <a:endParaRPr lang="es-ES" dirty="0" smtClean="0"/>
          </a:p>
          <a:p>
            <a:r>
              <a:rPr lang="es-ES" dirty="0" smtClean="0"/>
              <a:t>La energía se manifiesta en diferentes formas.</a:t>
            </a:r>
            <a:br>
              <a:rPr lang="es-ES" dirty="0" smtClean="0"/>
            </a:br>
            <a:r>
              <a:rPr lang="es-ES" dirty="0" smtClean="0"/>
              <a:t> La energía que transmite el Sol o un foco se manifiesta en forma de luz y calor.</a:t>
            </a:r>
            <a:br>
              <a:rPr lang="es-ES" dirty="0" smtClean="0"/>
            </a:br>
            <a:r>
              <a:rPr lang="es-ES" dirty="0" smtClean="0"/>
              <a:t> La energía calórica, es conocida como energía calorífica o energía térmica.</a:t>
            </a:r>
            <a:br>
              <a:rPr lang="es-ES" dirty="0" smtClean="0"/>
            </a:br>
            <a:r>
              <a:rPr lang="es-ES" dirty="0" smtClean="0"/>
              <a:t> La energía calórica, es el tipo de energía que se libera en forma de calor.</a:t>
            </a:r>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684986" cy="1112132"/>
          </a:xfrm>
        </p:spPr>
        <p:txBody>
          <a:bodyPr/>
          <a:lstStyle/>
          <a:p>
            <a:r>
              <a:rPr lang="es-ES" u="sng" dirty="0" smtClean="0"/>
              <a:t>Energía Mecánica</a:t>
            </a:r>
            <a:r>
              <a:rPr lang="es-ES" dirty="0" smtClean="0"/>
              <a:t/>
            </a:r>
            <a:br>
              <a:rPr lang="es-ES" dirty="0" smtClean="0"/>
            </a:br>
            <a:endParaRPr lang="es-ES" dirty="0"/>
          </a:p>
        </p:txBody>
      </p:sp>
      <p:sp>
        <p:nvSpPr>
          <p:cNvPr id="3" name="2 Marcador de texto"/>
          <p:cNvSpPr>
            <a:spLocks noGrp="1"/>
          </p:cNvSpPr>
          <p:nvPr>
            <p:ph type="body" idx="1"/>
          </p:nvPr>
        </p:nvSpPr>
        <p:spPr>
          <a:xfrm>
            <a:off x="500034" y="2000240"/>
            <a:ext cx="8143932" cy="4643470"/>
          </a:xfrm>
        </p:spPr>
        <p:txBody>
          <a:bodyPr/>
          <a:lstStyle/>
          <a:p>
            <a:r>
              <a:rPr lang="es-ES" b="1" dirty="0" smtClean="0"/>
              <a:t>Es la capacidad que tiene un cuerpo o conjunto de cuerpos de realizar movimiento, debido a su energía potencial o cinética; por ejemplo: La energía que poseemos para correr en bicicleta (energía potencial) y hacer cierto recorrido (energía mecánica); o el agua de una cascada (energía potencial), que al caer hacer mover las aspas de una turbina (energía mecánica).</a:t>
            </a:r>
            <a:endParaRPr lang="es-ES" dirty="0" smtClean="0"/>
          </a:p>
          <a:p>
            <a:r>
              <a:rPr lang="es-ES" dirty="0" smtClean="0"/>
              <a:t> </a:t>
            </a:r>
          </a:p>
          <a:p>
            <a:endParaRPr lang="es-ES" dirty="0"/>
          </a:p>
        </p:txBody>
      </p:sp>
      <p:pic>
        <p:nvPicPr>
          <p:cNvPr id="4" name="irc_mi" descr="http://image.slidesharecdn.com/energ-c3-8da-20mec-c3-81nica-130613033146-phpapp02/95/slide-1-638.jpg?cb=1371112337"/>
          <p:cNvPicPr/>
          <p:nvPr/>
        </p:nvPicPr>
        <p:blipFill>
          <a:blip r:embed="rId2"/>
          <a:srcRect/>
          <a:stretch>
            <a:fillRect/>
          </a:stretch>
        </p:blipFill>
        <p:spPr bwMode="auto">
          <a:xfrm>
            <a:off x="4357686" y="4214818"/>
            <a:ext cx="3571900" cy="228601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2976" y="1071546"/>
            <a:ext cx="7200896" cy="928694"/>
          </a:xfrm>
        </p:spPr>
        <p:txBody>
          <a:bodyPr/>
          <a:lstStyle/>
          <a:p>
            <a:r>
              <a:rPr lang="es-ES" dirty="0" smtClean="0"/>
              <a:t/>
            </a:r>
            <a:br>
              <a:rPr lang="es-ES" dirty="0" smtClean="0"/>
            </a:br>
            <a:r>
              <a:rPr lang="es-ES" u="sng" dirty="0" smtClean="0"/>
              <a:t>Energía Química</a:t>
            </a:r>
            <a:r>
              <a:rPr lang="es-ES" dirty="0" smtClean="0"/>
              <a:t>:</a:t>
            </a:r>
            <a:endParaRPr lang="es-ES" dirty="0"/>
          </a:p>
        </p:txBody>
      </p:sp>
      <p:sp>
        <p:nvSpPr>
          <p:cNvPr id="3" name="2 Marcador de texto"/>
          <p:cNvSpPr>
            <a:spLocks noGrp="1"/>
          </p:cNvSpPr>
          <p:nvPr>
            <p:ph type="body" idx="1"/>
          </p:nvPr>
        </p:nvSpPr>
        <p:spPr>
          <a:xfrm>
            <a:off x="500034" y="2214554"/>
            <a:ext cx="7802718" cy="4000528"/>
          </a:xfrm>
        </p:spPr>
        <p:txBody>
          <a:bodyPr/>
          <a:lstStyle/>
          <a:p>
            <a:r>
              <a:rPr lang="es-ES" b="1" dirty="0" smtClean="0"/>
              <a:t>Es la producida por reacciones químicas que desprenden calor o que por su violencia pueden desarrollar algún trabajo o movimiento. Los alimentos son un ejemplo de energía química ya que al ser procesados por el organismo nos ofrecen calor (calorías) o son fuentes de energía natural (proteínas y vitaminas). Los combustibles al ser quemados producen reacciones químicas violentas que producen trabajo o movimiento.</a:t>
            </a:r>
            <a:endParaRPr lang="es-ES" dirty="0" smtClean="0"/>
          </a:p>
          <a:p>
            <a:endParaRPr lang="es-ES" dirty="0"/>
          </a:p>
        </p:txBody>
      </p:sp>
      <p:pic>
        <p:nvPicPr>
          <p:cNvPr id="4" name="irc_mi" descr="http://www.deguate.com/tecnologia/images/energia-quimica.jpg"/>
          <p:cNvPicPr/>
          <p:nvPr/>
        </p:nvPicPr>
        <p:blipFill>
          <a:blip r:embed="rId2"/>
          <a:srcRect/>
          <a:stretch>
            <a:fillRect/>
          </a:stretch>
        </p:blipFill>
        <p:spPr bwMode="auto">
          <a:xfrm>
            <a:off x="5286380" y="4857760"/>
            <a:ext cx="2643206" cy="164004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42910" y="2143116"/>
            <a:ext cx="7643866" cy="4357718"/>
          </a:xfrm>
        </p:spPr>
        <p:txBody>
          <a:bodyPr>
            <a:normAutofit/>
          </a:bodyPr>
          <a:lstStyle/>
          <a:p>
            <a:endParaRPr lang="es-ES" dirty="0" smtClean="0"/>
          </a:p>
          <a:p>
            <a:r>
              <a:rPr lang="es-ES" b="1" dirty="0" smtClean="0"/>
              <a:t>Esta  es  la energía  más conocida y utilizada por todos.</a:t>
            </a:r>
          </a:p>
          <a:p>
            <a:r>
              <a:rPr lang="es-ES" b="1" dirty="0" smtClean="0"/>
              <a:t> Se produce por  la atracción y repulsión de los campos magnéticos de los átomos de los cuerpos. </a:t>
            </a:r>
          </a:p>
          <a:p>
            <a:r>
              <a:rPr lang="es-ES" b="1" dirty="0" smtClean="0"/>
              <a:t>La utilizamos diariamente en nuestros hogares. </a:t>
            </a:r>
          </a:p>
          <a:p>
            <a:r>
              <a:rPr lang="es-ES" b="1" dirty="0" smtClean="0"/>
              <a:t>Observamos  como se transforma en energía calórica en el horno o la plancha; en energía luminosa en el bombillo y energía mecánica en los motores.</a:t>
            </a:r>
            <a:endParaRPr lang="es-ES" dirty="0" smtClean="0"/>
          </a:p>
          <a:p>
            <a:endParaRPr lang="es-ES" dirty="0"/>
          </a:p>
        </p:txBody>
      </p:sp>
      <p:sp>
        <p:nvSpPr>
          <p:cNvPr id="4" name="3 Título"/>
          <p:cNvSpPr>
            <a:spLocks noGrp="1"/>
          </p:cNvSpPr>
          <p:nvPr>
            <p:ph type="title"/>
          </p:nvPr>
        </p:nvSpPr>
        <p:spPr>
          <a:xfrm>
            <a:off x="1000100" y="1285860"/>
            <a:ext cx="6429420" cy="928694"/>
          </a:xfrm>
        </p:spPr>
        <p:txBody>
          <a:bodyPr/>
          <a:lstStyle/>
          <a:p>
            <a:r>
              <a:rPr lang="es-ES" dirty="0" smtClean="0"/>
              <a:t>Energía eléctrica</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14348" y="1000108"/>
            <a:ext cx="7588404" cy="4929222"/>
          </a:xfrm>
        </p:spPr>
        <p:txBody>
          <a:bodyPr>
            <a:normAutofit/>
          </a:bodyPr>
          <a:lstStyle/>
          <a:p>
            <a:r>
              <a:rPr lang="es-ES" b="1" dirty="0" smtClean="0"/>
              <a:t>Aún existen  muchas  otras  formas  de  energía  que tienen  gran  aplicación  práctica  en  la industria  como: la nuclear,  la energía radiante,  etc.</a:t>
            </a:r>
            <a:endParaRPr lang="es-ES" dirty="0" smtClean="0"/>
          </a:p>
          <a:p>
            <a:r>
              <a:rPr lang="es-ES" b="1" dirty="0" smtClean="0"/>
              <a:t>La  energía  es  la  capacidad  de  producir  un  trabajo  en potencia  o  en  acto.  Por  eso  decimos  que  alguien  tiene  mucha energía cuando  realiza  grandes actividades  durante  el  día  como: Trabajo, estudiar, practicar deportes o en fin ejecutar  diferentes actividades.</a:t>
            </a:r>
            <a:endParaRPr lang="es-ES" dirty="0" smtClean="0"/>
          </a:p>
          <a:p>
            <a:r>
              <a:rPr lang="es-ES" dirty="0" smtClean="0"/>
              <a:t> </a:t>
            </a:r>
          </a:p>
          <a:p>
            <a:endParaRPr lang="es-ES" dirty="0"/>
          </a:p>
        </p:txBody>
      </p:sp>
      <p:pic>
        <p:nvPicPr>
          <p:cNvPr id="4" name="3 Imagen" descr="https://encrypted-tbn1.gstatic.com/images?q=tbn:ANd9GcQtRG7t1IkwUFwqWPl7URGR18Xx21pA-QXhrHrcKpyLR8LEkTUJ"/>
          <p:cNvPicPr/>
          <p:nvPr/>
        </p:nvPicPr>
        <p:blipFill>
          <a:blip r:embed="rId2"/>
          <a:srcRect/>
          <a:stretch>
            <a:fillRect/>
          </a:stretch>
        </p:blipFill>
        <p:spPr bwMode="auto">
          <a:xfrm>
            <a:off x="3428992" y="4214818"/>
            <a:ext cx="3286148" cy="16430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000108"/>
            <a:ext cx="7772400" cy="1112132"/>
          </a:xfrm>
        </p:spPr>
        <p:txBody>
          <a:bodyPr/>
          <a:lstStyle/>
          <a:p>
            <a:r>
              <a:rPr lang="es-ES" dirty="0" smtClean="0"/>
              <a:t/>
            </a:r>
            <a:br>
              <a:rPr lang="es-ES" dirty="0" smtClean="0"/>
            </a:br>
            <a:r>
              <a:rPr lang="es-ES" u="sng" dirty="0" smtClean="0"/>
              <a:t>Energía Nuclear:</a:t>
            </a:r>
            <a:endParaRPr lang="es-ES" u="sng" dirty="0"/>
          </a:p>
        </p:txBody>
      </p:sp>
      <p:sp>
        <p:nvSpPr>
          <p:cNvPr id="3" name="2 Marcador de texto"/>
          <p:cNvSpPr>
            <a:spLocks noGrp="1"/>
          </p:cNvSpPr>
          <p:nvPr>
            <p:ph type="body" idx="1"/>
          </p:nvPr>
        </p:nvSpPr>
        <p:spPr>
          <a:xfrm>
            <a:off x="428596" y="2643182"/>
            <a:ext cx="7772400" cy="2938914"/>
          </a:xfrm>
        </p:spPr>
        <p:txBody>
          <a:bodyPr>
            <a:normAutofit/>
          </a:bodyPr>
          <a:lstStyle/>
          <a:p>
            <a:r>
              <a:rPr lang="es-ES" dirty="0" smtClean="0"/>
              <a:t>Es una de las energías que ha sorprendido al medio en el que nos desenvolvemos, fue descubierta  en el siglo pasado.</a:t>
            </a:r>
          </a:p>
          <a:p>
            <a:endParaRPr lang="es-ES" dirty="0" smtClean="0"/>
          </a:p>
          <a:p>
            <a:r>
              <a:rPr lang="es-ES" dirty="0" smtClean="0"/>
              <a:t>Se origina del procedimiento químico o físico  de los elementos naturales que tiene radioactividad como el Uranio, y el Plutonio.</a:t>
            </a:r>
          </a:p>
          <a:p>
            <a:endParaRPr lang="es-ES" dirty="0" smtClean="0"/>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857224" y="1000108"/>
            <a:ext cx="7445528" cy="5214974"/>
          </a:xfrm>
        </p:spPr>
        <p:txBody>
          <a:bodyPr>
            <a:normAutofit/>
          </a:bodyPr>
          <a:lstStyle/>
          <a:p>
            <a:r>
              <a:rPr lang="es-ES" dirty="0" smtClean="0"/>
              <a:t>Sus átomos son composiciones de algunas sustancias químicas que le provocan una reacción química, denominada reacción nuclear, la cual libera gran cantidad de energía.</a:t>
            </a:r>
          </a:p>
          <a:p>
            <a:endParaRPr lang="es-ES" dirty="0" smtClean="0"/>
          </a:p>
          <a:p>
            <a:r>
              <a:rPr lang="es-ES" dirty="0" smtClean="0"/>
              <a:t>Este tipo de energía  de energía, es peligrosa, con ella se construyen bombas termonucleares, las cuales deben ser manejadas con cautela ya que su mal manipulación y utilización podría destruir una inmensa parte del medio ambiente en el que nos desenvolvemos  y con ello nuestras vidas, tal como sucedió en  Japón al finalizar la segunda guerra mundial.</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descr="Resultado de imagen de Energía"/>
          <p:cNvPicPr/>
          <p:nvPr/>
        </p:nvPicPr>
        <p:blipFill>
          <a:blip r:embed="rId2"/>
          <a:srcRect/>
          <a:stretch>
            <a:fillRect/>
          </a:stretch>
        </p:blipFill>
        <p:spPr bwMode="auto">
          <a:xfrm rot="999754">
            <a:off x="6778591" y="860081"/>
            <a:ext cx="2214578" cy="1376364"/>
          </a:xfrm>
          <a:prstGeom prst="rect">
            <a:avLst/>
          </a:prstGeom>
          <a:noFill/>
          <a:ln w="9525">
            <a:noFill/>
            <a:miter lim="800000"/>
            <a:headEnd/>
            <a:tailEnd/>
          </a:ln>
        </p:spPr>
      </p:pic>
      <p:pic>
        <p:nvPicPr>
          <p:cNvPr id="6" name="5 Imagen" descr="Resultado de imagen de Energía"/>
          <p:cNvPicPr/>
          <p:nvPr/>
        </p:nvPicPr>
        <p:blipFill>
          <a:blip r:embed="rId3"/>
          <a:srcRect/>
          <a:stretch>
            <a:fillRect/>
          </a:stretch>
        </p:blipFill>
        <p:spPr bwMode="auto">
          <a:xfrm rot="20962279">
            <a:off x="146269" y="3041517"/>
            <a:ext cx="2161658" cy="1787128"/>
          </a:xfrm>
          <a:prstGeom prst="rect">
            <a:avLst/>
          </a:prstGeom>
          <a:noFill/>
          <a:ln w="9525">
            <a:noFill/>
            <a:miter lim="800000"/>
            <a:headEnd/>
            <a:tailEnd/>
          </a:ln>
        </p:spPr>
      </p:pic>
      <p:pic>
        <p:nvPicPr>
          <p:cNvPr id="13314" name="Picture 2" descr="Resultado de imagen de Energía"/>
          <p:cNvPicPr>
            <a:picLocks noChangeAspect="1" noChangeArrowheads="1"/>
          </p:cNvPicPr>
          <p:nvPr/>
        </p:nvPicPr>
        <p:blipFill>
          <a:blip r:embed="rId4"/>
          <a:srcRect/>
          <a:stretch>
            <a:fillRect/>
          </a:stretch>
        </p:blipFill>
        <p:spPr bwMode="auto">
          <a:xfrm rot="20758233">
            <a:off x="2113851" y="4593837"/>
            <a:ext cx="2168902" cy="1793621"/>
          </a:xfrm>
          <a:prstGeom prst="rect">
            <a:avLst/>
          </a:prstGeom>
          <a:noFill/>
        </p:spPr>
      </p:pic>
      <p:pic>
        <p:nvPicPr>
          <p:cNvPr id="13316" name="Picture 4" descr="Imagen relacionada"/>
          <p:cNvPicPr>
            <a:picLocks noChangeAspect="1" noChangeArrowheads="1"/>
          </p:cNvPicPr>
          <p:nvPr/>
        </p:nvPicPr>
        <p:blipFill>
          <a:blip r:embed="rId5" cstate="print"/>
          <a:srcRect/>
          <a:stretch>
            <a:fillRect/>
          </a:stretch>
        </p:blipFill>
        <p:spPr bwMode="auto">
          <a:xfrm rot="535132">
            <a:off x="6588272" y="3315716"/>
            <a:ext cx="2327003" cy="1309548"/>
          </a:xfrm>
          <a:prstGeom prst="rect">
            <a:avLst/>
          </a:prstGeom>
          <a:noFill/>
        </p:spPr>
      </p:pic>
      <p:pic>
        <p:nvPicPr>
          <p:cNvPr id="10" name="9 Imagen" descr="muee.jpg"/>
          <p:cNvPicPr>
            <a:picLocks noChangeAspect="1"/>
          </p:cNvPicPr>
          <p:nvPr/>
        </p:nvPicPr>
        <p:blipFill>
          <a:blip r:embed="rId6"/>
          <a:stretch>
            <a:fillRect/>
          </a:stretch>
        </p:blipFill>
        <p:spPr>
          <a:xfrm rot="21279691">
            <a:off x="929379" y="813607"/>
            <a:ext cx="2210648" cy="1654125"/>
          </a:xfrm>
          <a:prstGeom prst="rect">
            <a:avLst/>
          </a:prstGeom>
        </p:spPr>
      </p:pic>
      <p:pic>
        <p:nvPicPr>
          <p:cNvPr id="12" name="11 Imagen" descr="muevemun.jpg"/>
          <p:cNvPicPr>
            <a:picLocks noChangeAspect="1"/>
          </p:cNvPicPr>
          <p:nvPr/>
        </p:nvPicPr>
        <p:blipFill>
          <a:blip r:embed="rId7"/>
          <a:stretch>
            <a:fillRect/>
          </a:stretch>
        </p:blipFill>
        <p:spPr>
          <a:xfrm>
            <a:off x="3500430" y="2143116"/>
            <a:ext cx="2928958" cy="1932085"/>
          </a:xfrm>
          <a:prstGeom prst="rect">
            <a:avLst/>
          </a:prstGeom>
        </p:spPr>
      </p:pic>
      <p:pic>
        <p:nvPicPr>
          <p:cNvPr id="13320" name="Picture 8" descr="Imagen relacionada"/>
          <p:cNvPicPr>
            <a:picLocks noChangeAspect="1" noChangeArrowheads="1"/>
          </p:cNvPicPr>
          <p:nvPr/>
        </p:nvPicPr>
        <p:blipFill>
          <a:blip r:embed="rId8"/>
          <a:srcRect/>
          <a:stretch>
            <a:fillRect/>
          </a:stretch>
        </p:blipFill>
        <p:spPr bwMode="auto">
          <a:xfrm rot="21129953">
            <a:off x="5515543" y="5039670"/>
            <a:ext cx="2768820" cy="1455683"/>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85786" y="1285860"/>
            <a:ext cx="7516966" cy="4572032"/>
          </a:xfrm>
        </p:spPr>
        <p:txBody>
          <a:bodyPr/>
          <a:lstStyle/>
          <a:p>
            <a:r>
              <a:rPr lang="es-ES" dirty="0" smtClean="0"/>
              <a:t>Donde se lanzó  la primera bomba nuclear en Hiroshima, donde las consecuencias  de está  fueron crueles, dolorosas y de un alto costo Humano y ambiental. </a:t>
            </a:r>
          </a:p>
          <a:p>
            <a:r>
              <a:rPr lang="es-ES" dirty="0" smtClean="0"/>
              <a:t>Pero a pesar de todos los efectos que acarreó, es de utilidad ya que se emplea actualmente en la medicina para destruir células cancerosas. </a:t>
            </a:r>
          </a:p>
          <a:p>
            <a:endParaRPr lang="es-ES" dirty="0"/>
          </a:p>
        </p:txBody>
      </p:sp>
      <p:pic>
        <p:nvPicPr>
          <p:cNvPr id="4" name="3 Imagen" descr="https://encrypted-tbn0.gstatic.com/images?q=tbn:ANd9GcTv4OvMJPxfq2J8P_0TiVUMPp2HJ8LCKgpkTLOE5TfLtPBgLwe1oQGjLr0Y"/>
          <p:cNvPicPr/>
          <p:nvPr/>
        </p:nvPicPr>
        <p:blipFill>
          <a:blip r:embed="rId2"/>
          <a:srcRect/>
          <a:stretch>
            <a:fillRect/>
          </a:stretch>
        </p:blipFill>
        <p:spPr bwMode="auto">
          <a:xfrm>
            <a:off x="3428992" y="3643314"/>
            <a:ext cx="2928958" cy="20717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l"/>
            <a:r>
              <a:rPr lang="es-ES" dirty="0" smtClean="0"/>
              <a:t>Ley de la conservación de la energía</a:t>
            </a:r>
            <a:endParaRPr lang="es-ES" dirty="0"/>
          </a:p>
        </p:txBody>
      </p:sp>
      <p:sp>
        <p:nvSpPr>
          <p:cNvPr id="3" name="2 Subtítulo"/>
          <p:cNvSpPr>
            <a:spLocks noGrp="1"/>
          </p:cNvSpPr>
          <p:nvPr>
            <p:ph type="subTitle" idx="1"/>
          </p:nvPr>
        </p:nvSpPr>
        <p:spPr>
          <a:xfrm>
            <a:off x="285720" y="3228536"/>
            <a:ext cx="8358246" cy="3272298"/>
          </a:xfrm>
        </p:spPr>
        <p:txBody>
          <a:bodyPr>
            <a:normAutofit/>
          </a:bodyPr>
          <a:lstStyle/>
          <a:p>
            <a:pPr algn="l"/>
            <a:r>
              <a:rPr lang="es-ES" dirty="0" smtClean="0"/>
              <a:t>La ley de la conservación de la energía afirma que: “la energía no puede crearse ni destruirse, sólo se transforma de una forma a otra”. Ejemplo, cuando la energía eléctrica se transforma en energía calorífica en un calefactor, otro ejemplo es: cuando podemos transformar la de energía cinética a energía potencial y viceversa.</a:t>
            </a:r>
          </a:p>
          <a:p>
            <a:pPr algn="l"/>
            <a:endParaRPr lang="es-ES" dirty="0" smtClean="0"/>
          </a:p>
          <a:p>
            <a:pPr algn="l"/>
            <a:endParaRPr lang="es-ES" dirty="0" smtClean="0"/>
          </a:p>
          <a:p>
            <a:pPr algn="l"/>
            <a:endParaRPr lang="es-ES" dirty="0" smtClean="0"/>
          </a:p>
          <a:p>
            <a:pPr algn="l"/>
            <a:endParaRPr lang="es-ES" dirty="0" smtClean="0"/>
          </a:p>
          <a:p>
            <a:pPr algn="l"/>
            <a:endParaRPr lang="es-ES" dirty="0" smtClean="0"/>
          </a:p>
          <a:p>
            <a:pPr algn="l"/>
            <a:endParaRPr lang="es-E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500034" y="1357298"/>
            <a:ext cx="7888062" cy="3623838"/>
          </a:xfrm>
        </p:spPr>
        <p:txBody>
          <a:bodyPr>
            <a:normAutofit fontScale="92500" lnSpcReduction="10000"/>
          </a:bodyPr>
          <a:lstStyle/>
          <a:p>
            <a:pPr algn="l"/>
            <a:r>
              <a:rPr lang="es-ES" dirty="0" smtClean="0"/>
              <a:t> Así lo establece  el llamado </a:t>
            </a:r>
            <a:r>
              <a:rPr lang="es-ES" b="1" dirty="0" smtClean="0"/>
              <a:t>primer principio de la termodinámica</a:t>
            </a:r>
            <a:r>
              <a:rPr lang="es-ES" dirty="0" smtClean="0"/>
              <a:t>, que quiere decir que una forma de energía, independiente de su clase, pasa de una forma a otra, hasta cambiarse  finalmente y terminar en calor.</a:t>
            </a:r>
          </a:p>
          <a:p>
            <a:pPr algn="l"/>
            <a:r>
              <a:rPr lang="es-ES" dirty="0" smtClean="0"/>
              <a:t>Está ley también aplica a la ley de conservación de la materia.</a:t>
            </a:r>
          </a:p>
          <a:p>
            <a:pPr algn="l"/>
            <a:r>
              <a:rPr lang="es-ES" dirty="0" smtClean="0"/>
              <a:t>Recordemos: que la energía no se puede crear ni destruir; se puede transformar de una forma a otra, pero la cantidad total de energía nunca cambia.  Esto significa que no podemos crear energía, </a:t>
            </a:r>
            <a:r>
              <a:rPr lang="es-ES" smtClean="0"/>
              <a:t>solos transformarla.</a:t>
            </a:r>
            <a:endParaRPr lang="es-ES" dirty="0" smtClean="0"/>
          </a:p>
          <a:p>
            <a:pPr algn="l"/>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042044" cy="612066"/>
          </a:xfrm>
        </p:spPr>
        <p:txBody>
          <a:bodyPr/>
          <a:lstStyle/>
          <a:p>
            <a:r>
              <a:rPr lang="es-ES" dirty="0" smtClean="0"/>
              <a:t>La energía</a:t>
            </a:r>
            <a:endParaRPr lang="es-ES" dirty="0"/>
          </a:p>
        </p:txBody>
      </p:sp>
      <p:sp>
        <p:nvSpPr>
          <p:cNvPr id="3" name="2 Marcador de texto"/>
          <p:cNvSpPr>
            <a:spLocks noGrp="1"/>
          </p:cNvSpPr>
          <p:nvPr>
            <p:ph type="body" idx="1"/>
          </p:nvPr>
        </p:nvSpPr>
        <p:spPr>
          <a:xfrm>
            <a:off x="571472" y="2071678"/>
            <a:ext cx="8215370" cy="3857652"/>
          </a:xfrm>
        </p:spPr>
        <p:txBody>
          <a:bodyPr>
            <a:normAutofit fontScale="92500"/>
          </a:bodyPr>
          <a:lstStyle/>
          <a:p>
            <a:r>
              <a:rPr lang="es-ES" b="1" dirty="0" smtClean="0"/>
              <a:t> </a:t>
            </a:r>
            <a:endParaRPr lang="es-ES" dirty="0" smtClean="0">
              <a:latin typeface="Arial" pitchFamily="34" charset="0"/>
              <a:cs typeface="Arial" pitchFamily="34" charset="0"/>
            </a:endParaRPr>
          </a:p>
          <a:p>
            <a:r>
              <a:rPr lang="es-ES" dirty="0" smtClean="0">
                <a:latin typeface="Arial" pitchFamily="34" charset="0"/>
                <a:cs typeface="Arial" pitchFamily="34" charset="0"/>
              </a:rPr>
              <a:t>La energía es la capacidad que tiene cualquier sistema, ya sea físico, químico o nuclear, para producir un trabajo, liberar calor o radiación.</a:t>
            </a:r>
          </a:p>
          <a:p>
            <a:r>
              <a:rPr lang="es-ES" dirty="0" smtClean="0">
                <a:latin typeface="Arial" pitchFamily="34" charset="0"/>
                <a:cs typeface="Arial" pitchFamily="34" charset="0"/>
              </a:rPr>
              <a:t>Existen varias fuentes de generar energía, entre las que se pueden mencionar : la energía nuclear, eólica, geotérmica, solar, hidroeléctrica, química, mareomotriz, mecánica, eólica, cinética, potencial  entre otras.</a:t>
            </a:r>
          </a:p>
          <a:p>
            <a:r>
              <a:rPr lang="es-ES" dirty="0" smtClean="0">
                <a:latin typeface="Arial" pitchFamily="34" charset="0"/>
                <a:cs typeface="Arial" pitchFamily="34" charset="0"/>
              </a:rPr>
              <a:t>Costa Rica es un país privilegiado cuenta con  grandes fuentes de energía  para obtención de electricidad, de las cuales se explotan cinco de ellas, de acuerdo a sus importancias, está la energía hidroeléctrica, térmica, geotérmica, eólica y solar.</a:t>
            </a:r>
          </a:p>
          <a:p>
            <a:r>
              <a:rPr lang="es-ES" b="1" dirty="0" smtClean="0">
                <a:latin typeface="Arial" pitchFamily="34" charset="0"/>
                <a:cs typeface="Arial" pitchFamily="34" charset="0"/>
              </a:rPr>
              <a:t> </a:t>
            </a:r>
            <a:endParaRPr lang="es-ES" dirty="0" smtClean="0">
              <a:latin typeface="Arial" pitchFamily="34" charset="0"/>
              <a:cs typeface="Arial" pitchFamily="34" charset="0"/>
            </a:endParaRP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28728" y="1071546"/>
            <a:ext cx="6929486" cy="928694"/>
          </a:xfrm>
        </p:spPr>
        <p:txBody>
          <a:bodyPr/>
          <a:lstStyle/>
          <a:p>
            <a:r>
              <a:rPr lang="es-ES" dirty="0" smtClean="0"/>
              <a:t/>
            </a:r>
            <a:br>
              <a:rPr lang="es-ES" dirty="0" smtClean="0"/>
            </a:br>
            <a:r>
              <a:rPr lang="es-ES" dirty="0" smtClean="0"/>
              <a:t>Energía hidroeléctrica</a:t>
            </a:r>
            <a:endParaRPr lang="es-ES" dirty="0"/>
          </a:p>
        </p:txBody>
      </p:sp>
      <p:sp>
        <p:nvSpPr>
          <p:cNvPr id="3" name="2 Marcador de texto"/>
          <p:cNvSpPr>
            <a:spLocks noGrp="1"/>
          </p:cNvSpPr>
          <p:nvPr>
            <p:ph type="body" idx="1"/>
          </p:nvPr>
        </p:nvSpPr>
        <p:spPr>
          <a:xfrm>
            <a:off x="500034" y="2428868"/>
            <a:ext cx="8643966" cy="4000528"/>
          </a:xfrm>
        </p:spPr>
        <p:txBody>
          <a:bodyPr/>
          <a:lstStyle/>
          <a:p>
            <a:r>
              <a:rPr lang="es-ES" dirty="0" smtClean="0"/>
              <a:t>Es aquella que requiere  del  agua como fuente de energía  para producir electricidad. La ubicación geográfica donde se encuentra este tipo de energía es en La Garita, Pirris, Arenal, Tapantí, entre otros.</a:t>
            </a:r>
          </a:p>
          <a:p>
            <a:endParaRPr lang="es-ES" dirty="0"/>
          </a:p>
        </p:txBody>
      </p:sp>
      <p:pic>
        <p:nvPicPr>
          <p:cNvPr id="4" name="3 Imagen" descr="https://encrypted-tbn0.gstatic.com/images?q=tbn:ANd9GcSniNj-MU5Hm5K8U1h1xgqaHYunxSQqz0ZAGKW0_4S-jMLE00fb"/>
          <p:cNvPicPr/>
          <p:nvPr/>
        </p:nvPicPr>
        <p:blipFill>
          <a:blip r:embed="rId2"/>
          <a:srcRect/>
          <a:stretch>
            <a:fillRect/>
          </a:stretch>
        </p:blipFill>
        <p:spPr bwMode="auto">
          <a:xfrm>
            <a:off x="3571868" y="3929066"/>
            <a:ext cx="2571768" cy="207170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530352" y="2704664"/>
            <a:ext cx="7772400" cy="3867608"/>
          </a:xfrm>
        </p:spPr>
        <p:txBody>
          <a:bodyPr/>
          <a:lstStyle/>
          <a:p>
            <a:r>
              <a:rPr lang="es-ES" dirty="0" smtClean="0"/>
              <a:t>Utiliza como fuente energética  algún derivado del petróleo  y combustibles pesados  como el búnker c,  u otros como el gas natural, el carbón mineral, residuos vegetales que son sometidos a combustión  para mover equipos generadores que producen electricidad.</a:t>
            </a:r>
          </a:p>
          <a:p>
            <a:r>
              <a:rPr lang="es-ES" dirty="0" smtClean="0"/>
              <a:t> </a:t>
            </a:r>
          </a:p>
          <a:p>
            <a:endParaRPr lang="es-ES" dirty="0"/>
          </a:p>
        </p:txBody>
      </p:sp>
      <p:sp>
        <p:nvSpPr>
          <p:cNvPr id="4" name="3 Título"/>
          <p:cNvSpPr>
            <a:spLocks noGrp="1"/>
          </p:cNvSpPr>
          <p:nvPr>
            <p:ph type="title"/>
          </p:nvPr>
        </p:nvSpPr>
        <p:spPr>
          <a:xfrm>
            <a:off x="530352" y="1316736"/>
            <a:ext cx="6684854" cy="1183570"/>
          </a:xfrm>
        </p:spPr>
        <p:txBody>
          <a:bodyPr/>
          <a:lstStyle/>
          <a:p>
            <a:r>
              <a:rPr lang="es-ES" dirty="0" smtClean="0"/>
              <a:t>Energía térmica.</a:t>
            </a:r>
            <a:endParaRPr lang="es-ES" dirty="0"/>
          </a:p>
        </p:txBody>
      </p:sp>
      <p:pic>
        <p:nvPicPr>
          <p:cNvPr id="5" name="4 Imagen" descr="https://encrypted-tbn1.gstatic.com/images?q=tbn:ANd9GcTWmRlVahjF1UCvgI7zJrSCPMxOOiA91Xw3KmV8MM5VMYjg9dM-HQ"/>
          <p:cNvPicPr/>
          <p:nvPr/>
        </p:nvPicPr>
        <p:blipFill>
          <a:blip r:embed="rId2"/>
          <a:srcRect/>
          <a:stretch>
            <a:fillRect/>
          </a:stretch>
        </p:blipFill>
        <p:spPr bwMode="auto">
          <a:xfrm>
            <a:off x="3214678" y="4500570"/>
            <a:ext cx="2071702" cy="1571636"/>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1357298"/>
            <a:ext cx="7772400" cy="1285884"/>
          </a:xfrm>
        </p:spPr>
        <p:txBody>
          <a:bodyPr/>
          <a:lstStyle/>
          <a:p>
            <a:r>
              <a:rPr lang="es-ES" dirty="0" smtClean="0"/>
              <a:t>Energía geotérmica:</a:t>
            </a:r>
            <a:br>
              <a:rPr lang="es-ES" dirty="0" smtClean="0"/>
            </a:br>
            <a:endParaRPr lang="es-ES" dirty="0"/>
          </a:p>
        </p:txBody>
      </p:sp>
      <p:sp>
        <p:nvSpPr>
          <p:cNvPr id="3" name="2 Marcador de texto"/>
          <p:cNvSpPr>
            <a:spLocks noGrp="1"/>
          </p:cNvSpPr>
          <p:nvPr>
            <p:ph type="body" idx="1"/>
          </p:nvPr>
        </p:nvSpPr>
        <p:spPr>
          <a:xfrm>
            <a:off x="928662" y="2285992"/>
            <a:ext cx="7772400" cy="4357718"/>
          </a:xfrm>
        </p:spPr>
        <p:txBody>
          <a:bodyPr/>
          <a:lstStyle/>
          <a:p>
            <a:r>
              <a:rPr lang="es-ES" dirty="0" smtClean="0"/>
              <a:t>Es la que utiliza como fuente de generación eléctrica, la energía geotérmica se encuentra almacenada en el interior de la Tierra en forma de calor o vapor.</a:t>
            </a:r>
          </a:p>
          <a:p>
            <a:endParaRPr lang="es-ES" dirty="0"/>
          </a:p>
        </p:txBody>
      </p:sp>
      <p:pic>
        <p:nvPicPr>
          <p:cNvPr id="4" name="3 Imagen" descr="http://www.monografias.com/trabajos29/energia/Image1093.gif"/>
          <p:cNvPicPr/>
          <p:nvPr/>
        </p:nvPicPr>
        <p:blipFill>
          <a:blip r:embed="rId2"/>
          <a:srcRect/>
          <a:stretch>
            <a:fillRect/>
          </a:stretch>
        </p:blipFill>
        <p:spPr bwMode="auto">
          <a:xfrm>
            <a:off x="4000496" y="3929066"/>
            <a:ext cx="2928958" cy="185844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1604" y="1000108"/>
            <a:ext cx="5429288" cy="1000132"/>
          </a:xfrm>
        </p:spPr>
        <p:txBody>
          <a:bodyPr/>
          <a:lstStyle/>
          <a:p>
            <a:r>
              <a:rPr lang="es-ES" dirty="0" smtClean="0"/>
              <a:t/>
            </a:r>
            <a:br>
              <a:rPr lang="es-ES" dirty="0" smtClean="0"/>
            </a:br>
            <a:r>
              <a:rPr lang="es-ES" dirty="0" smtClean="0"/>
              <a:t>Energía eólica:</a:t>
            </a:r>
            <a:endParaRPr lang="es-ES" dirty="0"/>
          </a:p>
        </p:txBody>
      </p:sp>
      <p:sp>
        <p:nvSpPr>
          <p:cNvPr id="3" name="2 Marcador de texto"/>
          <p:cNvSpPr>
            <a:spLocks noGrp="1"/>
          </p:cNvSpPr>
          <p:nvPr>
            <p:ph type="body" idx="1"/>
          </p:nvPr>
        </p:nvSpPr>
        <p:spPr>
          <a:xfrm>
            <a:off x="714348" y="2071678"/>
            <a:ext cx="8001056" cy="4500594"/>
          </a:xfrm>
        </p:spPr>
        <p:txBody>
          <a:bodyPr/>
          <a:lstStyle/>
          <a:p>
            <a:r>
              <a:rPr lang="es-ES" dirty="0" smtClean="0"/>
              <a:t>Es aquella fuente que utiliza la fuerza de la acción del  viento para producir energía.</a:t>
            </a:r>
          </a:p>
          <a:p>
            <a:r>
              <a:rPr lang="es-ES" dirty="0" smtClean="0"/>
              <a:t>La energía eólica es un tipo de energía cinética que hace mover los molinos de viento las veletas.</a:t>
            </a:r>
          </a:p>
          <a:p>
            <a:r>
              <a:rPr lang="es-ES" dirty="0" smtClean="0"/>
              <a:t> Los aerogeneradores es el nombre que recibe la máquina empleada para convertir la fuerza del viento en  electricidad. </a:t>
            </a:r>
          </a:p>
          <a:p>
            <a:r>
              <a:rPr lang="es-ES" dirty="0" smtClean="0"/>
              <a:t>La ubicación geográfica donde se encuentra este tipo de energía es en Tilarán de la empresa PESA, Guanacaste y actualmente en la zona sur de nuestro país Coope Santo.</a:t>
            </a:r>
            <a:endParaRPr lang="es-ES" dirty="0"/>
          </a:p>
        </p:txBody>
      </p:sp>
      <p:pic>
        <p:nvPicPr>
          <p:cNvPr id="4" name="il_fi" descr="http://planetabeta.com/wp-content/uploads/2010/05/energia_eolica.jpg"/>
          <p:cNvPicPr/>
          <p:nvPr/>
        </p:nvPicPr>
        <p:blipFill>
          <a:blip r:embed="rId2" cstate="print"/>
          <a:srcRect/>
          <a:stretch>
            <a:fillRect/>
          </a:stretch>
        </p:blipFill>
        <p:spPr bwMode="auto">
          <a:xfrm>
            <a:off x="6072198" y="5072074"/>
            <a:ext cx="2176969" cy="146031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85980" y="785794"/>
            <a:ext cx="5772168" cy="1357322"/>
          </a:xfrm>
        </p:spPr>
        <p:txBody>
          <a:bodyPr/>
          <a:lstStyle/>
          <a:p>
            <a:r>
              <a:rPr lang="es-ES" dirty="0" smtClean="0"/>
              <a:t/>
            </a:r>
            <a:br>
              <a:rPr lang="es-ES" dirty="0" smtClean="0"/>
            </a:br>
            <a:r>
              <a:rPr lang="es-ES" dirty="0" smtClean="0"/>
              <a:t>Energía solar:</a:t>
            </a:r>
            <a:endParaRPr lang="es-ES" dirty="0"/>
          </a:p>
        </p:txBody>
      </p:sp>
      <p:sp>
        <p:nvSpPr>
          <p:cNvPr id="3" name="2 Marcador de texto"/>
          <p:cNvSpPr>
            <a:spLocks noGrp="1"/>
          </p:cNvSpPr>
          <p:nvPr>
            <p:ph type="body" idx="1"/>
          </p:nvPr>
        </p:nvSpPr>
        <p:spPr>
          <a:xfrm>
            <a:off x="571472" y="2428868"/>
            <a:ext cx="7772400" cy="3581856"/>
          </a:xfrm>
        </p:spPr>
        <p:txBody>
          <a:bodyPr/>
          <a:lstStyle/>
          <a:p>
            <a:r>
              <a:rPr lang="es-ES" dirty="0" smtClean="0"/>
              <a:t>Como lo dice su nombre es  aquella fuente energética, que aprovecha  la radiación solar, se manifiesta en forma de luz y calor para diversos usos. Es una energía limpia ya que no emana residuos al medio ambiente. Una de la ubicación geográfica donde se encuentra este tipo de energía es en la </a:t>
            </a:r>
            <a:r>
              <a:rPr lang="es-ES" b="1" dirty="0" smtClean="0"/>
              <a:t>Reserva Indígena Taimí</a:t>
            </a:r>
            <a:r>
              <a:rPr lang="es-ES" dirty="0" smtClean="0"/>
              <a:t>, Valle La Estrella, Limón.</a:t>
            </a:r>
          </a:p>
          <a:p>
            <a:endParaRPr lang="es-ES" dirty="0" smtClean="0"/>
          </a:p>
          <a:p>
            <a:endParaRPr lang="es-ES" dirty="0"/>
          </a:p>
        </p:txBody>
      </p:sp>
      <p:pic>
        <p:nvPicPr>
          <p:cNvPr id="5" name="4 Imagen" descr="muee.jpg"/>
          <p:cNvPicPr>
            <a:picLocks noChangeAspect="1"/>
          </p:cNvPicPr>
          <p:nvPr/>
        </p:nvPicPr>
        <p:blipFill>
          <a:blip r:embed="rId2"/>
          <a:stretch>
            <a:fillRect/>
          </a:stretch>
        </p:blipFill>
        <p:spPr>
          <a:xfrm>
            <a:off x="6215791" y="4671260"/>
            <a:ext cx="2210648" cy="165412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71600" y="1285860"/>
            <a:ext cx="7772400" cy="928694"/>
          </a:xfrm>
        </p:spPr>
        <p:txBody>
          <a:bodyPr/>
          <a:lstStyle/>
          <a:p>
            <a:r>
              <a:rPr lang="es-ES" u="sng" dirty="0" smtClean="0"/>
              <a:t>Otras formas de Energía</a:t>
            </a:r>
            <a:endParaRPr lang="es-ES" dirty="0"/>
          </a:p>
        </p:txBody>
      </p:sp>
      <p:sp>
        <p:nvSpPr>
          <p:cNvPr id="3" name="2 Marcador de texto"/>
          <p:cNvSpPr>
            <a:spLocks noGrp="1"/>
          </p:cNvSpPr>
          <p:nvPr>
            <p:ph type="body" idx="1"/>
          </p:nvPr>
        </p:nvSpPr>
        <p:spPr>
          <a:xfrm>
            <a:off x="530352" y="2704664"/>
            <a:ext cx="7772400" cy="3510418"/>
          </a:xfrm>
        </p:spPr>
        <p:txBody>
          <a:bodyPr/>
          <a:lstStyle/>
          <a:p>
            <a:r>
              <a:rPr lang="es-ES" b="1" dirty="0" smtClean="0"/>
              <a:t>Existen diferentes formas de energía. Y por su naturaleza tenemos energía: </a:t>
            </a:r>
            <a:r>
              <a:rPr lang="es-ES" b="1" u="sng" dirty="0" smtClean="0"/>
              <a:t>Potencial  y  Cinética</a:t>
            </a:r>
            <a:r>
              <a:rPr lang="es-ES" b="1" dirty="0" smtClean="0"/>
              <a:t>.</a:t>
            </a:r>
          </a:p>
          <a:p>
            <a:endParaRPr lang="es-ES" dirty="0" smtClean="0"/>
          </a:p>
          <a:p>
            <a:endParaRPr lang="es-ES" dirty="0"/>
          </a:p>
        </p:txBody>
      </p:sp>
      <p:pic>
        <p:nvPicPr>
          <p:cNvPr id="4" name="irc_mi" descr="http://aulastic.com/blogs/lucas/files/2012/05/energia-cinetica-y-potencial.png"/>
          <p:cNvPicPr/>
          <p:nvPr/>
        </p:nvPicPr>
        <p:blipFill>
          <a:blip r:embed="rId2"/>
          <a:srcRect/>
          <a:stretch>
            <a:fillRect/>
          </a:stretch>
        </p:blipFill>
        <p:spPr bwMode="auto">
          <a:xfrm>
            <a:off x="2571736" y="3643314"/>
            <a:ext cx="4102574" cy="2852382"/>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561</TotalTime>
  <Words>1107</Words>
  <Application>Microsoft Office PowerPoint</Application>
  <PresentationFormat>Presentación en pantalla (4:3)</PresentationFormat>
  <Paragraphs>66</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Flujo</vt:lpstr>
      <vt:lpstr>LA ENERGÍA.</vt:lpstr>
      <vt:lpstr>Diapositiva 2</vt:lpstr>
      <vt:lpstr>La energía</vt:lpstr>
      <vt:lpstr> Energía hidroeléctrica</vt:lpstr>
      <vt:lpstr>Energía térmica.</vt:lpstr>
      <vt:lpstr>Energía geotérmica: </vt:lpstr>
      <vt:lpstr> Energía eólica:</vt:lpstr>
      <vt:lpstr> Energía solar:</vt:lpstr>
      <vt:lpstr>Otras formas de Energía</vt:lpstr>
      <vt:lpstr>Diapositiva 10</vt:lpstr>
      <vt:lpstr>   Energía calórica o               térmica:</vt:lpstr>
      <vt:lpstr>Diapositiva 12</vt:lpstr>
      <vt:lpstr>Diapositiva 13</vt:lpstr>
      <vt:lpstr>Energía Mecánica </vt:lpstr>
      <vt:lpstr> Energía Química:</vt:lpstr>
      <vt:lpstr>Energía eléctrica</vt:lpstr>
      <vt:lpstr>Diapositiva 17</vt:lpstr>
      <vt:lpstr> Energía Nuclear:</vt:lpstr>
      <vt:lpstr>Diapositiva 19</vt:lpstr>
      <vt:lpstr>Diapositiva 20</vt:lpstr>
      <vt:lpstr>Ley de la conservación de la energía</vt:lpstr>
      <vt:lpstr>Diapositiva 22</vt:lpstr>
    </vt:vector>
  </TitlesOfParts>
  <Company>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Energía.</dc:title>
  <dc:creator>*</dc:creator>
  <cp:lastModifiedBy>*</cp:lastModifiedBy>
  <cp:revision>56</cp:revision>
  <dcterms:created xsi:type="dcterms:W3CDTF">2017-05-01T15:22:33Z</dcterms:created>
  <dcterms:modified xsi:type="dcterms:W3CDTF">2017-11-28T17:24:43Z</dcterms:modified>
</cp:coreProperties>
</file>