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60" r:id="rId2"/>
    <p:sldId id="259" r:id="rId3"/>
    <p:sldId id="262" r:id="rId4"/>
    <p:sldId id="258" r:id="rId5"/>
    <p:sldId id="263" r:id="rId6"/>
    <p:sldId id="261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5" r:id="rId18"/>
    <p:sldId id="257" r:id="rId19"/>
    <p:sldId id="280" r:id="rId20"/>
    <p:sldId id="278" r:id="rId21"/>
    <p:sldId id="276" r:id="rId22"/>
    <p:sldId id="277" r:id="rId23"/>
    <p:sldId id="281" r:id="rId2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E28F8B-5422-4220-994C-F23854FA939A}" type="datetimeFigureOut">
              <a:rPr lang="es-ES" smtClean="0"/>
              <a:pPr/>
              <a:t>06/11/2017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D6B260-8193-4200-99BF-9E0321D76B8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3E8E0-FC60-462B-9D09-178C069B49A0}" type="datetimeFigureOut">
              <a:rPr lang="es-ES" smtClean="0"/>
              <a:pPr/>
              <a:t>06/11/2017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D9C0F-065E-49F8-A57A-C48371D70CB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3E8E0-FC60-462B-9D09-178C069B49A0}" type="datetimeFigureOut">
              <a:rPr lang="es-ES" smtClean="0"/>
              <a:pPr/>
              <a:t>06/11/2017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D9C0F-065E-49F8-A57A-C48371D70CB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3E8E0-FC60-462B-9D09-178C069B49A0}" type="datetimeFigureOut">
              <a:rPr lang="es-ES" smtClean="0"/>
              <a:pPr/>
              <a:t>06/11/2017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D9C0F-065E-49F8-A57A-C48371D70CB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3E8E0-FC60-462B-9D09-178C069B49A0}" type="datetimeFigureOut">
              <a:rPr lang="es-ES" smtClean="0"/>
              <a:pPr/>
              <a:t>06/11/2017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D9C0F-065E-49F8-A57A-C48371D70CB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3E8E0-FC60-462B-9D09-178C069B49A0}" type="datetimeFigureOut">
              <a:rPr lang="es-ES" smtClean="0"/>
              <a:pPr/>
              <a:t>06/11/2017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D9C0F-065E-49F8-A57A-C48371D70CB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3E8E0-FC60-462B-9D09-178C069B49A0}" type="datetimeFigureOut">
              <a:rPr lang="es-ES" smtClean="0"/>
              <a:pPr/>
              <a:t>06/11/2017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D9C0F-065E-49F8-A57A-C48371D70CB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3E8E0-FC60-462B-9D09-178C069B49A0}" type="datetimeFigureOut">
              <a:rPr lang="es-ES" smtClean="0"/>
              <a:pPr/>
              <a:t>06/11/2017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D9C0F-065E-49F8-A57A-C48371D70CB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3E8E0-FC60-462B-9D09-178C069B49A0}" type="datetimeFigureOut">
              <a:rPr lang="es-ES" smtClean="0"/>
              <a:pPr/>
              <a:t>06/11/2017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D9C0F-065E-49F8-A57A-C48371D70CB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3E8E0-FC60-462B-9D09-178C069B49A0}" type="datetimeFigureOut">
              <a:rPr lang="es-ES" smtClean="0"/>
              <a:pPr/>
              <a:t>06/11/2017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D9C0F-065E-49F8-A57A-C48371D70CB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3E8E0-FC60-462B-9D09-178C069B49A0}" type="datetimeFigureOut">
              <a:rPr lang="es-ES" smtClean="0"/>
              <a:pPr/>
              <a:t>06/11/2017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D9C0F-065E-49F8-A57A-C48371D70CB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3E8E0-FC60-462B-9D09-178C069B49A0}" type="datetimeFigureOut">
              <a:rPr lang="es-ES" smtClean="0"/>
              <a:pPr/>
              <a:t>06/11/2017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9ED9C0F-065E-49F8-A57A-C48371D70CB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573E8E0-FC60-462B-9D09-178C069B49A0}" type="datetimeFigureOut">
              <a:rPr lang="es-ES" smtClean="0"/>
              <a:pPr/>
              <a:t>06/11/2017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9ED9C0F-065E-49F8-A57A-C48371D70CBB}" type="slidenum">
              <a:rPr lang="es-ES" smtClean="0"/>
              <a:pPr/>
              <a:t>‹Nº›</a:t>
            </a:fld>
            <a:endParaRPr lang="es-ES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uh9X5jBLuhA" TargetMode="External"/><Relationship Id="rId2" Type="http://schemas.openxmlformats.org/officeDocument/2006/relationships/hyperlink" Target="http://www.youtube.com/watch?v=U0U_K3O5ZS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sIFIKz8tlPw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000232" y="1142984"/>
            <a:ext cx="4000528" cy="857256"/>
          </a:xfrm>
        </p:spPr>
        <p:txBody>
          <a:bodyPr>
            <a:normAutofit/>
          </a:bodyPr>
          <a:lstStyle/>
          <a:p>
            <a:pPr algn="ctr"/>
            <a:r>
              <a:rPr lang="es-ES" dirty="0" smtClean="0"/>
              <a:t>Coloides</a:t>
            </a:r>
            <a:endParaRPr lang="es-ES" dirty="0"/>
          </a:p>
        </p:txBody>
      </p:sp>
      <p:pic>
        <p:nvPicPr>
          <p:cNvPr id="3" name="2 Imagen" descr="http://t0.gstatic.com/images?q=tbn:ANd9GcSpvCNFeXCH8IE6nrMvG3J86x_0VdFCGi_JZjq1CAtpVKc-MZpK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22" y="4286256"/>
            <a:ext cx="2071798" cy="1835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irc_mi" descr="http://blogdelagua.com/wp-content/uploads/2013/03/niebla-zamora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71802" y="2500306"/>
            <a:ext cx="2857520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4 Imagen" descr="http://1.bp.blogspot.com/-LxvAIGAaVhY/TlqxADssdPI/AAAAAAAAAC0/ffkOdUgLf7U/s400/untitle.bmp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34" y="4429132"/>
            <a:ext cx="2614530" cy="1856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9" name="8 CuadroTexto"/>
          <p:cNvSpPr txBox="1"/>
          <p:nvPr/>
        </p:nvSpPr>
        <p:spPr>
          <a:xfrm>
            <a:off x="2214546" y="6000768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Gelatina</a:t>
            </a:r>
            <a:endParaRPr lang="es-ES" dirty="0"/>
          </a:p>
        </p:txBody>
      </p:sp>
      <p:sp>
        <p:nvSpPr>
          <p:cNvPr id="10" name="9 CuadroTexto"/>
          <p:cNvSpPr txBox="1"/>
          <p:nvPr/>
        </p:nvSpPr>
        <p:spPr>
          <a:xfrm>
            <a:off x="5929322" y="2928934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Niebla</a:t>
            </a:r>
            <a:endParaRPr lang="es-E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6786578" y="6143644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Aerogeles</a:t>
            </a:r>
            <a:endParaRPr lang="es-E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 smtClean="0"/>
              <a:t>Coloides orgánicos e inorgánicos.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S" b="1" dirty="0" smtClean="0"/>
              <a:t> </a:t>
            </a:r>
            <a:r>
              <a:rPr lang="es-ES" dirty="0" smtClean="0"/>
              <a:t>De acuerdo a su composición química, los coloides se</a:t>
            </a:r>
          </a:p>
          <a:p>
            <a:pPr>
              <a:buNone/>
            </a:pPr>
            <a:r>
              <a:rPr lang="es-ES" dirty="0" smtClean="0"/>
              <a:t>pueden clasificar en orgánicos e inorgánicos; a su vez</a:t>
            </a:r>
          </a:p>
          <a:p>
            <a:pPr>
              <a:buNone/>
            </a:pPr>
            <a:r>
              <a:rPr lang="es-ES" dirty="0" smtClean="0"/>
              <a:t>estos se subdividen en: metales, no-metales, soles de</a:t>
            </a:r>
          </a:p>
          <a:p>
            <a:pPr>
              <a:buNone/>
            </a:pPr>
            <a:r>
              <a:rPr lang="es-ES" dirty="0" smtClean="0"/>
              <a:t>óxidos y sales coloidales, para los inorgánicos; y en soles</a:t>
            </a:r>
          </a:p>
          <a:p>
            <a:pPr>
              <a:buNone/>
            </a:pPr>
            <a:r>
              <a:rPr lang="es-ES" dirty="0" smtClean="0"/>
              <a:t>homopolares, hidroxisoles y soles heteropolares.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42910" y="928670"/>
            <a:ext cx="8229600" cy="43891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b="1" dirty="0" smtClean="0"/>
              <a:t>Coloides orgánicos: </a:t>
            </a:r>
            <a:endParaRPr lang="es-ES" dirty="0" smtClean="0"/>
          </a:p>
          <a:p>
            <a:pPr>
              <a:buNone/>
            </a:pPr>
            <a:r>
              <a:rPr lang="es-ES" dirty="0" smtClean="0"/>
              <a:t>Son producidos en condiciones naturales en reacciones</a:t>
            </a:r>
          </a:p>
          <a:p>
            <a:pPr>
              <a:buNone/>
            </a:pPr>
            <a:r>
              <a:rPr lang="es-ES" dirty="0" smtClean="0"/>
              <a:t>bioquímicas que su mayoría son </a:t>
            </a:r>
            <a:r>
              <a:rPr lang="es-ES" dirty="0" err="1" smtClean="0"/>
              <a:t>liofóbicos</a:t>
            </a:r>
            <a:r>
              <a:rPr lang="es-ES" dirty="0" smtClean="0"/>
              <a:t>, debido a que</a:t>
            </a:r>
          </a:p>
          <a:p>
            <a:pPr>
              <a:buNone/>
            </a:pPr>
            <a:r>
              <a:rPr lang="es-ES" dirty="0" smtClean="0"/>
              <a:t>las sustancias son insolubles en agua. Algunas de estas</a:t>
            </a:r>
          </a:p>
          <a:p>
            <a:pPr>
              <a:buNone/>
            </a:pPr>
            <a:r>
              <a:rPr lang="es-ES" dirty="0" smtClean="0"/>
              <a:t>sustancias se disuelven en ácidos pero en tales</a:t>
            </a:r>
          </a:p>
          <a:p>
            <a:pPr>
              <a:buNone/>
            </a:pPr>
            <a:r>
              <a:rPr lang="es-ES" dirty="0" smtClean="0"/>
              <a:t>soluciones cambian químicamente por completo dando</a:t>
            </a:r>
          </a:p>
          <a:p>
            <a:pPr>
              <a:buNone/>
            </a:pPr>
            <a:r>
              <a:rPr lang="es-ES" dirty="0" smtClean="0"/>
              <a:t>lugar a la formación de soluciones verdaderas en lugar de</a:t>
            </a:r>
          </a:p>
          <a:p>
            <a:pPr>
              <a:buNone/>
            </a:pPr>
            <a:r>
              <a:rPr lang="es-ES" dirty="0" smtClean="0"/>
              <a:t>soluciones coloidales y estas últimas pueden ser</a:t>
            </a:r>
          </a:p>
          <a:p>
            <a:pPr>
              <a:buNone/>
            </a:pPr>
            <a:r>
              <a:rPr lang="es-ES" dirty="0" smtClean="0"/>
              <a:t>obtenidas por métodos de condensación o dispersión.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1071546"/>
            <a:ext cx="8229600" cy="438912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s-ES" b="1" dirty="0" smtClean="0"/>
              <a:t>Coloides </a:t>
            </a:r>
            <a:r>
              <a:rPr lang="es-ES" b="1" dirty="0" err="1" smtClean="0"/>
              <a:t>liofóbicos</a:t>
            </a:r>
            <a:r>
              <a:rPr lang="es-ES" b="1" dirty="0" smtClean="0"/>
              <a:t>:</a:t>
            </a:r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dirty="0" smtClean="0"/>
              <a:t>Significa “no gustar de o temer  a los líquidos”; en los</a:t>
            </a:r>
          </a:p>
          <a:p>
            <a:pPr>
              <a:buNone/>
            </a:pPr>
            <a:r>
              <a:rPr lang="es-ES" dirty="0" smtClean="0"/>
              <a:t>soles </a:t>
            </a:r>
            <a:r>
              <a:rPr lang="es-ES" dirty="0" err="1" smtClean="0"/>
              <a:t>liofóbicos</a:t>
            </a:r>
            <a:r>
              <a:rPr lang="es-ES" dirty="0" smtClean="0"/>
              <a:t> no hay afinidad entre las partículas y el</a:t>
            </a:r>
          </a:p>
          <a:p>
            <a:pPr>
              <a:buNone/>
            </a:pPr>
            <a:r>
              <a:rPr lang="es-ES" dirty="0" smtClean="0"/>
              <a:t>solvente, la estabilidad de estos depende principalmente</a:t>
            </a:r>
          </a:p>
          <a:p>
            <a:pPr>
              <a:buNone/>
            </a:pPr>
            <a:r>
              <a:rPr lang="es-ES" dirty="0" smtClean="0"/>
              <a:t>de la carga de las partículas. Si el agua es solvente, se utiliza el</a:t>
            </a:r>
          </a:p>
          <a:p>
            <a:pPr>
              <a:buNone/>
            </a:pPr>
            <a:r>
              <a:rPr lang="es-ES" dirty="0" smtClean="0"/>
              <a:t>nombre hidrófobo. </a:t>
            </a:r>
          </a:p>
          <a:p>
            <a:pPr>
              <a:buNone/>
            </a:pPr>
            <a:r>
              <a:rPr lang="es-ES" dirty="0" smtClean="0"/>
              <a:t>Este tipo de coloides se caracteriza por presentar: baja</a:t>
            </a:r>
          </a:p>
          <a:p>
            <a:pPr>
              <a:buNone/>
            </a:pPr>
            <a:r>
              <a:rPr lang="es-ES" dirty="0" smtClean="0"/>
              <a:t>estabilidad hacia la floculación por electrolitos, su visibilidad</a:t>
            </a:r>
          </a:p>
          <a:p>
            <a:pPr>
              <a:buNone/>
            </a:pPr>
            <a:r>
              <a:rPr lang="es-ES" dirty="0" smtClean="0"/>
              <a:t>en el microscopio es buena y presentan una muy pequeña</a:t>
            </a:r>
          </a:p>
          <a:p>
            <a:pPr>
              <a:buNone/>
            </a:pPr>
            <a:r>
              <a:rPr lang="es-ES" dirty="0" smtClean="0"/>
              <a:t>presión osmótica. Algunos ejemplos de estos coloides son: </a:t>
            </a:r>
          </a:p>
          <a:p>
            <a:pPr>
              <a:buNone/>
            </a:pPr>
            <a:r>
              <a:rPr lang="es-ES" i="1" dirty="0" smtClean="0"/>
              <a:t>Au, Ag, Ag Cl y algunas emulsiones.</a:t>
            </a:r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1000108"/>
            <a:ext cx="8229600" cy="4389120"/>
          </a:xfrm>
        </p:spPr>
        <p:txBody>
          <a:bodyPr/>
          <a:lstStyle/>
          <a:p>
            <a:pPr>
              <a:buNone/>
            </a:pPr>
            <a:r>
              <a:rPr lang="es-ES" b="1" dirty="0" smtClean="0"/>
              <a:t>Presión osmótica</a:t>
            </a:r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dirty="0" smtClean="0"/>
              <a:t>La </a:t>
            </a:r>
            <a:r>
              <a:rPr lang="es-ES" b="1" dirty="0" smtClean="0"/>
              <a:t>presión osmótica</a:t>
            </a:r>
            <a:r>
              <a:rPr lang="es-ES" dirty="0" smtClean="0"/>
              <a:t> puede definirse como la presión</a:t>
            </a:r>
          </a:p>
          <a:p>
            <a:pPr>
              <a:buNone/>
            </a:pPr>
            <a:r>
              <a:rPr lang="es-ES" dirty="0" smtClean="0"/>
              <a:t>que se debe aplicar a una solución para detener el flujo</a:t>
            </a:r>
          </a:p>
          <a:p>
            <a:pPr>
              <a:buNone/>
            </a:pPr>
            <a:r>
              <a:rPr lang="es-ES" dirty="0" smtClean="0"/>
              <a:t>neto de disolvente (medio en el cual se disuelve el</a:t>
            </a:r>
          </a:p>
          <a:p>
            <a:pPr>
              <a:buNone/>
            </a:pPr>
            <a:r>
              <a:rPr lang="es-ES" dirty="0" smtClean="0"/>
              <a:t>soluto), a través de una membrana semipermeable.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idx="1"/>
          </p:nvPr>
        </p:nvSpPr>
        <p:spPr>
          <a:xfrm>
            <a:off x="500063" y="1071563"/>
            <a:ext cx="8186737" cy="5253037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s-ES" b="1" dirty="0" smtClean="0"/>
              <a:t>Coloides liofilicos</a:t>
            </a:r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dirty="0" smtClean="0"/>
              <a:t>Significa “gustar de un líquido”, en este tipo de coloides</a:t>
            </a:r>
          </a:p>
          <a:p>
            <a:pPr>
              <a:buNone/>
            </a:pPr>
            <a:r>
              <a:rPr lang="es-ES" dirty="0" smtClean="0"/>
              <a:t>hay interacción entre las partículas y el solvente. Este</a:t>
            </a:r>
          </a:p>
          <a:p>
            <a:pPr>
              <a:buNone/>
            </a:pPr>
            <a:r>
              <a:rPr lang="es-ES" dirty="0" smtClean="0"/>
              <a:t>tipo de soles es mucho más estable que los soles</a:t>
            </a:r>
          </a:p>
          <a:p>
            <a:pPr>
              <a:buNone/>
            </a:pPr>
            <a:r>
              <a:rPr lang="es-ES" dirty="0" err="1" smtClean="0"/>
              <a:t>liofóbicos</a:t>
            </a:r>
            <a:r>
              <a:rPr lang="es-ES" dirty="0" smtClean="0"/>
              <a:t>. Para el caso de los soles en agua se utilizara el</a:t>
            </a:r>
          </a:p>
          <a:p>
            <a:pPr>
              <a:buNone/>
            </a:pPr>
            <a:r>
              <a:rPr lang="es-ES" dirty="0" smtClean="0"/>
              <a:t>término hidrofilito,</a:t>
            </a:r>
          </a:p>
          <a:p>
            <a:pPr>
              <a:buNone/>
            </a:pPr>
            <a:r>
              <a:rPr lang="es-ES" dirty="0" smtClean="0"/>
              <a:t>Este tipo de coloides se caracteriza por presentar: alta</a:t>
            </a:r>
          </a:p>
          <a:p>
            <a:pPr>
              <a:buNone/>
            </a:pPr>
            <a:r>
              <a:rPr lang="es-ES" dirty="0" smtClean="0"/>
              <a:t>estabilidad hacia la floculación por electrolitos, se visibilidad</a:t>
            </a:r>
          </a:p>
          <a:p>
            <a:pPr>
              <a:buNone/>
            </a:pPr>
            <a:r>
              <a:rPr lang="es-ES" dirty="0" smtClean="0"/>
              <a:t>en el microscopio es mala y presenta una considerable</a:t>
            </a:r>
          </a:p>
          <a:p>
            <a:pPr>
              <a:buNone/>
            </a:pPr>
            <a:r>
              <a:rPr lang="es-ES" dirty="0" smtClean="0"/>
              <a:t>presión osmótica. Algunos ejemplos de estos coloides son:</a:t>
            </a:r>
          </a:p>
          <a:p>
            <a:pPr>
              <a:buNone/>
            </a:pPr>
            <a:r>
              <a:rPr lang="es-ES" dirty="0" smtClean="0"/>
              <a:t>albúmina, glicógeno, hule y acido silito.</a:t>
            </a:r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71472" y="1000108"/>
            <a:ext cx="8115328" cy="5324492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La mayoría de los coloides inorgánicos son </a:t>
            </a:r>
            <a:r>
              <a:rPr lang="es-ES" dirty="0" err="1" smtClean="0"/>
              <a:t>liofóbicos</a:t>
            </a:r>
            <a:endParaRPr lang="es-ES" dirty="0" smtClean="0"/>
          </a:p>
          <a:p>
            <a:pPr>
              <a:buNone/>
            </a:pPr>
            <a:r>
              <a:rPr lang="es-ES" dirty="0" smtClean="0"/>
              <a:t>(sustancias que no presentan afinidad por un</a:t>
            </a:r>
          </a:p>
          <a:p>
            <a:pPr>
              <a:buNone/>
            </a:pPr>
            <a:r>
              <a:rPr lang="es-ES" dirty="0" smtClean="0"/>
              <a:t>disolvente, es decir que rechazan el agua y si se</a:t>
            </a:r>
          </a:p>
          <a:p>
            <a:pPr>
              <a:buNone/>
            </a:pPr>
            <a:r>
              <a:rPr lang="es-ES" dirty="0" smtClean="0"/>
              <a:t>disuelven en agua se denominan  hidrofóbicos), </a:t>
            </a:r>
          </a:p>
          <a:p>
            <a:pPr>
              <a:buNone/>
            </a:pPr>
            <a:r>
              <a:rPr lang="es-ES" dirty="0" smtClean="0"/>
              <a:t>mientras que la mayoría de los coloides orgánicos son </a:t>
            </a:r>
          </a:p>
          <a:p>
            <a:pPr>
              <a:buNone/>
            </a:pPr>
            <a:r>
              <a:rPr lang="es-ES" dirty="0" smtClean="0"/>
              <a:t>liofilicos (sustancias que presentan afinidad por un</a:t>
            </a:r>
          </a:p>
          <a:p>
            <a:pPr>
              <a:buNone/>
            </a:pPr>
            <a:r>
              <a:rPr lang="es-ES" dirty="0" smtClean="0"/>
              <a:t>disolvente, “amante de los disolventes”, si el disolvente</a:t>
            </a:r>
          </a:p>
          <a:p>
            <a:pPr>
              <a:buNone/>
            </a:pPr>
            <a:r>
              <a:rPr lang="es-ES" dirty="0" smtClean="0"/>
              <a:t>es agua, el termino usado es </a:t>
            </a:r>
            <a:r>
              <a:rPr lang="es-ES" dirty="0" err="1" smtClean="0"/>
              <a:t>hidrofílico</a:t>
            </a:r>
            <a:r>
              <a:rPr lang="es-ES" dirty="0" smtClean="0"/>
              <a:t>). </a:t>
            </a:r>
          </a:p>
          <a:p>
            <a:pPr>
              <a:buNone/>
            </a:pPr>
            <a:r>
              <a:rPr lang="es-ES" dirty="0" smtClean="0"/>
              <a:t>Dicho en otras palabras, las partículas coloidales, de </a:t>
            </a:r>
          </a:p>
          <a:p>
            <a:pPr>
              <a:buNone/>
            </a:pPr>
            <a:r>
              <a:rPr lang="es-ES" dirty="0" smtClean="0"/>
              <a:t>cuerdo a su similitud o repulsión por el medio disperso</a:t>
            </a:r>
          </a:p>
          <a:p>
            <a:pPr>
              <a:buNone/>
            </a:pPr>
            <a:r>
              <a:rPr lang="es-ES" dirty="0" smtClean="0"/>
              <a:t>se clasifican como: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71472" y="1000108"/>
            <a:ext cx="8115328" cy="5324492"/>
          </a:xfrm>
        </p:spPr>
        <p:txBody>
          <a:bodyPr/>
          <a:lstStyle/>
          <a:p>
            <a:pPr marL="514350" indent="-514350">
              <a:buFont typeface="Wingdings" pitchFamily="2" charset="2"/>
              <a:buChar char="Ø"/>
            </a:pPr>
            <a:r>
              <a:rPr lang="es-ES" dirty="0" smtClean="0"/>
              <a:t>liófilos (que aman al medio dispersor) y </a:t>
            </a:r>
          </a:p>
          <a:p>
            <a:pPr lvl="0">
              <a:buFont typeface="Wingdings" pitchFamily="2" charset="2"/>
              <a:buChar char="Ø"/>
            </a:pPr>
            <a:r>
              <a:rPr lang="es-ES" dirty="0" smtClean="0"/>
              <a:t>liófobos (que odian o rechazan al medio dispersor). </a:t>
            </a:r>
          </a:p>
          <a:p>
            <a:pPr>
              <a:buNone/>
            </a:pPr>
            <a:r>
              <a:rPr lang="es-ES" dirty="0" smtClean="0"/>
              <a:t>Los colides más importantes son aquellos en los que el</a:t>
            </a:r>
          </a:p>
          <a:p>
            <a:pPr>
              <a:buNone/>
            </a:pPr>
            <a:r>
              <a:rPr lang="es-ES" dirty="0" smtClean="0"/>
              <a:t>medio dispersor es el agua. Estos coloides se clasifican</a:t>
            </a:r>
          </a:p>
          <a:p>
            <a:pPr>
              <a:buNone/>
            </a:pPr>
            <a:r>
              <a:rPr lang="es-ES" dirty="0" smtClean="0"/>
              <a:t>en </a:t>
            </a:r>
            <a:r>
              <a:rPr lang="es-ES" b="1" dirty="0" smtClean="0"/>
              <a:t>hidrofilicos </a:t>
            </a:r>
            <a:r>
              <a:rPr lang="es-ES" dirty="0" smtClean="0"/>
              <a:t>(que aman el agua) y en hidrofóbicos</a:t>
            </a:r>
          </a:p>
          <a:p>
            <a:pPr>
              <a:buNone/>
            </a:pPr>
            <a:r>
              <a:rPr lang="es-ES" dirty="0" smtClean="0"/>
              <a:t>(que rechazan al agua). </a:t>
            </a:r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43891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dirty="0" smtClean="0"/>
              <a:t>Ejemplo de coloide hidrofilico tenemos la gelatina,</a:t>
            </a:r>
          </a:p>
          <a:p>
            <a:pPr>
              <a:buNone/>
            </a:pPr>
            <a:r>
              <a:rPr lang="es-ES" dirty="0" smtClean="0"/>
              <a:t>donde las proteínas (moléculas gigantes o</a:t>
            </a:r>
          </a:p>
          <a:p>
            <a:pPr>
              <a:buNone/>
            </a:pPr>
            <a:r>
              <a:rPr lang="es-ES" dirty="0" smtClean="0"/>
              <a:t>macromoléculas) son atraídas por las moléculas de agua</a:t>
            </a:r>
          </a:p>
          <a:p>
            <a:pPr>
              <a:buNone/>
            </a:pPr>
            <a:r>
              <a:rPr lang="es-ES" dirty="0" smtClean="0"/>
              <a:t>mediante fuerzas de London (las </a:t>
            </a:r>
            <a:r>
              <a:rPr lang="es-ES" b="1" dirty="0" smtClean="0"/>
              <a:t>fuerzas de dispersión </a:t>
            </a:r>
          </a:p>
          <a:p>
            <a:pPr>
              <a:buNone/>
            </a:pPr>
            <a:r>
              <a:rPr lang="es-ES" b="1" dirty="0" smtClean="0"/>
              <a:t>de London</a:t>
            </a:r>
            <a:r>
              <a:rPr lang="es-ES" dirty="0" smtClean="0"/>
              <a:t> son un tipo de fuerza intermolecular,</a:t>
            </a:r>
          </a:p>
          <a:p>
            <a:pPr>
              <a:buNone/>
            </a:pPr>
            <a:r>
              <a:rPr lang="es-ES" dirty="0" smtClean="0"/>
              <a:t>denominadas  así  por el físico alemán Fritz London, </a:t>
            </a:r>
          </a:p>
          <a:p>
            <a:pPr>
              <a:buNone/>
            </a:pPr>
            <a:r>
              <a:rPr lang="es-ES" dirty="0" smtClean="0"/>
              <a:t>quien las investigó. Surgen entre moléculas no polares,</a:t>
            </a:r>
          </a:p>
          <a:p>
            <a:pPr>
              <a:buNone/>
            </a:pPr>
            <a:r>
              <a:rPr lang="es-ES" dirty="0" smtClean="0"/>
              <a:t>en las que pueden aparecer dipolos instantáneos) y</a:t>
            </a:r>
          </a:p>
          <a:p>
            <a:pPr>
              <a:buNone/>
            </a:pPr>
            <a:r>
              <a:rPr lang="es-ES" dirty="0" smtClean="0"/>
              <a:t>enlace puente de hidrógeno.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C:\Documents and Settings\PC\Mis documentos\liqui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000108"/>
            <a:ext cx="7567665" cy="55373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Tipos de coloides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S" dirty="0" smtClean="0"/>
              <a:t>Emulsiones: Se llama emulsión a la dispersión de un</a:t>
            </a:r>
          </a:p>
          <a:p>
            <a:pPr>
              <a:buNone/>
            </a:pPr>
            <a:r>
              <a:rPr lang="es-ES" dirty="0" smtClean="0"/>
              <a:t>líquido  en otro inmiscible</a:t>
            </a:r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1071546"/>
            <a:ext cx="8229600" cy="514353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s-ES" dirty="0" smtClean="0"/>
              <a:t>Los coloides juegan un papel trascendental  tanto en la vida</a:t>
            </a:r>
          </a:p>
          <a:p>
            <a:pPr>
              <a:buNone/>
            </a:pPr>
            <a:r>
              <a:rPr lang="es-ES" dirty="0" smtClean="0"/>
              <a:t>del ser humano, como en la industria.</a:t>
            </a:r>
          </a:p>
          <a:p>
            <a:pPr>
              <a:buNone/>
            </a:pPr>
            <a:r>
              <a:rPr lang="es-ES" dirty="0" smtClean="0"/>
              <a:t>Encontramos  una gran variedad de  coloides,  que</a:t>
            </a:r>
          </a:p>
          <a:p>
            <a:pPr>
              <a:buNone/>
            </a:pPr>
            <a:r>
              <a:rPr lang="es-ES" dirty="0" smtClean="0"/>
              <a:t>consumimos  sin darnos cuenta entre ellos se puede  citar:</a:t>
            </a:r>
          </a:p>
          <a:p>
            <a:pPr>
              <a:buNone/>
            </a:pPr>
            <a:r>
              <a:rPr lang="es-ES" dirty="0" smtClean="0"/>
              <a:t> la leche,  la mayonesa,</a:t>
            </a:r>
          </a:p>
          <a:p>
            <a:pPr>
              <a:buNone/>
            </a:pPr>
            <a:r>
              <a:rPr lang="es-ES" dirty="0" smtClean="0"/>
              <a:t> las sopas, claras de huevos ,</a:t>
            </a:r>
          </a:p>
          <a:p>
            <a:pPr>
              <a:buNone/>
            </a:pPr>
            <a:r>
              <a:rPr lang="es-ES" dirty="0" smtClean="0"/>
              <a:t> las jaleas, las cremas batidas,</a:t>
            </a:r>
          </a:p>
          <a:p>
            <a:pPr>
              <a:buNone/>
            </a:pPr>
            <a:r>
              <a:rPr lang="es-ES" dirty="0" smtClean="0"/>
              <a:t> la mantequilla, el queso, </a:t>
            </a:r>
          </a:p>
          <a:p>
            <a:pPr>
              <a:buNone/>
            </a:pPr>
            <a:r>
              <a:rPr lang="es-ES" dirty="0" smtClean="0"/>
              <a:t>los flanes, la gelatina, </a:t>
            </a:r>
          </a:p>
          <a:p>
            <a:pPr>
              <a:buNone/>
            </a:pPr>
            <a:r>
              <a:rPr lang="es-ES" dirty="0" smtClean="0"/>
              <a:t>los malvaviscos, la niebla, </a:t>
            </a:r>
          </a:p>
          <a:p>
            <a:pPr>
              <a:buNone/>
            </a:pPr>
            <a:r>
              <a:rPr lang="es-ES" dirty="0" smtClean="0"/>
              <a:t>el humo azul (</a:t>
            </a:r>
            <a:r>
              <a:rPr lang="es-ES" dirty="0" err="1" smtClean="0"/>
              <a:t>aerogel</a:t>
            </a:r>
            <a:r>
              <a:rPr lang="es-ES" dirty="0" smtClean="0"/>
              <a:t>), el smog </a:t>
            </a:r>
          </a:p>
          <a:p>
            <a:pPr>
              <a:buNone/>
            </a:pPr>
            <a:r>
              <a:rPr lang="es-ES" dirty="0" smtClean="0"/>
              <a:t> </a:t>
            </a:r>
            <a:endParaRPr lang="es-E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 descr="Resultado de imagen de tipos de coloides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1142984"/>
            <a:ext cx="6500857" cy="5072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Efecto Tyndall</a:t>
            </a:r>
            <a:endParaRPr lang="es-ES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786182" y="2143115"/>
            <a:ext cx="4900618" cy="4211809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s-ES" dirty="0" smtClean="0"/>
              <a:t>Cuando un rayo de luz pasa a través de una</a:t>
            </a:r>
          </a:p>
          <a:p>
            <a:pPr>
              <a:buNone/>
            </a:pPr>
            <a:r>
              <a:rPr lang="es-ES" dirty="0" smtClean="0"/>
              <a:t>disolución no se puede observar es decir es</a:t>
            </a:r>
          </a:p>
          <a:p>
            <a:pPr>
              <a:buNone/>
            </a:pPr>
            <a:r>
              <a:rPr lang="es-ES" dirty="0" smtClean="0"/>
              <a:t>invisible su camino, mientras que si pasa a</a:t>
            </a:r>
          </a:p>
          <a:p>
            <a:pPr>
              <a:buNone/>
            </a:pPr>
            <a:r>
              <a:rPr lang="es-ES" dirty="0" smtClean="0"/>
              <a:t>través de un sistema coloidal si se puede</a:t>
            </a:r>
          </a:p>
          <a:p>
            <a:pPr>
              <a:buNone/>
            </a:pPr>
            <a:r>
              <a:rPr lang="es-ES" dirty="0" smtClean="0"/>
              <a:t>observar esto se debe a que el coloide consta de</a:t>
            </a:r>
          </a:p>
          <a:p>
            <a:pPr>
              <a:buNone/>
            </a:pPr>
            <a:r>
              <a:rPr lang="es-ES" dirty="0" smtClean="0"/>
              <a:t>un disolvente que tiene partículas de soluto que</a:t>
            </a:r>
          </a:p>
          <a:p>
            <a:pPr>
              <a:buNone/>
            </a:pPr>
            <a:r>
              <a:rPr lang="es-ES" dirty="0" smtClean="0"/>
              <a:t>son suficientemente grande para esparcir la luz</a:t>
            </a:r>
          </a:p>
          <a:p>
            <a:pPr>
              <a:buNone/>
            </a:pPr>
            <a:r>
              <a:rPr lang="es-ES" dirty="0" smtClean="0"/>
              <a:t>visible de donde se puede diferenciar de una</a:t>
            </a:r>
          </a:p>
          <a:p>
            <a:pPr>
              <a:buNone/>
            </a:pPr>
            <a:r>
              <a:rPr lang="es-ES" dirty="0" smtClean="0"/>
              <a:t>verdadera solución haciendo pasar sobre el</a:t>
            </a:r>
          </a:p>
          <a:p>
            <a:pPr>
              <a:buNone/>
            </a:pPr>
            <a:r>
              <a:rPr lang="es-ES" dirty="0" smtClean="0"/>
              <a:t>mismo un rayo de luz. Al igual que un líquido</a:t>
            </a:r>
          </a:p>
          <a:p>
            <a:pPr>
              <a:buNone/>
            </a:pPr>
            <a:r>
              <a:rPr lang="es-ES" dirty="0" smtClean="0"/>
              <a:t>puro la solución difracta haz de luz pero el</a:t>
            </a:r>
          </a:p>
          <a:p>
            <a:pPr>
              <a:buNone/>
            </a:pPr>
            <a:r>
              <a:rPr lang="es-ES" dirty="0" smtClean="0"/>
              <a:t>coloide lo dispersa de tal manera que, desde el</a:t>
            </a:r>
          </a:p>
          <a:p>
            <a:pPr>
              <a:buNone/>
            </a:pPr>
            <a:r>
              <a:rPr lang="es-ES" dirty="0" smtClean="0"/>
              <a:t>lado del rayo se puede ver la trayectoria brillante</a:t>
            </a:r>
          </a:p>
          <a:p>
            <a:pPr>
              <a:buNone/>
            </a:pPr>
            <a:r>
              <a:rPr lang="es-ES" dirty="0" smtClean="0"/>
              <a:t>de la luz. El efecto de dispersión se conoce como</a:t>
            </a:r>
          </a:p>
          <a:p>
            <a:pPr>
              <a:buNone/>
            </a:pPr>
            <a:r>
              <a:rPr lang="es-ES" dirty="0" smtClean="0"/>
              <a:t>efecto tyndall.</a:t>
            </a:r>
          </a:p>
          <a:p>
            <a:pPr>
              <a:buNone/>
            </a:pPr>
            <a:endParaRPr lang="es-ES" dirty="0"/>
          </a:p>
        </p:txBody>
      </p:sp>
      <p:pic>
        <p:nvPicPr>
          <p:cNvPr id="5" name="4 Marcador de contenido" descr="Imagen relacionada"/>
          <p:cNvPicPr>
            <a:picLocks noGrp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2143116"/>
            <a:ext cx="3286148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000496" y="1928802"/>
            <a:ext cx="5000660" cy="4429156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Robert Brown (1773- 1858) quien</a:t>
            </a:r>
          </a:p>
          <a:p>
            <a:pPr>
              <a:buNone/>
            </a:pPr>
            <a:r>
              <a:rPr lang="es-ES" dirty="0" smtClean="0"/>
              <a:t>descubriere este tipo de movimiento.</a:t>
            </a:r>
          </a:p>
          <a:p>
            <a:pPr>
              <a:buNone/>
            </a:pPr>
            <a:r>
              <a:rPr lang="es-ES" dirty="0" smtClean="0"/>
              <a:t>Se caracteriza porque las partículas</a:t>
            </a:r>
          </a:p>
          <a:p>
            <a:pPr>
              <a:buNone/>
            </a:pPr>
            <a:r>
              <a:rPr lang="es-ES" dirty="0" smtClean="0"/>
              <a:t>cambian de velocidad y dirección</a:t>
            </a:r>
          </a:p>
          <a:p>
            <a:pPr>
              <a:buNone/>
            </a:pPr>
            <a:r>
              <a:rPr lang="es-ES" dirty="0" smtClean="0"/>
              <a:t>Erráticamente.</a:t>
            </a:r>
          </a:p>
          <a:p>
            <a:pPr>
              <a:buNone/>
            </a:pPr>
            <a:r>
              <a:rPr lang="es-ES" dirty="0" smtClean="0"/>
              <a:t>Su movimiento es aleatorio</a:t>
            </a:r>
          </a:p>
          <a:p>
            <a:pPr>
              <a:buNone/>
            </a:pPr>
            <a:r>
              <a:rPr lang="es-ES" dirty="0" smtClean="0"/>
              <a:t>(desordenado),rápido e irregular de las</a:t>
            </a:r>
          </a:p>
          <a:p>
            <a:pPr>
              <a:buNone/>
            </a:pPr>
            <a:r>
              <a:rPr lang="es-ES" dirty="0" smtClean="0"/>
              <a:t>partículas.</a:t>
            </a:r>
          </a:p>
          <a:p>
            <a:pPr>
              <a:buNone/>
            </a:pPr>
            <a:r>
              <a:rPr lang="es-ES" dirty="0" smtClean="0"/>
              <a:t>Las partículas de los coloides no se</a:t>
            </a:r>
          </a:p>
          <a:p>
            <a:pPr>
              <a:buNone/>
            </a:pPr>
            <a:r>
              <a:rPr lang="es-ES" dirty="0" smtClean="0"/>
              <a:t>sedimentan cuando se dejan en reposo.</a:t>
            </a:r>
          </a:p>
          <a:p>
            <a:endParaRPr lang="es-ES" dirty="0"/>
          </a:p>
        </p:txBody>
      </p:sp>
      <p:pic>
        <p:nvPicPr>
          <p:cNvPr id="31746" name="Picture 2" descr="C:\Documents and Settings\PC\Mis documentos\movimie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57224" y="1921281"/>
            <a:ext cx="3143272" cy="372229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714356"/>
            <a:ext cx="8143932" cy="2071702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Le invito a que escoger uno de los  enlaces relacionado al tema de estudio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71472" y="2714620"/>
            <a:ext cx="8286808" cy="3967170"/>
          </a:xfrm>
        </p:spPr>
        <p:txBody>
          <a:bodyPr/>
          <a:lstStyle/>
          <a:p>
            <a:pPr>
              <a:buNone/>
            </a:pPr>
            <a:endParaRPr lang="es-ES" b="1" u="sng" dirty="0" smtClean="0"/>
          </a:p>
          <a:p>
            <a:pPr>
              <a:buNone/>
            </a:pPr>
            <a:r>
              <a:rPr lang="es-ES" dirty="0" smtClean="0"/>
              <a:t> </a:t>
            </a:r>
          </a:p>
          <a:p>
            <a:pPr>
              <a:buNone/>
            </a:pPr>
            <a:r>
              <a:rPr lang="es-ES" b="1" u="sng" dirty="0" smtClean="0">
                <a:hlinkClick r:id="rId2"/>
              </a:rPr>
              <a:t>http://www.youtube.com/watch?v=U0U_K3O5ZSM</a:t>
            </a:r>
            <a:endParaRPr lang="es-ES" b="1" u="sng" dirty="0" smtClean="0"/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b="1" u="sng" dirty="0" smtClean="0">
                <a:hlinkClick r:id="rId3"/>
              </a:rPr>
              <a:t>http://www.youtube.com/watch?v=uh9X5jBLuhA</a:t>
            </a:r>
            <a:endParaRPr lang="es-ES" b="1" u="sng" dirty="0" smtClean="0"/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b="1" u="sng" dirty="0" smtClean="0">
                <a:hlinkClick r:id="rId4"/>
              </a:rPr>
              <a:t>https://www.youtube.com/watch?v=sIFIKz8tlPw</a:t>
            </a:r>
            <a:r>
              <a:rPr lang="es-ES" b="1" dirty="0" smtClean="0"/>
              <a:t> </a:t>
            </a:r>
            <a:endParaRPr lang="es-ES" dirty="0" smtClean="0"/>
          </a:p>
          <a:p>
            <a:pPr>
              <a:buNone/>
            </a:pPr>
            <a:endParaRPr lang="es-ES" b="1" u="sng" dirty="0" smtClean="0"/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1214422"/>
            <a:ext cx="8229600" cy="4389120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la espuma, la pintura, la  piedra pómez, la tinta ,</a:t>
            </a:r>
          </a:p>
          <a:p>
            <a:pPr>
              <a:buNone/>
            </a:pPr>
            <a:r>
              <a:rPr lang="es-ES" dirty="0" smtClean="0"/>
              <a:t>ungüentos, entre otros , y  gran parte de las medicinas</a:t>
            </a:r>
          </a:p>
          <a:p>
            <a:pPr>
              <a:buNone/>
            </a:pPr>
            <a:r>
              <a:rPr lang="es-ES" dirty="0" smtClean="0"/>
              <a:t>son también dispersiones coloidales especialmente</a:t>
            </a:r>
          </a:p>
          <a:p>
            <a:pPr>
              <a:buNone/>
            </a:pPr>
            <a:r>
              <a:rPr lang="es-ES" dirty="0" smtClean="0"/>
              <a:t>emulsiones; el jabón es un electrolito coloidal, cuya</a:t>
            </a:r>
          </a:p>
          <a:p>
            <a:pPr>
              <a:buNone/>
            </a:pPr>
            <a:r>
              <a:rPr lang="es-ES" dirty="0" smtClean="0"/>
              <a:t>acción detergente se debe a su habilidad para emulsionar</a:t>
            </a:r>
          </a:p>
          <a:p>
            <a:pPr>
              <a:buNone/>
            </a:pPr>
            <a:r>
              <a:rPr lang="es-ES" dirty="0" smtClean="0"/>
              <a:t>la mugre con el agua, plásticos, lubricantes,</a:t>
            </a:r>
          </a:p>
          <a:p>
            <a:pPr>
              <a:buNone/>
            </a:pPr>
            <a:r>
              <a:rPr lang="es-ES" dirty="0" smtClean="0"/>
              <a:t>catalizadores, todos los tejidos vivos son coloides.</a:t>
            </a:r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42910" y="1142984"/>
            <a:ext cx="8229600" cy="5214974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s-ES" sz="2800" dirty="0" smtClean="0"/>
              <a:t>Muchas sustancias más, de uso cotidiano por el ser humano,</a:t>
            </a:r>
          </a:p>
          <a:p>
            <a:pPr>
              <a:buNone/>
            </a:pPr>
            <a:r>
              <a:rPr lang="es-ES" sz="2800" dirty="0" smtClean="0"/>
              <a:t>pertenecen al grupo de los coloides.</a:t>
            </a:r>
          </a:p>
          <a:p>
            <a:pPr>
              <a:buNone/>
            </a:pPr>
            <a:r>
              <a:rPr lang="es-ES" sz="2800" dirty="0" smtClean="0"/>
              <a:t>En la industria, los coloides representan un conjunto</a:t>
            </a:r>
          </a:p>
          <a:p>
            <a:pPr>
              <a:buNone/>
            </a:pPr>
            <a:r>
              <a:rPr lang="es-ES" sz="2800" dirty="0" smtClean="0"/>
              <a:t>importante, cuyo beneficio y  uso, se han visto incrementados</a:t>
            </a:r>
          </a:p>
          <a:p>
            <a:pPr>
              <a:buNone/>
            </a:pPr>
            <a:r>
              <a:rPr lang="es-ES" sz="2800" dirty="0" smtClean="0"/>
              <a:t>grandemente en los últimos años. El Látex, sustancia o jugo</a:t>
            </a:r>
          </a:p>
          <a:p>
            <a:pPr>
              <a:buNone/>
            </a:pPr>
            <a:r>
              <a:rPr lang="es-ES" sz="2800" dirty="0" smtClean="0"/>
              <a:t>contenido en ciertos vegetales que se coagulan al contacto</a:t>
            </a:r>
          </a:p>
          <a:p>
            <a:pPr>
              <a:buNone/>
            </a:pPr>
            <a:r>
              <a:rPr lang="es-ES" sz="2800" dirty="0" smtClean="0"/>
              <a:t>con el aire, las pinturas, lacas y barnices son dispersiones de</a:t>
            </a:r>
          </a:p>
          <a:p>
            <a:pPr>
              <a:buNone/>
            </a:pPr>
            <a:r>
              <a:rPr lang="es-ES" sz="2800" dirty="0" smtClean="0"/>
              <a:t>pigmente de pintura o gomas, en medio adecuados; todos los</a:t>
            </a:r>
          </a:p>
          <a:p>
            <a:pPr>
              <a:buNone/>
            </a:pPr>
            <a:r>
              <a:rPr lang="es-ES" sz="2800" dirty="0" smtClean="0"/>
              <a:t>cauchos y plásticos modernos son coloides.  Se dice que los</a:t>
            </a:r>
          </a:p>
          <a:p>
            <a:pPr>
              <a:buNone/>
            </a:pPr>
            <a:r>
              <a:rPr lang="es-ES" sz="2800" dirty="0" smtClean="0"/>
              <a:t>coloides  son la base del ultramicroscopio. En efecto, su</a:t>
            </a:r>
          </a:p>
          <a:p>
            <a:pPr>
              <a:buNone/>
            </a:pPr>
            <a:r>
              <a:rPr lang="es-ES" sz="2800" dirty="0" smtClean="0"/>
              <a:t>destreza para dispersar la luz (efecto Tyndall) es un esencial</a:t>
            </a:r>
          </a:p>
          <a:p>
            <a:pPr>
              <a:buNone/>
            </a:pPr>
            <a:r>
              <a:rPr lang="es-ES" sz="2800" dirty="0" smtClean="0"/>
              <a:t>de este instrumento.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1142984"/>
            <a:ext cx="8229600" cy="5143536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En el área de la química un coloide, sistema coloidal,</a:t>
            </a:r>
          </a:p>
          <a:p>
            <a:pPr>
              <a:buNone/>
            </a:pPr>
            <a:r>
              <a:rPr lang="es-ES" dirty="0" smtClean="0"/>
              <a:t>suspensión coloidal o dispersión coloidal es un sistema</a:t>
            </a:r>
          </a:p>
          <a:p>
            <a:pPr>
              <a:buNone/>
            </a:pPr>
            <a:r>
              <a:rPr lang="es-ES" dirty="0" smtClean="0"/>
              <a:t>formado por dos o más fases, principalmente: una</a:t>
            </a:r>
          </a:p>
          <a:p>
            <a:pPr>
              <a:buNone/>
            </a:pPr>
            <a:r>
              <a:rPr lang="es-ES" dirty="0" smtClean="0"/>
              <a:t>continua, normalmente fluida, y otra dispersa en forma</a:t>
            </a:r>
          </a:p>
          <a:p>
            <a:pPr>
              <a:buNone/>
            </a:pPr>
            <a:r>
              <a:rPr lang="es-ES" dirty="0" smtClean="0"/>
              <a:t>de partículas; por lo general sólidas.</a:t>
            </a:r>
          </a:p>
          <a:p>
            <a:pPr>
              <a:buNone/>
            </a:pPr>
            <a:r>
              <a:rPr lang="es-ES" dirty="0" smtClean="0"/>
              <a:t>La fase dispersa es la que se encuentra en  menor</a:t>
            </a:r>
          </a:p>
          <a:p>
            <a:pPr>
              <a:buNone/>
            </a:pPr>
            <a:r>
              <a:rPr lang="es-ES" dirty="0" smtClean="0"/>
              <a:t>proporción. Normalmente la fase continua es un líquido,</a:t>
            </a:r>
          </a:p>
          <a:p>
            <a:pPr>
              <a:buNone/>
            </a:pPr>
            <a:r>
              <a:rPr lang="es-ES" dirty="0" smtClean="0"/>
              <a:t>pero pueden encontrarse coloides cuyos componentes se</a:t>
            </a:r>
          </a:p>
          <a:p>
            <a:pPr>
              <a:buNone/>
            </a:pPr>
            <a:r>
              <a:rPr lang="es-ES" dirty="0" smtClean="0"/>
              <a:t>encuentran en otros estados de agregación.</a:t>
            </a:r>
          </a:p>
          <a:p>
            <a:pPr>
              <a:buNone/>
            </a:pPr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71472" y="1142984"/>
            <a:ext cx="8115328" cy="518161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s-ES" dirty="0" smtClean="0"/>
              <a:t>El nombre de coloide proviene de la raíz griega </a:t>
            </a:r>
            <a:r>
              <a:rPr lang="es-ES" i="1" dirty="0" smtClean="0"/>
              <a:t>kolas</a:t>
            </a:r>
          </a:p>
          <a:p>
            <a:pPr>
              <a:buNone/>
            </a:pPr>
            <a:r>
              <a:rPr lang="es-ES" dirty="0" smtClean="0"/>
              <a:t>que significa: </a:t>
            </a:r>
          </a:p>
          <a:p>
            <a:pPr>
              <a:buNone/>
            </a:pPr>
            <a:r>
              <a:rPr lang="es-ES" b="1" dirty="0" smtClean="0"/>
              <a:t>      «Que puede</a:t>
            </a:r>
            <a:r>
              <a:rPr lang="es-ES" dirty="0" smtClean="0"/>
              <a:t> </a:t>
            </a:r>
            <a:r>
              <a:rPr lang="es-ES" b="1" dirty="0" smtClean="0"/>
              <a:t>pegarse</a:t>
            </a:r>
            <a:r>
              <a:rPr lang="es-ES" dirty="0" smtClean="0"/>
              <a:t>». </a:t>
            </a:r>
          </a:p>
          <a:p>
            <a:pPr>
              <a:buNone/>
            </a:pPr>
            <a:r>
              <a:rPr lang="es-ES" dirty="0" smtClean="0"/>
              <a:t>Este nombre hace referencia a una de las principales</a:t>
            </a:r>
          </a:p>
          <a:p>
            <a:pPr>
              <a:buNone/>
            </a:pPr>
            <a:r>
              <a:rPr lang="es-ES" dirty="0" smtClean="0"/>
              <a:t>propiedades de los coloides: su tendencia espontánea a</a:t>
            </a:r>
          </a:p>
          <a:p>
            <a:pPr>
              <a:buNone/>
            </a:pPr>
            <a:r>
              <a:rPr lang="es-ES" dirty="0" smtClean="0"/>
              <a:t>agregar o formar coágulos.</a:t>
            </a:r>
          </a:p>
          <a:p>
            <a:pPr>
              <a:buNone/>
            </a:pPr>
            <a:r>
              <a:rPr lang="es-ES" dirty="0" smtClean="0"/>
              <a:t>Se denomina </a:t>
            </a:r>
            <a:r>
              <a:rPr lang="es-ES" b="1" dirty="0" smtClean="0"/>
              <a:t>coagulación</a:t>
            </a:r>
            <a:r>
              <a:rPr lang="es-ES" dirty="0" smtClean="0"/>
              <a:t> al proceso por el cual la</a:t>
            </a:r>
          </a:p>
          <a:p>
            <a:pPr>
              <a:buNone/>
            </a:pPr>
            <a:r>
              <a:rPr lang="es-ES" dirty="0" smtClean="0"/>
              <a:t>sangre  u otro líquido, pierde su liquidez, volviéndose</a:t>
            </a:r>
          </a:p>
          <a:p>
            <a:pPr>
              <a:buNone/>
            </a:pPr>
            <a:r>
              <a:rPr lang="es-ES" dirty="0" smtClean="0"/>
              <a:t>similar a un gel(es aquella suspensión coloidal de un</a:t>
            </a:r>
          </a:p>
          <a:p>
            <a:pPr>
              <a:buNone/>
            </a:pPr>
            <a:r>
              <a:rPr lang="es-ES" dirty="0" smtClean="0"/>
              <a:t>líquido en un sólido, en  un material más solido que el</a:t>
            </a:r>
          </a:p>
          <a:p>
            <a:pPr>
              <a:buNone/>
            </a:pPr>
            <a:r>
              <a:rPr lang="es-ES" dirty="0" smtClean="0"/>
              <a:t>sol)</a:t>
            </a:r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1000108"/>
            <a:ext cx="8186766" cy="53244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sz="2400" dirty="0" smtClean="0"/>
              <a:t>Se llama</a:t>
            </a:r>
            <a:r>
              <a:rPr lang="es-ES" sz="2400" b="1" dirty="0" smtClean="0"/>
              <a:t> gel</a:t>
            </a:r>
            <a:r>
              <a:rPr lang="es-ES" sz="2400" dirty="0" smtClean="0"/>
              <a:t> </a:t>
            </a:r>
            <a:r>
              <a:rPr lang="es-ES" sz="2400" b="1" dirty="0" smtClean="0"/>
              <a:t>coloide liofílico </a:t>
            </a:r>
            <a:r>
              <a:rPr lang="es-ES" sz="2400" dirty="0" smtClean="0"/>
              <a:t>que ha coagulado</a:t>
            </a:r>
          </a:p>
          <a:p>
            <a:pPr>
              <a:buNone/>
            </a:pPr>
            <a:r>
              <a:rPr lang="es-ES" sz="2400" dirty="0" smtClean="0"/>
              <a:t>formando un sólido rígido y gelatinoso.</a:t>
            </a:r>
          </a:p>
          <a:p>
            <a:pPr>
              <a:buNone/>
            </a:pPr>
            <a:r>
              <a:rPr lang="es-ES" sz="2400" dirty="0" smtClean="0"/>
              <a:t>Los coloides también afectan el punto de ebullición del</a:t>
            </a:r>
          </a:p>
          <a:p>
            <a:pPr>
              <a:buNone/>
            </a:pPr>
            <a:r>
              <a:rPr lang="es-ES" sz="2400" dirty="0" smtClean="0"/>
              <a:t>agua, además son contaminantes.</a:t>
            </a:r>
          </a:p>
          <a:p>
            <a:pPr>
              <a:buNone/>
            </a:pPr>
            <a:r>
              <a:rPr lang="es-ES" sz="2400" dirty="0" smtClean="0"/>
              <a:t>Un coloide es la mezcla heterogénea cuya partícula tiene</a:t>
            </a:r>
          </a:p>
          <a:p>
            <a:pPr>
              <a:buNone/>
            </a:pPr>
            <a:r>
              <a:rPr lang="es-ES" sz="2400" dirty="0" smtClean="0"/>
              <a:t>un tamaño intermedio entre la disolución y la</a:t>
            </a:r>
          </a:p>
          <a:p>
            <a:pPr>
              <a:buNone/>
            </a:pPr>
            <a:r>
              <a:rPr lang="es-ES" sz="2400" dirty="0" smtClean="0"/>
              <a:t>suspensión mecánica.</a:t>
            </a:r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1214422"/>
            <a:ext cx="8501122" cy="5110178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s-ES" dirty="0" smtClean="0"/>
              <a:t>Los coloides se ordenan  según la dimensión de la afinidad entre la</a:t>
            </a:r>
          </a:p>
          <a:p>
            <a:pPr>
              <a:buNone/>
            </a:pPr>
            <a:r>
              <a:rPr lang="es-ES" dirty="0" smtClean="0"/>
              <a:t>fase dispersa y la fase  dispersante. Si esta última es líquida,</a:t>
            </a:r>
          </a:p>
          <a:p>
            <a:pPr>
              <a:buNone/>
            </a:pPr>
            <a:r>
              <a:rPr lang="es-ES" dirty="0" smtClean="0"/>
              <a:t>los sistemas coloidales se relacionan como </a:t>
            </a:r>
            <a:r>
              <a:rPr lang="es-ES" b="1" dirty="0" smtClean="0"/>
              <a:t>«soles»</a:t>
            </a:r>
            <a:r>
              <a:rPr lang="es-ES" dirty="0" smtClean="0"/>
              <a:t> y se</a:t>
            </a:r>
          </a:p>
          <a:p>
            <a:pPr>
              <a:buNone/>
            </a:pPr>
            <a:r>
              <a:rPr lang="es-ES" dirty="0" smtClean="0"/>
              <a:t>subdividen en:</a:t>
            </a:r>
          </a:p>
          <a:p>
            <a:pPr>
              <a:buNone/>
            </a:pPr>
            <a:r>
              <a:rPr lang="es-ES" dirty="0" smtClean="0"/>
              <a:t>«liófobos» (poca afinidad entre la fase dispersa y el medio</a:t>
            </a:r>
          </a:p>
          <a:p>
            <a:pPr>
              <a:buNone/>
            </a:pPr>
            <a:r>
              <a:rPr lang="es-ES" dirty="0" smtClean="0"/>
              <a:t>dispersante) y «liófilos» (gran afinidad entre la fase dispersa y</a:t>
            </a:r>
          </a:p>
          <a:p>
            <a:pPr>
              <a:buNone/>
            </a:pPr>
            <a:r>
              <a:rPr lang="es-ES" dirty="0" smtClean="0"/>
              <a:t>el medio dispersante). </a:t>
            </a:r>
          </a:p>
          <a:p>
            <a:pPr>
              <a:buNone/>
            </a:pPr>
            <a:r>
              <a:rPr lang="es-ES" dirty="0" smtClean="0"/>
              <a:t>Si el medio dispersante es agua se denominan</a:t>
            </a:r>
          </a:p>
          <a:p>
            <a:pPr>
              <a:buNone/>
            </a:pPr>
            <a:r>
              <a:rPr lang="es-ES" dirty="0" smtClean="0"/>
              <a:t>«hidrófobos» (repulsión al agua) e «hidrófilos» (atracción al</a:t>
            </a:r>
          </a:p>
          <a:p>
            <a:pPr>
              <a:buNone/>
            </a:pPr>
            <a:r>
              <a:rPr lang="es-ES" dirty="0" smtClean="0"/>
              <a:t>agua).</a:t>
            </a:r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158" y="1142984"/>
            <a:ext cx="8329642" cy="5181616"/>
          </a:xfrm>
        </p:spPr>
        <p:txBody>
          <a:bodyPr/>
          <a:lstStyle/>
          <a:p>
            <a:pPr>
              <a:buNone/>
            </a:pPr>
            <a:r>
              <a:rPr lang="es-ES" b="1" dirty="0" smtClean="0"/>
              <a:t>Clasificación de los coloides</a:t>
            </a:r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dirty="0" smtClean="0"/>
              <a:t>De acuerdo a la composición química los coloides se</a:t>
            </a:r>
          </a:p>
          <a:p>
            <a:pPr>
              <a:buNone/>
            </a:pPr>
            <a:r>
              <a:rPr lang="es-ES" dirty="0" smtClean="0"/>
              <a:t>pueden clasificar en orgánicos e inorgánicos, que a su vez</a:t>
            </a:r>
          </a:p>
          <a:p>
            <a:pPr>
              <a:buNone/>
            </a:pPr>
            <a:r>
              <a:rPr lang="es-ES" dirty="0" smtClean="0"/>
              <a:t>estos se subdividen en metales, no metales, soles de</a:t>
            </a:r>
          </a:p>
          <a:p>
            <a:pPr>
              <a:buNone/>
            </a:pPr>
            <a:r>
              <a:rPr lang="es-ES" dirty="0" smtClean="0"/>
              <a:t>óxido y soles coloidales para el inorgánico, y soles</a:t>
            </a:r>
          </a:p>
          <a:p>
            <a:pPr>
              <a:buNone/>
            </a:pPr>
            <a:r>
              <a:rPr lang="es-ES" dirty="0" smtClean="0"/>
              <a:t>homopolares, hidroxisoles y soles heteropolares</a:t>
            </a:r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213</TotalTime>
  <Words>1448</Words>
  <Application>Microsoft Office PowerPoint</Application>
  <PresentationFormat>Presentación en pantalla (4:3)</PresentationFormat>
  <Paragraphs>188</Paragraphs>
  <Slides>23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24" baseType="lpstr">
      <vt:lpstr>Flujo</vt:lpstr>
      <vt:lpstr>Coloides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Coloides orgánicos e inorgánicos.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Tipos de coloides</vt:lpstr>
      <vt:lpstr>Diapositiva 20</vt:lpstr>
      <vt:lpstr>Efecto Tyndall</vt:lpstr>
      <vt:lpstr>Diapositiva 22</vt:lpstr>
      <vt:lpstr>Le invito a que escoger uno de los  enlaces relacionado al tema de estudio</vt:lpstr>
    </vt:vector>
  </TitlesOfParts>
  <Company>PC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Coloides</dc:title>
  <dc:creator>*</dc:creator>
  <cp:lastModifiedBy>*</cp:lastModifiedBy>
  <cp:revision>37</cp:revision>
  <dcterms:created xsi:type="dcterms:W3CDTF">2017-09-12T20:30:14Z</dcterms:created>
  <dcterms:modified xsi:type="dcterms:W3CDTF">2017-11-06T21:39:11Z</dcterms:modified>
</cp:coreProperties>
</file>