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1" r:id="rId4"/>
    <p:sldId id="258" r:id="rId5"/>
    <p:sldId id="260" r:id="rId6"/>
    <p:sldId id="262" r:id="rId7"/>
    <p:sldId id="273" r:id="rId8"/>
    <p:sldId id="271" r:id="rId9"/>
    <p:sldId id="263" r:id="rId10"/>
    <p:sldId id="270" r:id="rId11"/>
    <p:sldId id="265" r:id="rId12"/>
    <p:sldId id="266" r:id="rId13"/>
    <p:sldId id="267" r:id="rId14"/>
    <p:sldId id="278" r:id="rId15"/>
    <p:sldId id="276" r:id="rId16"/>
    <p:sldId id="268" r:id="rId17"/>
    <p:sldId id="277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62BA7B-35D5-467D-8F06-6E2B73A85A11}" type="datetimeFigureOut">
              <a:rPr lang="es-ES" smtClean="0"/>
              <a:pPr/>
              <a:t>01/11/2017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8ABE85-3998-462A-966C-33F53D0A5D68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tube.com/watch?v=RowqcCjEpJ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>
                <a:latin typeface="Gigi" pitchFamily="82" charset="0"/>
              </a:rPr>
              <a:t>Paternidad y maternidad responsables</a:t>
            </a:r>
            <a:endParaRPr lang="es-ES" sz="3600" b="1" dirty="0">
              <a:latin typeface="Gigi" pitchFamily="82" charset="0"/>
            </a:endParaRPr>
          </a:p>
        </p:txBody>
      </p:sp>
      <p:pic>
        <p:nvPicPr>
          <p:cNvPr id="7" name="3 Marcador de contenido" descr="C:\Documents and Settings\PC\Mis documentos\PATERNIDAD  y  MATERNIDAD RESPONSABLE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643182"/>
            <a:ext cx="3535256" cy="349500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857232"/>
            <a:ext cx="8305800" cy="642942"/>
          </a:xfrm>
        </p:spPr>
        <p:txBody>
          <a:bodyPr>
            <a:normAutofit/>
          </a:bodyPr>
          <a:lstStyle/>
          <a:p>
            <a:r>
              <a:rPr lang="es-ES" sz="2400" b="1" dirty="0" smtClean="0"/>
              <a:t>Métodos de planificación</a:t>
            </a:r>
            <a:endParaRPr lang="es-ES" sz="2400" dirty="0"/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14282" y="1571612"/>
          <a:ext cx="8229600" cy="454882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1414467"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Naturales.</a:t>
                      </a:r>
                    </a:p>
                    <a:p>
                      <a:pPr algn="ctr"/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Artificiales.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Ritmo.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Pastillas.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Temperatura basal.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Anovulatorios.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Billings o flujo mucoso.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Inyecciones.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Coito interrumpido.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Preservativos: masculinos o femeninos.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Dispositivos intrauterinos</a:t>
                      </a:r>
                      <a:r>
                        <a:rPr lang="es-ES" baseline="0" dirty="0" smtClean="0"/>
                        <a:t> o microabortivos.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 Esterilización. 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Diafragma.</a:t>
                      </a:r>
                    </a:p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0" y="6211669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Usted</a:t>
            </a:r>
            <a:r>
              <a:rPr lang="es-ES" dirty="0" smtClean="0"/>
              <a:t> </a:t>
            </a:r>
            <a:r>
              <a:rPr lang="es-ES" b="1" dirty="0" smtClean="0"/>
              <a:t>y su pareja ,deciden ser un padre o una madre responsables la decisión es de ustedes.</a:t>
            </a:r>
            <a:endParaRPr lang="es-E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714356"/>
            <a:ext cx="8229600" cy="510334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Abuso y acoso sexual.</a:t>
            </a:r>
            <a:endParaRPr lang="es-ES" sz="2400" b="1" dirty="0">
              <a:latin typeface="+mn-lt"/>
            </a:endParaRPr>
          </a:p>
        </p:txBody>
      </p:sp>
      <p:pic>
        <p:nvPicPr>
          <p:cNvPr id="4" name="cc-m-textwithimage-image-4741325266" descr="https://image.jimcdn.com/app/cms/image/transf/dimension=210x1024:format=jpg/path/sc5ac2d85c288f10e/image/ibd5a8b57e2ef11f3/version/1295746974/image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20872075">
            <a:off x="576669" y="2034263"/>
            <a:ext cx="2000250" cy="29813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Picture 2" descr="Imagen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69528">
            <a:off x="6105840" y="1684334"/>
            <a:ext cx="2500330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7 CuadroTexto"/>
          <p:cNvSpPr txBox="1"/>
          <p:nvPr/>
        </p:nvSpPr>
        <p:spPr>
          <a:xfrm>
            <a:off x="2928926" y="1785926"/>
            <a:ext cx="27860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latin typeface="Kunstler Script" pitchFamily="66" charset="0"/>
              </a:rPr>
              <a:t>Alto  a este tipo de intimidación .</a:t>
            </a:r>
            <a:endParaRPr lang="es-ES" sz="5400" b="1" dirty="0">
              <a:latin typeface="Kunstler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143000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El abuso y acoso sexual…</a:t>
            </a:r>
            <a:endParaRPr lang="es-ES" sz="2400" b="1" dirty="0">
              <a:latin typeface="+mn-lt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Abuso</a:t>
            </a:r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" dirty="0" smtClean="0"/>
              <a:t>Acoso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El </a:t>
            </a:r>
            <a:r>
              <a:rPr lang="es-ES" b="1" dirty="0" smtClean="0"/>
              <a:t> </a:t>
            </a:r>
            <a:r>
              <a:rPr lang="es-ES" dirty="0" smtClean="0"/>
              <a:t>abuso sexual es definido</a:t>
            </a:r>
          </a:p>
          <a:p>
            <a:pPr>
              <a:buNone/>
            </a:pPr>
            <a:r>
              <a:rPr lang="es-ES" dirty="0" smtClean="0"/>
              <a:t>como cualquier actividad sexual</a:t>
            </a:r>
          </a:p>
          <a:p>
            <a:pPr>
              <a:buNone/>
            </a:pPr>
            <a:r>
              <a:rPr lang="es-ES" dirty="0" smtClean="0"/>
              <a:t>entre dos o más personas sin</a:t>
            </a:r>
          </a:p>
          <a:p>
            <a:pPr>
              <a:buNone/>
            </a:pPr>
            <a:r>
              <a:rPr lang="es-ES" dirty="0" smtClean="0"/>
              <a:t>consentimiento de una persona. </a:t>
            </a:r>
          </a:p>
          <a:p>
            <a:pPr>
              <a:buNone/>
            </a:pPr>
            <a:r>
              <a:rPr lang="es-ES" dirty="0" smtClean="0"/>
              <a:t>El abuso sexual puede</a:t>
            </a:r>
          </a:p>
          <a:p>
            <a:pPr>
              <a:buNone/>
            </a:pPr>
            <a:r>
              <a:rPr lang="es-ES" dirty="0" smtClean="0"/>
              <a:t>producirse entre adultos, de un</a:t>
            </a:r>
          </a:p>
          <a:p>
            <a:pPr>
              <a:buNone/>
            </a:pPr>
            <a:r>
              <a:rPr lang="es-ES" dirty="0" smtClean="0"/>
              <a:t>adulto a un menor o incluso</a:t>
            </a:r>
          </a:p>
          <a:p>
            <a:pPr>
              <a:buNone/>
            </a:pPr>
            <a:r>
              <a:rPr lang="es-ES" dirty="0" smtClean="0"/>
              <a:t>entre menores. </a:t>
            </a:r>
          </a:p>
          <a:p>
            <a:pPr>
              <a:buNone/>
            </a:pPr>
            <a:r>
              <a:rPr lang="es-ES" dirty="0" smtClean="0"/>
              <a:t>Realiza actos indebidos en</a:t>
            </a:r>
          </a:p>
          <a:p>
            <a:pPr>
              <a:buNone/>
            </a:pPr>
            <a:r>
              <a:rPr lang="es-ES" dirty="0" smtClean="0"/>
              <a:t>perjuicio de la otra persona.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El acoso sexual es la persecución sexual en el</a:t>
            </a:r>
          </a:p>
          <a:p>
            <a:pPr>
              <a:buNone/>
            </a:pPr>
            <a:r>
              <a:rPr lang="es-ES" dirty="0" smtClean="0"/>
              <a:t>trabajo, la escuela, la familia,</a:t>
            </a:r>
          </a:p>
          <a:p>
            <a:pPr>
              <a:buNone/>
            </a:pPr>
            <a:r>
              <a:rPr lang="es-ES" dirty="0" smtClean="0"/>
              <a:t>con amenazas. Puede causar</a:t>
            </a:r>
          </a:p>
          <a:p>
            <a:pPr>
              <a:buNone/>
            </a:pPr>
            <a:r>
              <a:rPr lang="es-ES" dirty="0" smtClean="0"/>
              <a:t>mucho daño psicológico a la</a:t>
            </a:r>
          </a:p>
          <a:p>
            <a:pPr>
              <a:buNone/>
            </a:pPr>
            <a:r>
              <a:rPr lang="es-ES" dirty="0" smtClean="0"/>
              <a:t>víctima. </a:t>
            </a:r>
          </a:p>
          <a:p>
            <a:pPr>
              <a:buNone/>
            </a:pPr>
            <a:r>
              <a:rPr lang="es-ES" dirty="0" smtClean="0"/>
              <a:t>Perseguir a una persona a todas</a:t>
            </a:r>
          </a:p>
          <a:p>
            <a:pPr>
              <a:buNone/>
            </a:pPr>
            <a:r>
              <a:rPr lang="es-ES" dirty="0" smtClean="0"/>
              <a:t>partes.</a:t>
            </a:r>
            <a:endParaRPr lang="es-ES" dirty="0"/>
          </a:p>
        </p:txBody>
      </p:sp>
      <p:pic>
        <p:nvPicPr>
          <p:cNvPr id="9" name="Picture 2" descr="C:\Documents and Settings\PC\Mis documentos\Albu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98885">
            <a:off x="6501855" y="5398300"/>
            <a:ext cx="1662016" cy="1247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928670"/>
            <a:ext cx="8229600" cy="581772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Tipos de abusos sexuales</a:t>
            </a:r>
            <a:endParaRPr lang="es-ES" sz="24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sz="2400" dirty="0" smtClean="0"/>
              <a:t>Incesto.</a:t>
            </a:r>
          </a:p>
          <a:p>
            <a:pPr>
              <a:buNone/>
            </a:pPr>
            <a:r>
              <a:rPr lang="es-ES" sz="2400" dirty="0" smtClean="0"/>
              <a:t>Violación.</a:t>
            </a:r>
          </a:p>
          <a:p>
            <a:pPr>
              <a:buNone/>
            </a:pPr>
            <a:r>
              <a:rPr lang="es-ES" sz="2400" dirty="0" smtClean="0"/>
              <a:t>Sodomía.</a:t>
            </a:r>
          </a:p>
          <a:p>
            <a:pPr>
              <a:buNone/>
            </a:pPr>
            <a:r>
              <a:rPr lang="es-ES" sz="2400" dirty="0" smtClean="0"/>
              <a:t>Exhibirnos o explotación a través de la prostitución.</a:t>
            </a:r>
          </a:p>
          <a:p>
            <a:pPr>
              <a:buNone/>
            </a:pPr>
            <a:r>
              <a:rPr lang="es-ES" sz="2400" dirty="0" smtClean="0"/>
              <a:t>Producción de la pornografía.</a:t>
            </a:r>
          </a:p>
          <a:p>
            <a:pPr>
              <a:buNone/>
            </a:pPr>
            <a:r>
              <a:rPr lang="es-ES" sz="2400" b="1" dirty="0" smtClean="0"/>
              <a:t>Sodomía:</a:t>
            </a:r>
            <a:r>
              <a:rPr lang="pt-BR" sz="2400" dirty="0" smtClean="0"/>
              <a:t>  acto sexual considerado contra natural, indecente </a:t>
            </a:r>
          </a:p>
          <a:p>
            <a:pPr>
              <a:buNone/>
            </a:pPr>
            <a:r>
              <a:rPr lang="pt-BR" sz="2400" dirty="0" smtClean="0"/>
              <a:t>o pervertido.</a:t>
            </a:r>
            <a:r>
              <a:rPr lang="es-ES" sz="2400" dirty="0" smtClean="0"/>
              <a:t> Esto incluye, propiamente, el sexo</a:t>
            </a:r>
          </a:p>
          <a:p>
            <a:pPr>
              <a:buNone/>
            </a:pPr>
            <a:r>
              <a:rPr lang="es-ES" sz="2400" dirty="0" smtClean="0"/>
              <a:t>anal, el sexo oral y la bestialidad, pero también puede</a:t>
            </a:r>
          </a:p>
          <a:p>
            <a:pPr>
              <a:buNone/>
            </a:pPr>
            <a:r>
              <a:rPr lang="es-ES" sz="2400" dirty="0" smtClean="0"/>
              <a:t>significar cualquier actividad sexual que no conduce a la</a:t>
            </a:r>
          </a:p>
          <a:p>
            <a:pPr>
              <a:buNone/>
            </a:pPr>
            <a:r>
              <a:rPr lang="es-ES" sz="2400" dirty="0" smtClean="0"/>
              <a:t>procreación, comportamientos sexuales entre personas del</a:t>
            </a:r>
          </a:p>
          <a:p>
            <a:pPr>
              <a:buNone/>
            </a:pPr>
            <a:r>
              <a:rPr lang="es-ES" sz="2400" dirty="0" smtClean="0"/>
              <a:t>mismo sexo.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24648"/>
          </a:xfrm>
        </p:spPr>
        <p:txBody>
          <a:bodyPr>
            <a:normAutofit/>
          </a:bodyPr>
          <a:lstStyle/>
          <a:p>
            <a:pPr algn="ctr"/>
            <a:r>
              <a:rPr lang="es-ES" sz="2400" b="1" dirty="0" smtClean="0">
                <a:latin typeface="+mn-lt"/>
              </a:rPr>
              <a:t>Abuso y acoso sexual.</a:t>
            </a:r>
            <a:endParaRPr lang="es-ES" sz="2400" b="1" dirty="0">
              <a:latin typeface="+mn-lt"/>
            </a:endParaRPr>
          </a:p>
        </p:txBody>
      </p:sp>
      <p:pic>
        <p:nvPicPr>
          <p:cNvPr id="4" name="3 Imagen" descr="ACOS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571612"/>
            <a:ext cx="6038850" cy="5086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abu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74" y="1142984"/>
            <a:ext cx="7592864" cy="46434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500034" y="1142984"/>
            <a:ext cx="8186766" cy="5181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El abuso y el </a:t>
            </a:r>
            <a:r>
              <a:rPr lang="es-ES" sz="2400" dirty="0" smtClean="0"/>
              <a:t>acoso sexual pueden dejar secuelas como: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Homosexualidad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Promiscuidad (tener  varias parejas).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Prostitución.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Miedo a la intimidad.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Baja autoestima.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Suicidio.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Enojos frecuentes sin causa alguna.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Hostilidad.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Depresión .</a:t>
            </a:r>
          </a:p>
          <a:p>
            <a:pPr>
              <a:buFont typeface="Wingdings" pitchFamily="2" charset="2"/>
              <a:buChar char="v"/>
            </a:pPr>
            <a:r>
              <a:rPr lang="es-ES" sz="2400" dirty="0" smtClean="0"/>
              <a:t>Con facilidad la víctima se convierte en victimario, se dice el abusado pasa a ser abusador.</a:t>
            </a:r>
          </a:p>
          <a:p>
            <a:pPr>
              <a:buFont typeface="Wingdings" pitchFamily="2" charset="2"/>
              <a:buChar char="v"/>
            </a:pP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agen relacionad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857496"/>
            <a:ext cx="221457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 descr="Imagen relacionad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071546"/>
            <a:ext cx="221457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3 Imagen" descr="Imagen relacionad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1000108"/>
            <a:ext cx="207170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Imagen relacionada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4286256"/>
            <a:ext cx="214314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Imagen relacionada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3" y="4714885"/>
            <a:ext cx="200026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Imagen relacionada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43702" y="1857364"/>
            <a:ext cx="1928826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Imagen relacionada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348" y="2786058"/>
            <a:ext cx="178595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Imagen relacionada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28992" y="4714884"/>
            <a:ext cx="2000263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7901014" cy="581772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latin typeface="+mn-lt"/>
              </a:rPr>
              <a:t>Paternidad y maternidad responsables</a:t>
            </a:r>
            <a:endParaRPr lang="es-ES" sz="28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824426"/>
          </a:xfrm>
        </p:spPr>
        <p:txBody>
          <a:bodyPr>
            <a:normAutofit/>
          </a:bodyPr>
          <a:lstStyle/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Ser padre y madre responsable significa analizar los “pro” y</a:t>
            </a:r>
          </a:p>
          <a:p>
            <a:pPr>
              <a:buNone/>
            </a:pPr>
            <a:r>
              <a:rPr lang="es-ES" sz="2400" dirty="0" smtClean="0"/>
              <a:t>los “contra”, para así finalmente decidir sí desean ser padre y</a:t>
            </a:r>
          </a:p>
          <a:p>
            <a:pPr>
              <a:buNone/>
            </a:pPr>
            <a:r>
              <a:rPr lang="es-ES" sz="2400" dirty="0" smtClean="0"/>
              <a:t>madre.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395930"/>
          </a:xfrm>
        </p:spPr>
        <p:txBody>
          <a:bodyPr/>
          <a:lstStyle/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Pero existen muchas parejas que no desean ser padres por los</a:t>
            </a:r>
          </a:p>
          <a:p>
            <a:pPr>
              <a:buNone/>
            </a:pPr>
            <a:r>
              <a:rPr lang="es-ES" sz="2400" dirty="0" smtClean="0"/>
              <a:t>que obvian a toda costa tener hijos, y para ello asisten al </a:t>
            </a:r>
          </a:p>
          <a:p>
            <a:pPr>
              <a:buNone/>
            </a:pPr>
            <a:r>
              <a:rPr lang="es-ES" sz="2400" dirty="0" smtClean="0"/>
              <a:t>médico para elegir el método planificación, más adecuado</a:t>
            </a:r>
          </a:p>
          <a:p>
            <a:pPr>
              <a:buNone/>
            </a:pPr>
            <a:r>
              <a:rPr lang="es-ES" sz="2400" dirty="0" smtClean="0"/>
              <a:t>y seguro y seguir las indicaciones necesarias que es el</a:t>
            </a:r>
          </a:p>
          <a:p>
            <a:pPr>
              <a:buNone/>
            </a:pPr>
            <a:r>
              <a:rPr lang="es-ES" sz="2400" dirty="0" smtClean="0"/>
              <a:t>especialista en la salud indique para no trae a este mundo</a:t>
            </a:r>
          </a:p>
          <a:p>
            <a:pPr>
              <a:buNone/>
            </a:pPr>
            <a:r>
              <a:rPr lang="es-ES" sz="2400" dirty="0" smtClean="0"/>
              <a:t>hijos no deseados.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00034" y="1071546"/>
            <a:ext cx="8186766" cy="5253054"/>
          </a:xfrm>
        </p:spPr>
        <p:txBody>
          <a:bodyPr/>
          <a:lstStyle/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El</a:t>
            </a:r>
            <a:r>
              <a:rPr lang="es-ES" dirty="0" smtClean="0"/>
              <a:t> ser padre o madre demanda de preparación : física,</a:t>
            </a:r>
          </a:p>
          <a:p>
            <a:pPr>
              <a:buNone/>
            </a:pPr>
            <a:r>
              <a:rPr lang="es-ES" dirty="0" smtClean="0"/>
              <a:t> madurez emocional, afectiva y económica para</a:t>
            </a:r>
          </a:p>
          <a:p>
            <a:pPr>
              <a:buNone/>
            </a:pPr>
            <a:r>
              <a:rPr lang="es-ES" dirty="0" smtClean="0"/>
              <a:t>solventar todas las necesidades de un hijo o una hija</a:t>
            </a:r>
          </a:p>
          <a:p>
            <a:pPr>
              <a:buNone/>
            </a:pPr>
            <a:r>
              <a:rPr lang="es-ES" dirty="0" smtClean="0"/>
              <a:t>demande.</a:t>
            </a:r>
          </a:p>
          <a:p>
            <a:pPr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10243" name="Picture 3" descr="C:\Documents and Settings\PC\Mis documentos\PAM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177304"/>
            <a:ext cx="2643206" cy="30091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395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Es una actitud de compromiso profundo asumido por la</a:t>
            </a:r>
          </a:p>
          <a:p>
            <a:pPr>
              <a:buNone/>
            </a:pPr>
            <a:r>
              <a:rPr lang="es-ES" dirty="0" smtClean="0"/>
              <a:t>pareja, esto quiere decir que debe cumplir con las</a:t>
            </a:r>
          </a:p>
          <a:p>
            <a:pPr>
              <a:buNone/>
            </a:pPr>
            <a:r>
              <a:rPr lang="es-ES" dirty="0" smtClean="0"/>
              <a:t>obligaciones proporcionando bienestar, material, y</a:t>
            </a:r>
          </a:p>
          <a:p>
            <a:pPr>
              <a:buNone/>
            </a:pPr>
            <a:r>
              <a:rPr lang="es-ES" dirty="0" smtClean="0"/>
              <a:t>espiritual necesarios para su subsistencia  como</a:t>
            </a:r>
          </a:p>
          <a:p>
            <a:pPr>
              <a:buNone/>
            </a:pPr>
            <a:r>
              <a:rPr lang="es-ES" dirty="0" smtClean="0"/>
              <a:t>alimento, educación, vestido, vivienda, cuidados de</a:t>
            </a:r>
          </a:p>
          <a:p>
            <a:pPr>
              <a:buNone/>
            </a:pPr>
            <a:r>
              <a:rPr lang="es-ES" dirty="0" smtClean="0"/>
              <a:t>salud, amor, comprensión y comunicación, entre otros.</a:t>
            </a:r>
          </a:p>
          <a:p>
            <a:pPr>
              <a:buNone/>
            </a:pPr>
            <a:r>
              <a:rPr lang="es-ES" dirty="0" smtClean="0"/>
              <a:t>Los  jóvenes adolescentes e incluso en algunos adultos,</a:t>
            </a:r>
          </a:p>
          <a:p>
            <a:pPr>
              <a:buNone/>
            </a:pPr>
            <a:r>
              <a:rPr lang="es-ES" dirty="0" smtClean="0"/>
              <a:t>no es conveniente ser padres porque no tienen la</a:t>
            </a:r>
          </a:p>
          <a:p>
            <a:pPr>
              <a:buNone/>
            </a:pPr>
            <a:r>
              <a:rPr lang="es-ES" dirty="0" smtClean="0"/>
              <a:t>madurez, ni el compromiso para asumir una</a:t>
            </a:r>
          </a:p>
          <a:p>
            <a:pPr>
              <a:buNone/>
            </a:pPr>
            <a:r>
              <a:rPr lang="es-ES" dirty="0" smtClean="0"/>
              <a:t>responsabilidad tan difícil como es  la crianza de un hijo</a:t>
            </a:r>
          </a:p>
          <a:p>
            <a:pPr>
              <a:buNone/>
            </a:pPr>
            <a:r>
              <a:rPr lang="es-ES" dirty="0" smtClean="0"/>
              <a:t>o hija. 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Se debe tener presente que quien decide tener o no tener,</a:t>
            </a:r>
          </a:p>
          <a:p>
            <a:pPr>
              <a:buNone/>
            </a:pPr>
            <a:r>
              <a:rPr lang="es-ES" sz="2400" dirty="0" smtClean="0"/>
              <a:t>hijos es la pareja, ellos son los únicos que tienen derecho a</a:t>
            </a:r>
          </a:p>
          <a:p>
            <a:pPr>
              <a:buNone/>
            </a:pPr>
            <a:r>
              <a:rPr lang="es-ES" sz="2400" dirty="0" smtClean="0"/>
              <a:t>elegir el método de planificación que utilizarán  y así evitar</a:t>
            </a:r>
          </a:p>
          <a:p>
            <a:pPr>
              <a:buNone/>
            </a:pPr>
            <a:r>
              <a:rPr lang="es-ES" sz="2400" dirty="0" smtClean="0"/>
              <a:t>hijos que no anhelan tener.</a:t>
            </a:r>
          </a:p>
          <a:p>
            <a:pPr>
              <a:buNone/>
            </a:pPr>
            <a:r>
              <a:rPr lang="es-ES" sz="2400" dirty="0" smtClean="0"/>
              <a:t>Hoy, en nuestro sociedad necesitamos que se asuma el papel</a:t>
            </a:r>
          </a:p>
          <a:p>
            <a:pPr>
              <a:buNone/>
            </a:pPr>
            <a:r>
              <a:rPr lang="es-ES" sz="2400" dirty="0" smtClean="0"/>
              <a:t>de padre con responsabilidad, ya que existe un alto porcentaje</a:t>
            </a:r>
          </a:p>
          <a:p>
            <a:pPr>
              <a:buNone/>
            </a:pPr>
            <a:r>
              <a:rPr lang="es-ES" sz="2400" dirty="0" smtClean="0"/>
              <a:t>de  madres adolescentes y sus hijos no conocen quien es su</a:t>
            </a:r>
          </a:p>
          <a:p>
            <a:pPr>
              <a:buNone/>
            </a:pPr>
            <a:r>
              <a:rPr lang="es-ES" sz="2400" dirty="0" smtClean="0"/>
              <a:t>padre biológico, los hijos tienen derecho a ser feliz, a saber</a:t>
            </a:r>
          </a:p>
          <a:p>
            <a:pPr>
              <a:buNone/>
            </a:pPr>
            <a:r>
              <a:rPr lang="es-ES" sz="2400" dirty="0" smtClean="0"/>
              <a:t>quienes son su progenitores, a tener un hogar bien</a:t>
            </a:r>
          </a:p>
          <a:p>
            <a:pPr>
              <a:buNone/>
            </a:pPr>
            <a:r>
              <a:rPr lang="es-ES" sz="2400" dirty="0" smtClean="0"/>
              <a:t>conformado que brinde una mejor calidad de vida.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714356"/>
            <a:ext cx="7972452" cy="500066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Características de un padre o una madre responsable</a:t>
            </a:r>
            <a:endParaRPr lang="es-ES" sz="24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357298"/>
            <a:ext cx="8186766" cy="496730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Estar  dentro de un matrimonio.</a:t>
            </a:r>
          </a:p>
          <a:p>
            <a:pPr>
              <a:buNone/>
            </a:pPr>
            <a:r>
              <a:rPr lang="es-ES" dirty="0" smtClean="0"/>
              <a:t>Saber cuantos hijos quieren y pueden tener.</a:t>
            </a:r>
          </a:p>
          <a:p>
            <a:pPr>
              <a:buNone/>
            </a:pPr>
            <a:r>
              <a:rPr lang="es-ES" dirty="0" smtClean="0"/>
              <a:t>No es solo cubrir las necesidades básicas, sino ser dar</a:t>
            </a:r>
          </a:p>
          <a:p>
            <a:pPr>
              <a:buNone/>
            </a:pPr>
            <a:r>
              <a:rPr lang="es-ES" dirty="0" smtClean="0"/>
              <a:t>cariño, amor, comprensión, consejos, amonestaciones</a:t>
            </a:r>
          </a:p>
          <a:p>
            <a:pPr>
              <a:buNone/>
            </a:pPr>
            <a:r>
              <a:rPr lang="es-ES" dirty="0" smtClean="0"/>
              <a:t>cuando sea preciso , tiempo , comunicación y</a:t>
            </a:r>
          </a:p>
          <a:p>
            <a:pPr>
              <a:buNone/>
            </a:pPr>
            <a:r>
              <a:rPr lang="es-ES" dirty="0" smtClean="0"/>
              <a:t>orientación.</a:t>
            </a:r>
          </a:p>
          <a:p>
            <a:pPr>
              <a:buNone/>
            </a:pPr>
            <a:r>
              <a:rPr lang="es-ES" dirty="0" smtClean="0"/>
              <a:t>Por encima de que el amor se acabe entre la pareja está</a:t>
            </a:r>
          </a:p>
          <a:p>
            <a:pPr>
              <a:buNone/>
            </a:pPr>
            <a:r>
              <a:rPr lang="es-ES" dirty="0" smtClean="0"/>
              <a:t>la responsabilidad, el compromiso,  y la obligación que</a:t>
            </a:r>
          </a:p>
          <a:p>
            <a:pPr>
              <a:buNone/>
            </a:pPr>
            <a:r>
              <a:rPr lang="es-ES" dirty="0" smtClean="0"/>
              <a:t>ambos padres contrajeron para con sus hijos.</a:t>
            </a:r>
          </a:p>
          <a:p>
            <a:pPr>
              <a:buNone/>
            </a:pPr>
            <a:r>
              <a:rPr lang="es-ES" dirty="0" smtClean="0"/>
              <a:t>Ustedes ¡Qué opinan! Padre y madre responsable.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7829576" cy="653210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Algunas interrogantes</a:t>
            </a:r>
            <a:endParaRPr lang="es-ES" sz="24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sz="2800" dirty="0" smtClean="0"/>
              <a:t>¿SERÍA CONVENIENTE : QUÉ UN ADOLESCENTE</a:t>
            </a:r>
          </a:p>
          <a:p>
            <a:pPr>
              <a:buNone/>
            </a:pPr>
            <a:r>
              <a:rPr lang="es-ES" sz="2800" dirty="0" smtClean="0"/>
              <a:t>FUERA PADRE O MADRE RESPONSABLES</a:t>
            </a:r>
          </a:p>
          <a:p>
            <a:pPr>
              <a:buNone/>
            </a:pPr>
            <a:r>
              <a:rPr lang="es-ES" sz="2800" dirty="0" smtClean="0"/>
              <a:t>CONOCIENDO TODO LO QUE IMPLICA?</a:t>
            </a:r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¿PODRÍAN ELLOS ATENDER LAS NECESIDADES</a:t>
            </a:r>
          </a:p>
          <a:p>
            <a:pPr>
              <a:buNone/>
            </a:pPr>
            <a:r>
              <a:rPr lang="es-ES" sz="2800" dirty="0" smtClean="0"/>
              <a:t>DE UN BEBÉ?</a:t>
            </a:r>
          </a:p>
          <a:p>
            <a:pPr>
              <a:buNone/>
            </a:pPr>
            <a:r>
              <a:rPr lang="es-ES" sz="2800" dirty="0" smtClean="0"/>
              <a:t>PADRE Y MADRE RESPONSABLE : ESCUCHEN</a:t>
            </a:r>
          </a:p>
          <a:p>
            <a:pPr>
              <a:buNone/>
            </a:pPr>
            <a:r>
              <a:rPr lang="es-ES" sz="2800" dirty="0" smtClean="0"/>
              <a:t>ANALICEN LA CANCIÓN DE FRANCO DE VITA</a:t>
            </a:r>
          </a:p>
          <a:p>
            <a:pPr algn="ctr">
              <a:buNone/>
            </a:pPr>
            <a:r>
              <a:rPr lang="es-ES" sz="2800" dirty="0" smtClean="0"/>
              <a:t>“NO BASTA”</a:t>
            </a:r>
          </a:p>
          <a:p>
            <a:pPr>
              <a:buNone/>
            </a:pPr>
            <a:r>
              <a:rPr lang="es-ES" u="sng" dirty="0" smtClean="0">
                <a:hlinkClick r:id="rId2"/>
              </a:rPr>
              <a:t>www.yotube.com/watch?v=RowqcCjEpJs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+mn-lt"/>
              </a:rPr>
              <a:t>Acciones de prevención</a:t>
            </a:r>
            <a:endParaRPr lang="es-ES" sz="24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489586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Como se ha venido señalando la decisión de tener hijos</a:t>
            </a:r>
          </a:p>
          <a:p>
            <a:pPr>
              <a:buNone/>
            </a:pPr>
            <a:r>
              <a:rPr lang="es-ES" dirty="0" smtClean="0"/>
              <a:t>únicamente la toma la pareja, ellos y con el</a:t>
            </a:r>
          </a:p>
          <a:p>
            <a:pPr>
              <a:buNone/>
            </a:pPr>
            <a:r>
              <a:rPr lang="es-ES" dirty="0" smtClean="0"/>
              <a:t>asesoramiento del médico de cabecera,  dispondrán  el</a:t>
            </a:r>
          </a:p>
          <a:p>
            <a:pPr>
              <a:buNone/>
            </a:pPr>
            <a:r>
              <a:rPr lang="es-ES" dirty="0" smtClean="0"/>
              <a:t>método de planificación  más idóneo para tal fin.</a:t>
            </a:r>
          </a:p>
          <a:p>
            <a:pPr>
              <a:buNone/>
            </a:pPr>
            <a:r>
              <a:rPr lang="es-ES" dirty="0" smtClean="0"/>
              <a:t>Los métodos de planificación pueden clasificarse como naturales o artificiales.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2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1249</TotalTime>
  <Words>818</Words>
  <Application>Microsoft Office PowerPoint</Application>
  <PresentationFormat>Presentación en pantalla (4:3)</PresentationFormat>
  <Paragraphs>131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Flujo</vt:lpstr>
      <vt:lpstr>Paternidad y maternidad responsables</vt:lpstr>
      <vt:lpstr>Paternidad y maternidad responsables</vt:lpstr>
      <vt:lpstr>Diapositiva 3</vt:lpstr>
      <vt:lpstr>Diapositiva 4</vt:lpstr>
      <vt:lpstr>Diapositiva 5</vt:lpstr>
      <vt:lpstr>Diapositiva 6</vt:lpstr>
      <vt:lpstr>Características de un padre o una madre responsable</vt:lpstr>
      <vt:lpstr>Algunas interrogantes</vt:lpstr>
      <vt:lpstr>Acciones de prevención</vt:lpstr>
      <vt:lpstr>Métodos de planificación</vt:lpstr>
      <vt:lpstr>Abuso y acoso sexual.</vt:lpstr>
      <vt:lpstr>El abuso y acoso sexual…</vt:lpstr>
      <vt:lpstr>Tipos de abusos sexuales</vt:lpstr>
      <vt:lpstr>Abuso y acoso sexual.</vt:lpstr>
      <vt:lpstr>Diapositiva 15</vt:lpstr>
      <vt:lpstr>Diapositiva 16</vt:lpstr>
      <vt:lpstr>Diapositiva 17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Paternidad y maternidad responsables</dc:title>
  <dc:creator>*</dc:creator>
  <cp:lastModifiedBy>*</cp:lastModifiedBy>
  <cp:revision>103</cp:revision>
  <dcterms:created xsi:type="dcterms:W3CDTF">2017-10-30T17:05:12Z</dcterms:created>
  <dcterms:modified xsi:type="dcterms:W3CDTF">2017-11-01T23:02:40Z</dcterms:modified>
</cp:coreProperties>
</file>