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2" r:id="rId3"/>
    <p:sldId id="263" r:id="rId4"/>
    <p:sldId id="264" r:id="rId5"/>
    <p:sldId id="265" r:id="rId6"/>
    <p:sldId id="261" r:id="rId7"/>
    <p:sldId id="267" r:id="rId8"/>
    <p:sldId id="268" r:id="rId9"/>
    <p:sldId id="269" r:id="rId10"/>
    <p:sldId id="270" r:id="rId11"/>
    <p:sldId id="272" r:id="rId12"/>
    <p:sldId id="271" r:id="rId13"/>
    <p:sldId id="273" r:id="rId14"/>
    <p:sldId id="274" r:id="rId15"/>
    <p:sldId id="275" r:id="rId16"/>
    <p:sldId id="276" r:id="rId17"/>
    <p:sldId id="277" r:id="rId18"/>
    <p:sldId id="278" r:id="rId19"/>
    <p:sldId id="279" r:id="rId20"/>
    <p:sldId id="280"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94" autoAdjust="0"/>
    <p:restoredTop sz="94652" autoAdjust="0"/>
  </p:normalViewPr>
  <p:slideViewPr>
    <p:cSldViewPr>
      <p:cViewPr varScale="1">
        <p:scale>
          <a:sx n="70" d="100"/>
          <a:sy n="70"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BB7CDD5-6574-458F-906F-4E11128AD4AB}"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F554AB5-D21B-4A17-9497-1C134C04E916}"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9AC66DD-DC0A-41BB-8404-7BC8AF4CBD63}"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04014A9-0939-44DF-934B-75ABFEA307DE}"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5AC73D5-E739-4E46-9EA8-87425618C621}"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AF2FB83-9532-44AD-80E9-D19268ECD8CB}"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22EFE364-3C91-4468-B307-9D940007C250}"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828D9A56-3DA3-4153-9EBB-2BED5320370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04474DED-A95D-47F7-8A60-688FDBCF3064}"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7EC611D-D0F5-4623-BBA1-6164EEC55F0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0D1A653-B46F-4988-B88C-8DED7CB2A7AB}"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5EF8C7-48F6-40DE-8597-1679F60166FF}"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1143000"/>
          </a:xfrm>
        </p:spPr>
        <p:txBody>
          <a:bodyPr/>
          <a:lstStyle/>
          <a:p>
            <a:r>
              <a:rPr lang="es-ES" sz="3600" dirty="0" smtClean="0"/>
              <a:t>Elementos químicos en Costa Rica</a:t>
            </a:r>
            <a:endParaRPr lang="es-ES" sz="3600" dirty="0"/>
          </a:p>
        </p:txBody>
      </p:sp>
      <p:pic>
        <p:nvPicPr>
          <p:cNvPr id="4" name="3 Imagen" descr="http://www.elmaestroencasa.com/interactivo/pluginfile.php/853/mod_label/intro/mapa-RELIEV.gif"/>
          <p:cNvPicPr/>
          <p:nvPr/>
        </p:nvPicPr>
        <p:blipFill>
          <a:blip r:embed="rId2"/>
          <a:srcRect/>
          <a:stretch>
            <a:fillRect/>
          </a:stretch>
        </p:blipFill>
        <p:spPr bwMode="auto">
          <a:xfrm>
            <a:off x="214282" y="1214422"/>
            <a:ext cx="4357718" cy="4500594"/>
          </a:xfrm>
          <a:prstGeom prst="rect">
            <a:avLst/>
          </a:prstGeom>
          <a:noFill/>
          <a:ln w="9525">
            <a:noFill/>
            <a:miter lim="800000"/>
            <a:headEnd/>
            <a:tailEnd/>
          </a:ln>
        </p:spPr>
      </p:pic>
      <p:pic>
        <p:nvPicPr>
          <p:cNvPr id="5" name="Picture 2" descr="C:\Documents and Settings\PC\Mis documentos\Mapa CR.jpg"/>
          <p:cNvPicPr>
            <a:picLocks noGrp="1" noChangeAspect="1" noChangeArrowheads="1"/>
          </p:cNvPicPr>
          <p:nvPr/>
        </p:nvPicPr>
        <p:blipFill>
          <a:blip r:embed="rId3"/>
          <a:srcRect/>
          <a:stretch>
            <a:fillRect/>
          </a:stretch>
        </p:blipFill>
        <p:spPr bwMode="auto">
          <a:xfrm>
            <a:off x="4500562" y="2428844"/>
            <a:ext cx="4468440" cy="442915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image.slidesharecdn.com/aceros02-130806093515-phpapp02/95/aceros-02-22-638.jpg?cb=1375781795"/>
          <p:cNvPicPr/>
          <p:nvPr/>
        </p:nvPicPr>
        <p:blipFill>
          <a:blip r:embed="rId2"/>
          <a:srcRect/>
          <a:stretch>
            <a:fillRect/>
          </a:stretch>
        </p:blipFill>
        <p:spPr bwMode="auto">
          <a:xfrm>
            <a:off x="1214414" y="642918"/>
            <a:ext cx="7215238"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428596" y="285728"/>
            <a:ext cx="8501121" cy="6572271"/>
          </a:xfrm>
        </p:spPr>
        <p:txBody>
          <a:bodyPr/>
          <a:lstStyle/>
          <a:p>
            <a:pPr>
              <a:buNone/>
            </a:pPr>
            <a:r>
              <a:rPr lang="es-ES" sz="2800" dirty="0" smtClean="0"/>
              <a:t>Como se puede apreciar, Costa Rica se ha</a:t>
            </a:r>
          </a:p>
          <a:p>
            <a:pPr>
              <a:buNone/>
            </a:pPr>
            <a:r>
              <a:rPr lang="es-ES" sz="2800" dirty="0" smtClean="0"/>
              <a:t>caracterizado por su riqueza natural que</a:t>
            </a:r>
          </a:p>
          <a:p>
            <a:pPr>
              <a:buNone/>
            </a:pPr>
            <a:r>
              <a:rPr lang="es-ES" sz="2800" dirty="0" smtClean="0"/>
              <a:t>posee.</a:t>
            </a:r>
          </a:p>
          <a:p>
            <a:pPr>
              <a:buNone/>
            </a:pPr>
            <a:r>
              <a:rPr lang="es-ES" sz="2800" dirty="0" smtClean="0"/>
              <a:t>Desde tiempos muy remotos el ser humano</a:t>
            </a:r>
          </a:p>
          <a:p>
            <a:pPr>
              <a:buNone/>
            </a:pPr>
            <a:r>
              <a:rPr lang="es-ES" sz="2800" dirty="0" smtClean="0"/>
              <a:t>ha extraído lo que necesita de la tierra.  </a:t>
            </a:r>
          </a:p>
          <a:p>
            <a:pPr>
              <a:buNone/>
            </a:pPr>
            <a:r>
              <a:rPr lang="es-ES" sz="2800" dirty="0" smtClean="0"/>
              <a:t>La Tierra está compuesta, desde su origen,</a:t>
            </a:r>
          </a:p>
          <a:p>
            <a:pPr>
              <a:buNone/>
            </a:pPr>
            <a:r>
              <a:rPr lang="es-ES" sz="2800" dirty="0" smtClean="0"/>
              <a:t>rocas, agua, minerales y aire.</a:t>
            </a:r>
          </a:p>
          <a:p>
            <a:pPr>
              <a:buNone/>
            </a:pPr>
            <a:r>
              <a:rPr lang="es-ES" sz="2800" dirty="0" smtClean="0"/>
              <a:t>La es la rama de la geológica que  estudia</a:t>
            </a:r>
          </a:p>
          <a:p>
            <a:pPr>
              <a:buNone/>
            </a:pPr>
            <a:r>
              <a:rPr lang="es-ES" sz="2800" dirty="0" smtClean="0"/>
              <a:t>las propiedades físicas y químicas de los</a:t>
            </a:r>
          </a:p>
          <a:p>
            <a:pPr>
              <a:buNone/>
            </a:pPr>
            <a:r>
              <a:rPr lang="es-ES" sz="2800" dirty="0" smtClean="0"/>
              <a:t>minerales que </a:t>
            </a:r>
            <a:r>
              <a:rPr lang="es-ES" sz="2800" smtClean="0"/>
              <a:t>se encuentra en la </a:t>
            </a:r>
            <a:r>
              <a:rPr lang="es-ES" sz="2800" dirty="0" smtClean="0"/>
              <a:t>corteza</a:t>
            </a:r>
          </a:p>
          <a:p>
            <a:pPr>
              <a:buNone/>
            </a:pPr>
            <a:r>
              <a:rPr lang="es-ES" sz="2800" dirty="0" smtClean="0"/>
              <a:t>terrestre, su nombre significa “ciencia de los minerales.”</a:t>
            </a:r>
          </a:p>
          <a:p>
            <a:endParaRPr lang="es-E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290"/>
            <a:ext cx="8358246" cy="5911873"/>
          </a:xfrm>
        </p:spPr>
        <p:txBody>
          <a:bodyPr/>
          <a:lstStyle/>
          <a:p>
            <a:pPr>
              <a:buNone/>
            </a:pPr>
            <a:r>
              <a:rPr lang="es-ES" sz="2800" dirty="0" smtClean="0"/>
              <a:t>De el planeta se extraen minerales de diferentes</a:t>
            </a:r>
          </a:p>
          <a:p>
            <a:pPr>
              <a:buNone/>
            </a:pPr>
            <a:r>
              <a:rPr lang="es-ES" sz="2800" dirty="0" smtClean="0"/>
              <a:t>maneras, las personas que trabajan extrayendo</a:t>
            </a:r>
          </a:p>
          <a:p>
            <a:pPr>
              <a:buNone/>
            </a:pPr>
            <a:r>
              <a:rPr lang="es-ES" sz="2800" dirty="0" smtClean="0"/>
              <a:t>minerales se les conoce con el nombre de mineros.</a:t>
            </a:r>
          </a:p>
          <a:p>
            <a:pPr>
              <a:buNone/>
            </a:pPr>
            <a:endParaRPr lang="es-ES" sz="2800" dirty="0" smtClean="0"/>
          </a:p>
          <a:p>
            <a:pPr>
              <a:buNone/>
            </a:pPr>
            <a:r>
              <a:rPr lang="es-ES" sz="2800" dirty="0" smtClean="0"/>
              <a:t>En nuestro país no se extraen los recursos</a:t>
            </a:r>
          </a:p>
          <a:p>
            <a:pPr>
              <a:buNone/>
            </a:pPr>
            <a:r>
              <a:rPr lang="es-ES" sz="2800" dirty="0" smtClean="0"/>
              <a:t>minerales como en otros países.</a:t>
            </a:r>
          </a:p>
          <a:p>
            <a:pPr>
              <a:buNone/>
            </a:pPr>
            <a:r>
              <a:rPr lang="es-ES" sz="2800" dirty="0" smtClean="0"/>
              <a:t>Desde la época colonial se empleaban arena,</a:t>
            </a:r>
          </a:p>
          <a:p>
            <a:pPr>
              <a:buNone/>
            </a:pPr>
            <a:r>
              <a:rPr lang="es-ES" sz="2800" dirty="0" smtClean="0"/>
              <a:t>piedra,  barro, y la cal entre otras cosas para</a:t>
            </a:r>
          </a:p>
          <a:p>
            <a:pPr>
              <a:buNone/>
            </a:pPr>
            <a:r>
              <a:rPr lang="es-ES" sz="2800" dirty="0" smtClean="0"/>
              <a:t>realizar las construcciones de  viviendas</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515352" cy="6215106"/>
          </a:xfrm>
        </p:spPr>
        <p:txBody>
          <a:bodyPr/>
          <a:lstStyle/>
          <a:p>
            <a:pPr>
              <a:buNone/>
            </a:pPr>
            <a:r>
              <a:rPr lang="es-ES" sz="2800" dirty="0" smtClean="0"/>
              <a:t>En Costa Rica hay grandes depósitos de materiales</a:t>
            </a:r>
          </a:p>
          <a:p>
            <a:pPr>
              <a:buNone/>
            </a:pPr>
            <a:r>
              <a:rPr lang="es-ES" sz="2800" dirty="0" smtClean="0"/>
              <a:t>rocosos, muy útiles se pueden mencionar algunos</a:t>
            </a:r>
          </a:p>
          <a:p>
            <a:pPr>
              <a:buNone/>
            </a:pPr>
            <a:r>
              <a:rPr lang="es-ES" sz="2800" dirty="0" smtClean="0"/>
              <a:t>de los lugares como es el caso de Patarra en San</a:t>
            </a:r>
          </a:p>
          <a:p>
            <a:pPr>
              <a:buNone/>
            </a:pPr>
            <a:r>
              <a:rPr lang="es-ES" sz="2800" dirty="0" smtClean="0"/>
              <a:t>Antonio de Desamparado, en Colorado de</a:t>
            </a:r>
          </a:p>
          <a:p>
            <a:pPr>
              <a:buNone/>
            </a:pPr>
            <a:r>
              <a:rPr lang="es-ES" sz="2800" dirty="0" smtClean="0"/>
              <a:t>Abangares, a estos lugares se les denomina yacimientos.</a:t>
            </a:r>
          </a:p>
          <a:p>
            <a:pPr>
              <a:buNone/>
            </a:pPr>
            <a:r>
              <a:rPr lang="es-ES" sz="2800" dirty="0" smtClean="0"/>
              <a:t>Un yacimiento es una zona donde se depositan</a:t>
            </a:r>
          </a:p>
          <a:p>
            <a:pPr>
              <a:buNone/>
            </a:pPr>
            <a:r>
              <a:rPr lang="es-ES" sz="2800" dirty="0" smtClean="0"/>
              <a:t>minerales, por lo que se dice que la presencia de</a:t>
            </a:r>
          </a:p>
          <a:p>
            <a:pPr>
              <a:buNone/>
            </a:pPr>
            <a:r>
              <a:rPr lang="es-ES" sz="2800" dirty="0" smtClean="0"/>
              <a:t>minerales en una zona se conoce con el término de</a:t>
            </a:r>
          </a:p>
          <a:p>
            <a:pPr>
              <a:buNone/>
            </a:pPr>
            <a:r>
              <a:rPr lang="es-ES" sz="2800" dirty="0" smtClean="0"/>
              <a:t>yacimiento.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357166"/>
            <a:ext cx="8186766" cy="5768997"/>
          </a:xfrm>
        </p:spPr>
        <p:txBody>
          <a:bodyPr/>
          <a:lstStyle/>
          <a:p>
            <a:pPr>
              <a:buNone/>
            </a:pPr>
            <a:r>
              <a:rPr lang="es-ES" sz="2800" dirty="0" smtClean="0"/>
              <a:t>Existen diferentes tipos de yacimientos:</a:t>
            </a:r>
          </a:p>
          <a:p>
            <a:pPr>
              <a:buNone/>
            </a:pPr>
            <a:endParaRPr lang="es-ES" sz="2800" dirty="0" smtClean="0"/>
          </a:p>
          <a:p>
            <a:pPr>
              <a:buNone/>
            </a:pPr>
            <a:r>
              <a:rPr lang="es-ES" sz="2800" dirty="0" smtClean="0"/>
              <a:t>   1_ Ortomagmático  relacionados con el enfriamiento del magma.</a:t>
            </a:r>
          </a:p>
          <a:p>
            <a:pPr>
              <a:buNone/>
            </a:pPr>
            <a:r>
              <a:rPr lang="es-ES" sz="2800" dirty="0" smtClean="0"/>
              <a:t>    2_ Pegmatíticos – neumatolíticos  en su formación influyen fluidos de temperaturas y presiones altas.</a:t>
            </a:r>
          </a:p>
          <a:p>
            <a:pPr>
              <a:buNone/>
            </a:pPr>
            <a:r>
              <a:rPr lang="es-ES" sz="2800" dirty="0" smtClean="0"/>
              <a:t>    3_ Hidrotermales  son aquellos influenciados por aguas calientes.</a:t>
            </a:r>
          </a:p>
          <a:p>
            <a:pPr>
              <a:buNone/>
            </a:pPr>
            <a:r>
              <a:rPr lang="es-ES" sz="2800" dirty="0" smtClean="0"/>
              <a:t>    4_ Exhalación sub-marina originan formación de yacimiento sedimentarios.</a:t>
            </a:r>
          </a:p>
          <a:p>
            <a:endParaRPr lang="es-E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8401080" cy="5911873"/>
          </a:xfrm>
        </p:spPr>
        <p:txBody>
          <a:bodyPr/>
          <a:lstStyle/>
          <a:p>
            <a:pPr>
              <a:buNone/>
            </a:pPr>
            <a:r>
              <a:rPr lang="es-ES" sz="2800" dirty="0" smtClean="0"/>
              <a:t>    Los yacimientos más comunes en Costa Rica, son epitermales estos se forman a partir de soluciones con mucha agua   y con temperaturas bajo los  -12 </a:t>
            </a:r>
            <a:r>
              <a:rPr lang="es-ES" sz="2800" baseline="30000" dirty="0" smtClean="0"/>
              <a:t>o</a:t>
            </a:r>
            <a:r>
              <a:rPr lang="es-ES" sz="2800" dirty="0" smtClean="0"/>
              <a:t>C</a:t>
            </a:r>
          </a:p>
          <a:p>
            <a:pPr>
              <a:buNone/>
            </a:pPr>
            <a:r>
              <a:rPr lang="es-ES" sz="2800" dirty="0" smtClean="0"/>
              <a:t>    Minerales de Costa Rica </a:t>
            </a:r>
          </a:p>
          <a:p>
            <a:pPr>
              <a:buNone/>
            </a:pPr>
            <a:r>
              <a:rPr lang="es-ES" sz="2800" dirty="0" smtClean="0"/>
              <a:t>    Oro</a:t>
            </a:r>
          </a:p>
          <a:p>
            <a:pPr>
              <a:buNone/>
            </a:pPr>
            <a:r>
              <a:rPr lang="es-ES" sz="2800" dirty="0" smtClean="0"/>
              <a:t>    La explotación del oro se inicio en 1821, en el Monte del Aguacate es un metal maleable, dúctil, de color amarillo. Se utiliza en la joyería, en acuñados de monedas, para destruir tumores. </a:t>
            </a: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85728"/>
            <a:ext cx="8072494" cy="6357982"/>
          </a:xfrm>
        </p:spPr>
        <p:txBody>
          <a:bodyPr/>
          <a:lstStyle/>
          <a:p>
            <a:pPr>
              <a:buNone/>
            </a:pPr>
            <a:r>
              <a:rPr lang="es-ES" sz="2800" dirty="0" smtClean="0"/>
              <a:t>Calcita	</a:t>
            </a:r>
          </a:p>
          <a:p>
            <a:pPr>
              <a:buNone/>
            </a:pPr>
            <a:r>
              <a:rPr lang="es-ES" sz="2800" dirty="0" smtClean="0"/>
              <a:t>Es carbonato de calcio, de color blanco,</a:t>
            </a:r>
          </a:p>
          <a:p>
            <a:pPr>
              <a:buNone/>
            </a:pPr>
            <a:r>
              <a:rPr lang="es-ES" sz="2800" dirty="0" smtClean="0"/>
              <a:t>generalmente es el componente principal de</a:t>
            </a:r>
          </a:p>
          <a:p>
            <a:pPr>
              <a:buNone/>
            </a:pPr>
            <a:r>
              <a:rPr lang="es-ES" sz="2800" dirty="0" smtClean="0"/>
              <a:t>muchas rocas sedimentarias.</a:t>
            </a:r>
          </a:p>
          <a:p>
            <a:pPr>
              <a:buNone/>
            </a:pPr>
            <a:r>
              <a:rPr lang="es-ES" sz="2800" dirty="0" smtClean="0"/>
              <a:t>Los yacimientos se encuentran localizados en la</a:t>
            </a:r>
          </a:p>
          <a:p>
            <a:pPr>
              <a:buNone/>
            </a:pPr>
            <a:r>
              <a:rPr lang="es-ES" sz="2800" dirty="0" smtClean="0"/>
              <a:t>zona de Patarra (Cartago), Corredores de Golfito,</a:t>
            </a:r>
          </a:p>
          <a:p>
            <a:pPr>
              <a:buNone/>
            </a:pPr>
            <a:r>
              <a:rPr lang="es-ES" sz="2800" dirty="0" smtClean="0"/>
              <a:t>Barra Honda y en el Parque Nacional Cabo</a:t>
            </a:r>
          </a:p>
          <a:p>
            <a:pPr>
              <a:buNone/>
            </a:pPr>
            <a:r>
              <a:rPr lang="es-ES" sz="2800" dirty="0" smtClean="0"/>
              <a:t>Blanco, se emplea como componentes en la</a:t>
            </a:r>
          </a:p>
          <a:p>
            <a:pPr>
              <a:buNone/>
            </a:pPr>
            <a:r>
              <a:rPr lang="es-ES" sz="2800" dirty="0" smtClean="0"/>
              <a:t>fabricación de cemento, permite regular acidez</a:t>
            </a:r>
          </a:p>
          <a:p>
            <a:pPr>
              <a:buNone/>
            </a:pPr>
            <a:r>
              <a:rPr lang="es-ES" sz="2800" dirty="0" smtClean="0"/>
              <a:t>de los suelos, además es utilizada como piedra</a:t>
            </a:r>
          </a:p>
          <a:p>
            <a:pPr>
              <a:buNone/>
            </a:pPr>
            <a:r>
              <a:rPr lang="es-ES" sz="2800" dirty="0" smtClean="0"/>
              <a:t>ornamental.</a:t>
            </a:r>
          </a:p>
          <a:p>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500063" y="142875"/>
            <a:ext cx="8186737" cy="5983288"/>
          </a:xfrm>
        </p:spPr>
        <p:txBody>
          <a:bodyPr/>
          <a:lstStyle/>
          <a:p>
            <a:pPr>
              <a:buNone/>
            </a:pPr>
            <a:r>
              <a:rPr lang="es-ES" sz="2800" dirty="0" smtClean="0"/>
              <a:t>   </a:t>
            </a:r>
          </a:p>
          <a:p>
            <a:pPr algn="ctr">
              <a:buNone/>
            </a:pPr>
            <a:r>
              <a:rPr lang="es-ES" sz="2800" dirty="0" smtClean="0"/>
              <a:t>Elementos de la tabla periódica.</a:t>
            </a:r>
          </a:p>
          <a:p>
            <a:pPr>
              <a:buNone/>
            </a:pPr>
            <a:r>
              <a:rPr lang="es-ES" sz="2800" dirty="0" smtClean="0"/>
              <a:t> </a:t>
            </a:r>
          </a:p>
          <a:p>
            <a:pPr>
              <a:buNone/>
            </a:pPr>
            <a:r>
              <a:rPr lang="es-ES" sz="2800" dirty="0" smtClean="0"/>
              <a:t>  En la tabla periódica todos los elementos tienen</a:t>
            </a:r>
          </a:p>
          <a:p>
            <a:pPr>
              <a:buNone/>
            </a:pPr>
            <a:r>
              <a:rPr lang="es-ES" sz="2800" dirty="0" smtClean="0"/>
              <a:t>números de oxidación, con excepción los gases</a:t>
            </a:r>
          </a:p>
          <a:p>
            <a:pPr>
              <a:buNone/>
            </a:pPr>
            <a:r>
              <a:rPr lang="es-ES" sz="2800" dirty="0" smtClean="0"/>
              <a:t>nobles que sus número de oxidación es cero.</a:t>
            </a:r>
          </a:p>
          <a:p>
            <a:pPr>
              <a:buNone/>
            </a:pPr>
            <a:r>
              <a:rPr lang="es-ES" sz="2800" dirty="0" smtClean="0"/>
              <a:t>  El número de oxidación es la carga eléctrica que</a:t>
            </a:r>
          </a:p>
          <a:p>
            <a:pPr>
              <a:buNone/>
            </a:pPr>
            <a:r>
              <a:rPr lang="es-ES" sz="2800" dirty="0" smtClean="0"/>
              <a:t>un átomo manifiesta poseer, cuando forma parte</a:t>
            </a:r>
          </a:p>
          <a:p>
            <a:pPr>
              <a:buNone/>
            </a:pPr>
            <a:r>
              <a:rPr lang="es-ES" sz="2800" dirty="0" smtClean="0"/>
              <a:t>de un compuesto, el número de oxidación es el</a:t>
            </a:r>
          </a:p>
          <a:p>
            <a:pPr>
              <a:buNone/>
            </a:pPr>
            <a:r>
              <a:rPr lang="es-ES" sz="2800" dirty="0" smtClean="0"/>
              <a:t>número entero positivo o negativo.</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58204" cy="5840435"/>
          </a:xfrm>
        </p:spPr>
        <p:txBody>
          <a:bodyPr/>
          <a:lstStyle/>
          <a:p>
            <a:pPr>
              <a:buNone/>
            </a:pPr>
            <a:r>
              <a:rPr lang="es-ES" sz="2800" dirty="0" smtClean="0"/>
              <a:t>    </a:t>
            </a:r>
          </a:p>
          <a:p>
            <a:pPr>
              <a:buNone/>
            </a:pPr>
            <a:r>
              <a:rPr lang="es-ES" sz="2800" dirty="0" smtClean="0"/>
              <a:t>El número de oxidación indica la cantidad de</a:t>
            </a:r>
          </a:p>
          <a:p>
            <a:pPr>
              <a:buNone/>
            </a:pPr>
            <a:r>
              <a:rPr lang="es-ES" sz="2800" dirty="0" smtClean="0"/>
              <a:t>electrones que un átomo podría ganar o perder,</a:t>
            </a:r>
          </a:p>
          <a:p>
            <a:pPr>
              <a:buNone/>
            </a:pPr>
            <a:r>
              <a:rPr lang="es-ES" sz="2800" dirty="0" smtClean="0"/>
              <a:t>cuando se ha combinado químicamente con otro</a:t>
            </a:r>
          </a:p>
          <a:p>
            <a:pPr>
              <a:buNone/>
            </a:pPr>
            <a:r>
              <a:rPr lang="es-ES" sz="2800" dirty="0" smtClean="0"/>
              <a:t>átomo para formar compuestos químicos o iones</a:t>
            </a:r>
          </a:p>
          <a:p>
            <a:pPr>
              <a:buNone/>
            </a:pPr>
            <a:r>
              <a:rPr lang="es-ES" sz="2800" dirty="0" smtClean="0"/>
              <a:t>poliatómicos.</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14290"/>
            <a:ext cx="8329642" cy="5911873"/>
          </a:xfrm>
        </p:spPr>
        <p:txBody>
          <a:bodyPr/>
          <a:lstStyle/>
          <a:p>
            <a:endParaRPr lang="es-ES" sz="2800" dirty="0" smtClean="0"/>
          </a:p>
          <a:p>
            <a:pPr>
              <a:buNone/>
            </a:pPr>
            <a:r>
              <a:rPr lang="es-ES" sz="2800" dirty="0" smtClean="0"/>
              <a:t>Los elementos metálicos tienden a perder</a:t>
            </a:r>
          </a:p>
          <a:p>
            <a:pPr>
              <a:buNone/>
            </a:pPr>
            <a:r>
              <a:rPr lang="es-ES" sz="2800" dirty="0" smtClean="0"/>
              <a:t>electrones para adquirir estabilidad y transformarse</a:t>
            </a:r>
          </a:p>
          <a:p>
            <a:pPr>
              <a:buNone/>
            </a:pPr>
            <a:r>
              <a:rPr lang="es-ES" sz="2800" dirty="0" smtClean="0"/>
              <a:t>en iones positivos o cationes, mientras que los</a:t>
            </a:r>
          </a:p>
          <a:p>
            <a:pPr>
              <a:buNone/>
            </a:pPr>
            <a:r>
              <a:rPr lang="es-ES" sz="2800" dirty="0" smtClean="0"/>
              <a:t>elementos no metálicos, los átomos tienden  ganar</a:t>
            </a:r>
          </a:p>
          <a:p>
            <a:pPr>
              <a:buNone/>
            </a:pPr>
            <a:r>
              <a:rPr lang="es-ES" sz="2800" dirty="0" smtClean="0"/>
              <a:t>electrones más que a perder para adquirir</a:t>
            </a:r>
          </a:p>
          <a:p>
            <a:pPr>
              <a:buNone/>
            </a:pPr>
            <a:r>
              <a:rPr lang="es-ES" sz="2800" dirty="0" smtClean="0"/>
              <a:t>estabilidad, sin embargo pueden transformarse  en</a:t>
            </a:r>
          </a:p>
          <a:p>
            <a:pPr>
              <a:buNone/>
            </a:pPr>
            <a:r>
              <a:rPr lang="es-ES" sz="2800" dirty="0" smtClean="0"/>
              <a:t>iones negativos o aniones al ganar electrones, o en</a:t>
            </a:r>
          </a:p>
          <a:p>
            <a:pPr>
              <a:buNone/>
            </a:pPr>
            <a:r>
              <a:rPr lang="es-ES" sz="2800" dirty="0" smtClean="0"/>
              <a:t>iones positivos o cationes al perder electrones.</a:t>
            </a:r>
          </a:p>
          <a:p>
            <a:endParaRPr lang="es-E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¿Qué es un elemento?</a:t>
            </a:r>
            <a:endParaRPr lang="es-ES" sz="3200" dirty="0"/>
          </a:p>
        </p:txBody>
      </p:sp>
      <p:sp>
        <p:nvSpPr>
          <p:cNvPr id="3" name="2 Marcador de contenido"/>
          <p:cNvSpPr>
            <a:spLocks noGrp="1"/>
          </p:cNvSpPr>
          <p:nvPr>
            <p:ph idx="1"/>
          </p:nvPr>
        </p:nvSpPr>
        <p:spPr>
          <a:xfrm>
            <a:off x="428596" y="1571612"/>
            <a:ext cx="8229600" cy="4525963"/>
          </a:xfrm>
        </p:spPr>
        <p:txBody>
          <a:bodyPr/>
          <a:lstStyle/>
          <a:p>
            <a:pPr>
              <a:buNone/>
            </a:pPr>
            <a:r>
              <a:rPr lang="es-ES" sz="2800" dirty="0" smtClean="0"/>
              <a:t>Un elemento es una sustancia que no</a:t>
            </a:r>
          </a:p>
          <a:p>
            <a:pPr>
              <a:buNone/>
            </a:pPr>
            <a:r>
              <a:rPr lang="es-ES" sz="2800" dirty="0" smtClean="0"/>
              <a:t>puede descomponerse en una sustancia</a:t>
            </a:r>
          </a:p>
          <a:p>
            <a:pPr>
              <a:buNone/>
            </a:pPr>
            <a:r>
              <a:rPr lang="es-ES" sz="2800" dirty="0" smtClean="0"/>
              <a:t>más simple, y está compuesto por una sola</a:t>
            </a:r>
          </a:p>
          <a:p>
            <a:pPr>
              <a:buNone/>
            </a:pPr>
            <a:r>
              <a:rPr lang="es-ES" sz="2800" dirty="0" smtClean="0"/>
              <a:t>clase de átomos.</a:t>
            </a:r>
            <a:endParaRPr lang="es-E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58204" cy="5840435"/>
          </a:xfrm>
        </p:spPr>
        <p:txBody>
          <a:bodyPr/>
          <a:lstStyle/>
          <a:p>
            <a:endParaRPr lang="es-ES" sz="2800" dirty="0" smtClean="0"/>
          </a:p>
          <a:p>
            <a:pPr>
              <a:buNone/>
            </a:pPr>
            <a:r>
              <a:rPr lang="es-ES" sz="2800" dirty="0" smtClean="0"/>
              <a:t>Los metaloides presentan propiedades típicas de</a:t>
            </a:r>
          </a:p>
          <a:p>
            <a:pPr>
              <a:buNone/>
            </a:pPr>
            <a:r>
              <a:rPr lang="es-ES" sz="2800" dirty="0" smtClean="0"/>
              <a:t>los metales  como los de los no metales.</a:t>
            </a:r>
          </a:p>
          <a:p>
            <a:pPr>
              <a:buNone/>
            </a:pPr>
            <a:endParaRPr lang="es-ES" sz="2800" dirty="0" smtClean="0"/>
          </a:p>
          <a:p>
            <a:pPr>
              <a:buNone/>
            </a:pPr>
            <a:r>
              <a:rPr lang="es-ES" sz="2800" dirty="0" smtClean="0"/>
              <a:t>Gases Nobles los átomo de estos elementos son</a:t>
            </a:r>
          </a:p>
          <a:p>
            <a:pPr>
              <a:buNone/>
            </a:pPr>
            <a:r>
              <a:rPr lang="es-ES" sz="2800" dirty="0" smtClean="0"/>
              <a:t>estables, por lo que no tiende a perder ni a ganar</a:t>
            </a:r>
          </a:p>
          <a:p>
            <a:pPr>
              <a:buNone/>
            </a:pPr>
            <a:r>
              <a:rPr lang="es-ES" sz="2800" dirty="0" smtClean="0"/>
              <a:t>electrones para adquirir su estabilidad.</a:t>
            </a:r>
          </a:p>
          <a:p>
            <a:pPr>
              <a:buNone/>
            </a:pPr>
            <a:r>
              <a:rPr lang="es-ES" sz="2800" dirty="0" smtClean="0"/>
              <a:t>Anteriormente se había mencionado que el</a:t>
            </a:r>
          </a:p>
          <a:p>
            <a:pPr>
              <a:buNone/>
            </a:pPr>
            <a:r>
              <a:rPr lang="es-ES" sz="2800" dirty="0" smtClean="0"/>
              <a:t>número de oxidación de los gases nobles es cero.</a:t>
            </a:r>
          </a:p>
          <a:p>
            <a:endParaRPr lang="es-E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290"/>
            <a:ext cx="8186766" cy="5911873"/>
          </a:xfrm>
        </p:spPr>
        <p:txBody>
          <a:bodyPr/>
          <a:lstStyle/>
          <a:p>
            <a:pPr>
              <a:buNone/>
            </a:pPr>
            <a:r>
              <a:rPr lang="es-ES" dirty="0" smtClean="0"/>
              <a:t> </a:t>
            </a:r>
            <a:r>
              <a:rPr lang="es-ES" sz="2800" dirty="0" smtClean="0"/>
              <a:t>El elemento más abundante en el universo</a:t>
            </a:r>
          </a:p>
          <a:p>
            <a:pPr>
              <a:buNone/>
            </a:pPr>
            <a:r>
              <a:rPr lang="es-ES" sz="2800" dirty="0" smtClean="0"/>
              <a:t>es el hidrógeno(H).</a:t>
            </a:r>
          </a:p>
          <a:p>
            <a:pPr>
              <a:buNone/>
            </a:pPr>
            <a:r>
              <a:rPr lang="es-ES" sz="2800" dirty="0" smtClean="0"/>
              <a:t>En la tabla periódica de los elementos</a:t>
            </a:r>
          </a:p>
          <a:p>
            <a:pPr>
              <a:buNone/>
            </a:pPr>
            <a:r>
              <a:rPr lang="es-ES" sz="2800" dirty="0" smtClean="0"/>
              <a:t>existen en la actualidad 118, de  los</a:t>
            </a:r>
          </a:p>
          <a:p>
            <a:pPr>
              <a:buNone/>
            </a:pPr>
            <a:r>
              <a:rPr lang="es-ES" sz="2800" dirty="0" smtClean="0"/>
              <a:t>cuales 92 de ellos que van desde  el</a:t>
            </a:r>
          </a:p>
          <a:p>
            <a:pPr>
              <a:buNone/>
            </a:pPr>
            <a:r>
              <a:rPr lang="es-ES" sz="2800" dirty="0" smtClean="0"/>
              <a:t>hidrógeno (H) hasta el uranio(U) se</a:t>
            </a:r>
          </a:p>
          <a:p>
            <a:pPr>
              <a:buNone/>
            </a:pPr>
            <a:r>
              <a:rPr lang="es-ES" sz="2800" dirty="0" smtClean="0"/>
              <a:t>encuentran en estado natural y el resto son</a:t>
            </a:r>
          </a:p>
          <a:p>
            <a:pPr>
              <a:buNone/>
            </a:pPr>
            <a:r>
              <a:rPr lang="es-ES" sz="2800" dirty="0" smtClean="0"/>
              <a:t>producidos en laboratorios.</a:t>
            </a:r>
          </a:p>
          <a:p>
            <a:pPr>
              <a:buNone/>
            </a:pP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Elementos más abundantes en Costa Rica</a:t>
            </a:r>
            <a:endParaRPr lang="es-ES" sz="3200" dirty="0"/>
          </a:p>
        </p:txBody>
      </p:sp>
      <p:sp>
        <p:nvSpPr>
          <p:cNvPr id="3" name="2 Marcador de contenido"/>
          <p:cNvSpPr>
            <a:spLocks noGrp="1"/>
          </p:cNvSpPr>
          <p:nvPr>
            <p:ph idx="1"/>
          </p:nvPr>
        </p:nvSpPr>
        <p:spPr/>
        <p:txBody>
          <a:bodyPr/>
          <a:lstStyle/>
          <a:p>
            <a:pPr>
              <a:buNone/>
            </a:pPr>
            <a:r>
              <a:rPr lang="es-ES" sz="2800" dirty="0" smtClean="0"/>
              <a:t>En Costa Rica específicamente los</a:t>
            </a:r>
          </a:p>
          <a:p>
            <a:pPr>
              <a:buNone/>
            </a:pPr>
            <a:r>
              <a:rPr lang="es-ES" sz="2800" dirty="0" smtClean="0"/>
              <a:t>elementos más abundantes son los</a:t>
            </a:r>
          </a:p>
          <a:p>
            <a:pPr>
              <a:buNone/>
            </a:pPr>
            <a:r>
              <a:rPr lang="es-ES" sz="2800" dirty="0"/>
              <a:t>s</a:t>
            </a:r>
            <a:r>
              <a:rPr lang="es-ES" sz="2800" dirty="0" smtClean="0"/>
              <a:t>iguientes:</a:t>
            </a:r>
          </a:p>
          <a:p>
            <a:pPr>
              <a:buNone/>
            </a:pPr>
            <a:r>
              <a:rPr lang="es-ES" sz="2800" dirty="0"/>
              <a:t>o</a:t>
            </a:r>
            <a:r>
              <a:rPr lang="es-ES" sz="2800" dirty="0" smtClean="0"/>
              <a:t>ro( Au), plata (Ag), zinc(Zn)</a:t>
            </a:r>
          </a:p>
          <a:p>
            <a:pPr>
              <a:buNone/>
            </a:pPr>
            <a:r>
              <a:rPr lang="es-ES" sz="2800" dirty="0"/>
              <a:t>a</a:t>
            </a:r>
            <a:r>
              <a:rPr lang="es-ES" sz="2800" dirty="0" smtClean="0"/>
              <a:t>luminio(Al), cobre (Cu), hierro(Fe)</a:t>
            </a:r>
          </a:p>
          <a:p>
            <a:pPr>
              <a:buNone/>
            </a:pPr>
            <a:r>
              <a:rPr lang="es-ES" sz="2800" dirty="0" smtClean="0"/>
              <a:t>plomo(Pb), azufre(S).</a:t>
            </a:r>
          </a:p>
          <a:p>
            <a:pPr>
              <a:buNone/>
            </a:pP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En que lugares de Costa Rica se encuentran esos elementos</a:t>
            </a:r>
            <a:endParaRPr lang="es-ES" sz="3200" dirty="0"/>
          </a:p>
        </p:txBody>
      </p:sp>
      <p:sp>
        <p:nvSpPr>
          <p:cNvPr id="3" name="2 Marcador de contenido"/>
          <p:cNvSpPr>
            <a:spLocks noGrp="1"/>
          </p:cNvSpPr>
          <p:nvPr>
            <p:ph idx="1"/>
          </p:nvPr>
        </p:nvSpPr>
        <p:spPr/>
        <p:txBody>
          <a:bodyPr/>
          <a:lstStyle/>
          <a:p>
            <a:pPr>
              <a:buNone/>
            </a:pPr>
            <a:r>
              <a:rPr lang="es-ES" sz="2800" dirty="0" smtClean="0"/>
              <a:t>Los elementos (Au) y (Ag) se encuentran en</a:t>
            </a:r>
          </a:p>
          <a:p>
            <a:pPr>
              <a:buNone/>
            </a:pPr>
            <a:r>
              <a:rPr lang="es-ES" sz="2800" dirty="0" smtClean="0"/>
              <a:t>los Montes del Aguacate, en las faldas de la</a:t>
            </a:r>
          </a:p>
          <a:p>
            <a:pPr>
              <a:buNone/>
            </a:pPr>
            <a:r>
              <a:rPr lang="es-ES" sz="2800" dirty="0" smtClean="0"/>
              <a:t>Cordillera de Tilarán, en las Juntas de</a:t>
            </a:r>
          </a:p>
          <a:p>
            <a:pPr>
              <a:buNone/>
            </a:pPr>
            <a:r>
              <a:rPr lang="es-ES" sz="2800" dirty="0" smtClean="0"/>
              <a:t>Abangares, Miramar y Palmares entre otros.</a:t>
            </a:r>
          </a:p>
          <a:p>
            <a:pPr>
              <a:buNone/>
            </a:pPr>
            <a:r>
              <a:rPr lang="es-ES" sz="2800" dirty="0" smtClean="0"/>
              <a:t>El (Cu) se encuentra en Guayabo de Mora y</a:t>
            </a:r>
          </a:p>
          <a:p>
            <a:pPr>
              <a:buNone/>
            </a:pPr>
            <a:r>
              <a:rPr lang="es-ES" sz="2800" dirty="0" smtClean="0"/>
              <a:t>Tarbaca</a:t>
            </a:r>
            <a:endParaRPr lang="es-E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572560" cy="5840435"/>
          </a:xfrm>
        </p:spPr>
        <p:txBody>
          <a:bodyPr/>
          <a:lstStyle/>
          <a:p>
            <a:pPr>
              <a:buNone/>
            </a:pPr>
            <a:r>
              <a:rPr lang="es-ES" sz="2800" dirty="0" smtClean="0"/>
              <a:t>El plomo (Pb) y el  zinc (Zn): se encontró en la mina “Los Llanos de Limón”.</a:t>
            </a:r>
          </a:p>
          <a:p>
            <a:pPr>
              <a:buNone/>
            </a:pPr>
            <a:r>
              <a:rPr lang="es-ES" sz="2800" dirty="0" smtClean="0"/>
              <a:t>El azufre (S) se encuentra en las cordilleras</a:t>
            </a:r>
          </a:p>
          <a:p>
            <a:pPr>
              <a:buNone/>
            </a:pPr>
            <a:r>
              <a:rPr lang="es-ES" sz="2800" dirty="0" smtClean="0"/>
              <a:t>volcánicas Central y de Guanacaste, cerca</a:t>
            </a:r>
          </a:p>
          <a:p>
            <a:pPr>
              <a:buNone/>
            </a:pPr>
            <a:r>
              <a:rPr lang="es-ES" sz="2800" dirty="0" smtClean="0"/>
              <a:t>de las fumarolas de los volcanes.</a:t>
            </a:r>
          </a:p>
          <a:p>
            <a:pPr>
              <a:buNone/>
            </a:pPr>
            <a:r>
              <a:rPr lang="es-ES" sz="2800" dirty="0" smtClean="0"/>
              <a:t>El aluminio(Al), se encuentra en  Pérez</a:t>
            </a:r>
          </a:p>
          <a:p>
            <a:pPr>
              <a:buNone/>
            </a:pPr>
            <a:r>
              <a:rPr lang="es-ES" sz="2800" dirty="0" smtClean="0"/>
              <a:t>Zeledón</a:t>
            </a:r>
          </a:p>
          <a:p>
            <a:pPr>
              <a:buNone/>
            </a:pPr>
            <a:r>
              <a:rPr lang="es-ES" sz="2800" dirty="0" smtClean="0"/>
              <a:t>El  hierro(Fe) metal magnético, usos forjados,</a:t>
            </a:r>
          </a:p>
          <a:p>
            <a:pPr>
              <a:buNone/>
            </a:pPr>
            <a:r>
              <a:rPr lang="es-ES" sz="2800" dirty="0" smtClean="0"/>
              <a:t>fundidos, y medicina (anemia). </a:t>
            </a:r>
          </a:p>
          <a:p>
            <a:pPr>
              <a:buNone/>
            </a:pPr>
            <a:endParaRPr lang="es-E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ii.jpg"/>
          <p:cNvPicPr>
            <a:picLocks noChangeAspect="1"/>
          </p:cNvPicPr>
          <p:nvPr/>
        </p:nvPicPr>
        <p:blipFill>
          <a:blip r:embed="rId2"/>
          <a:stretch>
            <a:fillRect/>
          </a:stretch>
        </p:blipFill>
        <p:spPr>
          <a:xfrm>
            <a:off x="357158" y="714356"/>
            <a:ext cx="8358246" cy="54724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image.slidesharecdn.com/powerpointazufre-111125063352-phpapp02/95/power-point-azufre-1-728.jpg?cb=1322204400"/>
          <p:cNvPicPr/>
          <p:nvPr/>
        </p:nvPicPr>
        <p:blipFill>
          <a:blip r:embed="rId2"/>
          <a:srcRect/>
          <a:stretch>
            <a:fillRect/>
          </a:stretch>
        </p:blipFill>
        <p:spPr bwMode="auto">
          <a:xfrm>
            <a:off x="1285852" y="1000108"/>
            <a:ext cx="7143799"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image.slidesharecdn.com/presentacinprocesoindustrial-100926215635-phpapp01/95/fabricacin-latas-de-aluminio-2-728.jpg?cb=1285538883"/>
          <p:cNvPicPr/>
          <p:nvPr/>
        </p:nvPicPr>
        <p:blipFill>
          <a:blip r:embed="rId2"/>
          <a:srcRect/>
          <a:stretch>
            <a:fillRect/>
          </a:stretch>
        </p:blipFill>
        <p:spPr bwMode="auto">
          <a:xfrm>
            <a:off x="1071538" y="642918"/>
            <a:ext cx="7196156"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1024</TotalTime>
  <Words>790</Words>
  <Application>Microsoft Office PowerPoint</Application>
  <PresentationFormat>Presentación en pantalla (4:3)</PresentationFormat>
  <Paragraphs>120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Diseño predeterminado</vt:lpstr>
      <vt:lpstr>Elementos químicos en Costa Rica</vt:lpstr>
      <vt:lpstr>¿Qué es un elemento?</vt:lpstr>
      <vt:lpstr>Diapositiva 3</vt:lpstr>
      <vt:lpstr>Elementos más abundantes en Costa Rica</vt:lpstr>
      <vt:lpstr>En que lugares de Costa Rica se encuentran esos elementos</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p:lastModifiedBy>
  <cp:revision>110</cp:revision>
  <dcterms:created xsi:type="dcterms:W3CDTF">2010-05-23T14:28:12Z</dcterms:created>
  <dcterms:modified xsi:type="dcterms:W3CDTF">2017-11-21T17:31:57Z</dcterms:modified>
</cp:coreProperties>
</file>