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64" r:id="rId7"/>
    <p:sldId id="269" r:id="rId8"/>
    <p:sldId id="259" r:id="rId9"/>
    <p:sldId id="268" r:id="rId10"/>
    <p:sldId id="273" r:id="rId11"/>
    <p:sldId id="266" r:id="rId12"/>
    <p:sldId id="265" r:id="rId13"/>
    <p:sldId id="262" r:id="rId14"/>
    <p:sldId id="263" r:id="rId15"/>
    <p:sldId id="274" r:id="rId16"/>
    <p:sldId id="275" r:id="rId17"/>
    <p:sldId id="281" r:id="rId18"/>
    <p:sldId id="277" r:id="rId19"/>
    <p:sldId id="279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omf9aOMrww" TargetMode="External"/><Relationship Id="rId2" Type="http://schemas.openxmlformats.org/officeDocument/2006/relationships/hyperlink" Target="https://www.youtube.com/watch?v=Hg-hkOSiOy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3643315"/>
            <a:ext cx="8143932" cy="1571635"/>
          </a:xfrm>
        </p:spPr>
        <p:txBody>
          <a:bodyPr/>
          <a:lstStyle/>
          <a:p>
            <a:r>
              <a:rPr lang="es-ES" dirty="0" smtClean="0"/>
              <a:t>Instrumentos de medición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214414" y="2928934"/>
            <a:ext cx="3071834" cy="522288"/>
          </a:xfrm>
        </p:spPr>
        <p:txBody>
          <a:bodyPr/>
          <a:lstStyle/>
          <a:p>
            <a:pPr algn="ctr"/>
            <a:r>
              <a:rPr lang="es-ES" dirty="0" smtClean="0"/>
              <a:t>amperímetro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0100" y="3786190"/>
            <a:ext cx="4214842" cy="1000132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Instrumento para medir la intensidad de una corriente eléctrica.</a:t>
            </a:r>
          </a:p>
          <a:p>
            <a:endParaRPr lang="es-ES" dirty="0"/>
          </a:p>
        </p:txBody>
      </p:sp>
      <p:pic>
        <p:nvPicPr>
          <p:cNvPr id="9" name="8 Marcador de posición de imagen" descr="Resultado de imagen de Amperimétro"/>
          <p:cNvPicPr>
            <a:picLocks noGrp="1"/>
          </p:cNvPicPr>
          <p:nvPr>
            <p:ph type="pic" idx="1"/>
          </p:nvPr>
        </p:nvPicPr>
        <p:blipFill>
          <a:blip r:embed="rId2"/>
          <a:srcRect t="22762" b="22762"/>
          <a:stretch>
            <a:fillRect/>
          </a:stretch>
        </p:blipFill>
        <p:spPr bwMode="auto">
          <a:xfrm>
            <a:off x="4500562" y="616634"/>
            <a:ext cx="4033838" cy="316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57224" y="2500306"/>
            <a:ext cx="2786082" cy="500066"/>
          </a:xfrm>
        </p:spPr>
        <p:txBody>
          <a:bodyPr/>
          <a:lstStyle/>
          <a:p>
            <a:pPr algn="ctr"/>
            <a:r>
              <a:rPr lang="es-ES" dirty="0" smtClean="0"/>
              <a:t>sEXTANTE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71472" y="3643314"/>
            <a:ext cx="4143404" cy="1214446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Instrumento que permite medir ángulos entre dos objetos tales como dos puntos de una costa o un astro, generalmente el Sol, y el horizonte.</a:t>
            </a:r>
            <a:endParaRPr lang="es-ES" dirty="0"/>
          </a:p>
        </p:txBody>
      </p:sp>
      <p:pic>
        <p:nvPicPr>
          <p:cNvPr id="10" name="5 Marcador de contenido" descr="Resultado de imagen de sextante antiguo"/>
          <p:cNvPicPr>
            <a:picLocks noGrp="1"/>
          </p:cNvPicPr>
          <p:nvPr>
            <p:ph type="pic" idx="1"/>
          </p:nvPr>
        </p:nvPicPr>
        <p:blipFill>
          <a:blip r:embed="rId2"/>
          <a:srcRect t="14930" b="14930"/>
          <a:stretch>
            <a:fillRect/>
          </a:stretch>
        </p:blipFill>
        <p:spPr bwMode="auto">
          <a:xfrm rot="182877">
            <a:off x="4000758" y="614098"/>
            <a:ext cx="4364919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214414" y="2643182"/>
            <a:ext cx="2714644" cy="571504"/>
          </a:xfrm>
        </p:spPr>
        <p:txBody>
          <a:bodyPr/>
          <a:lstStyle/>
          <a:p>
            <a:pPr algn="ctr"/>
            <a:r>
              <a:rPr lang="es-ES" dirty="0" smtClean="0"/>
              <a:t>Termopar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0100" y="3786190"/>
            <a:ext cx="3429024" cy="1643074"/>
          </a:xfrm>
        </p:spPr>
        <p:txBody>
          <a:bodyPr/>
          <a:lstStyle/>
          <a:p>
            <a:r>
              <a:rPr lang="es-ES" dirty="0" smtClean="0"/>
              <a:t>Es un sensor para medir la temperatura, compuesto por  dos metales diferentes, unidos en un extremo.</a:t>
            </a:r>
          </a:p>
          <a:p>
            <a:r>
              <a:rPr lang="es-ES" dirty="0" smtClean="0"/>
              <a:t> Cuando la unión de los dos metales se calienta o enfría, se produce una tensión que es proporcional a la temperatura.</a:t>
            </a:r>
          </a:p>
          <a:p>
            <a:endParaRPr lang="es-ES" dirty="0"/>
          </a:p>
        </p:txBody>
      </p:sp>
      <p:pic>
        <p:nvPicPr>
          <p:cNvPr id="5" name="4 Marcador de posición de imagen" descr="Imagen relacionada"/>
          <p:cNvPicPr>
            <a:picLocks noGrp="1"/>
          </p:cNvPicPr>
          <p:nvPr>
            <p:ph type="pic" idx="1"/>
          </p:nvPr>
        </p:nvPicPr>
        <p:blipFill>
          <a:blip r:embed="rId2"/>
          <a:srcRect t="5107" b="5107"/>
          <a:stretch>
            <a:fillRect/>
          </a:stretch>
        </p:blipFill>
        <p:spPr bwMode="auto">
          <a:xfrm>
            <a:off x="4143372" y="642918"/>
            <a:ext cx="421484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Notación científica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¿</a:t>
            </a:r>
            <a:r>
              <a:rPr lang="es-ES" sz="3000" dirty="0" smtClean="0">
                <a:latin typeface="Calibri" pitchFamily="34" charset="0"/>
              </a:rPr>
              <a:t>Qué es notación científica?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La </a:t>
            </a:r>
            <a:r>
              <a:rPr lang="es-ES" sz="3000" b="1" dirty="0" smtClean="0">
                <a:latin typeface="Calibri" pitchFamily="34" charset="0"/>
              </a:rPr>
              <a:t>notación científica</a:t>
            </a:r>
            <a:r>
              <a:rPr lang="es-ES" sz="3000" dirty="0" smtClean="0">
                <a:latin typeface="Calibri" pitchFamily="34" charset="0"/>
              </a:rPr>
              <a:t> es una abreviación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matemática, basada en la idea de que es más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fácil, leer un exponente que contar muchos ceros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en un número. Números muy grandes o muy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pequeños necesitan menos espacio cuando son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escritos en </a:t>
            </a:r>
            <a:r>
              <a:rPr lang="es-ES" sz="3000" b="1" dirty="0" smtClean="0">
                <a:latin typeface="Calibri" pitchFamily="34" charset="0"/>
              </a:rPr>
              <a:t>notación científica</a:t>
            </a:r>
            <a:r>
              <a:rPr lang="es-ES" sz="3000" dirty="0" smtClean="0">
                <a:latin typeface="Calibri" pitchFamily="34" charset="0"/>
              </a:rPr>
              <a:t> porque los valores de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posición están expresados como potencias de base</a:t>
            </a:r>
          </a:p>
          <a:p>
            <a:pPr>
              <a:buNone/>
            </a:pPr>
            <a:r>
              <a:rPr lang="es-ES" sz="3000" dirty="0" smtClean="0">
                <a:latin typeface="Calibri" pitchFamily="34" charset="0"/>
              </a:rPr>
              <a:t>diez (10).</a:t>
            </a:r>
            <a:endParaRPr lang="es-ES" sz="3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Potencia de base 10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</a:t>
            </a:r>
            <a:endParaRPr lang="es-ES" b="1" baseline="300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b="1" baseline="30000" dirty="0" smtClean="0">
                <a:latin typeface="Calibri" pitchFamily="34" charset="0"/>
              </a:rPr>
              <a:t>	</a:t>
            </a:r>
          </a:p>
          <a:p>
            <a:pPr>
              <a:buNone/>
            </a:pPr>
            <a:endParaRPr lang="es-ES" b="1" baseline="30000" dirty="0" smtClean="0">
              <a:latin typeface="Calibri" pitchFamily="34" charset="0"/>
            </a:endParaRPr>
          </a:p>
          <a:p>
            <a:pPr>
              <a:buNone/>
            </a:pPr>
            <a:endParaRPr lang="es-ES" b="1" baseline="300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9 X 10</a:t>
            </a:r>
            <a:r>
              <a:rPr lang="es-ES" baseline="30000" dirty="0" smtClean="0">
                <a:latin typeface="Calibri" pitchFamily="34" charset="0"/>
              </a:rPr>
              <a:t>2</a:t>
            </a:r>
            <a:r>
              <a:rPr lang="es-ES" dirty="0" smtClean="0">
                <a:latin typeface="Calibri" pitchFamily="34" charset="0"/>
              </a:rPr>
              <a:t> el número 9 es el coeficiente, el número 10, es la base y el número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2 le corresponde al exponente.</a:t>
            </a:r>
            <a:endParaRPr lang="es-ES" baseline="300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Lo cual significa que el (10), se multiplica dos veces por sí mismo 10</a:t>
            </a:r>
            <a:r>
              <a:rPr lang="es-ES" baseline="30000" dirty="0" smtClean="0">
                <a:latin typeface="Calibri" pitchFamily="34" charset="0"/>
              </a:rPr>
              <a:t>2</a:t>
            </a:r>
            <a:r>
              <a:rPr lang="es-ES" dirty="0" smtClean="0">
                <a:latin typeface="Calibri" pitchFamily="34" charset="0"/>
              </a:rPr>
              <a:t>  =100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y en seguida obtener el resultado, de 9 x 100 = 900.</a:t>
            </a:r>
          </a:p>
          <a:p>
            <a:pPr>
              <a:buNone/>
            </a:pPr>
            <a:r>
              <a:rPr lang="es-ES" dirty="0" smtClean="0"/>
              <a:t>  </a:t>
            </a:r>
            <a:endParaRPr lang="es-ES" dirty="0"/>
          </a:p>
        </p:txBody>
      </p:sp>
      <p:pic>
        <p:nvPicPr>
          <p:cNvPr id="6" name="5 Imagen" descr="uno, dos, t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1857364"/>
            <a:ext cx="2486764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sz="2800" dirty="0" smtClean="0"/>
              <a:t>Otro ejemplo, pero donde el exponente es negativo:</a:t>
            </a:r>
          </a:p>
          <a:p>
            <a:pPr>
              <a:buNone/>
            </a:pPr>
            <a:r>
              <a:rPr lang="es-ES" sz="2800" dirty="0" smtClean="0"/>
              <a:t>5,8 x 10</a:t>
            </a:r>
            <a:r>
              <a:rPr lang="es-ES" sz="2800" baseline="30000" dirty="0" smtClean="0"/>
              <a:t>-4 </a:t>
            </a:r>
            <a:r>
              <a:rPr lang="es-ES" sz="2800" dirty="0" smtClean="0">
                <a:latin typeface="Calibri" pitchFamily="34" charset="0"/>
              </a:rPr>
              <a:t>el número 5,8 es el coeficiente, cuenta con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decimal y el número 10, es la base y el número -4,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corresponde al exponente.</a:t>
            </a:r>
            <a:endParaRPr lang="es-ES" sz="2800" baseline="300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Lo cual significa que el (10), se multiplica cuatro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veces por sí mismo 10 x 10 x10 x 10=10000.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Pero al contar  el coeficiente con decimal, se mueve la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Coma cuatro lugares hacia la izquierda quedando así: 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0,00058</a:t>
            </a:r>
          </a:p>
          <a:p>
            <a:pPr>
              <a:buNone/>
            </a:pPr>
            <a:r>
              <a:rPr lang="es-ES" sz="28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Unidades fundamentales y derivadas del Sistema internacional de unidades (SI).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32037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En el sistema internacional de unidades (SI)</a:t>
            </a:r>
          </a:p>
          <a:p>
            <a:pPr>
              <a:buNone/>
            </a:pPr>
            <a:r>
              <a:rPr lang="es-ES" dirty="0" smtClean="0"/>
              <a:t>define las unidades fundamentales necesarias</a:t>
            </a:r>
          </a:p>
          <a:p>
            <a:pPr>
              <a:buNone/>
            </a:pPr>
            <a:r>
              <a:rPr lang="es-ES" dirty="0" smtClean="0"/>
              <a:t>para expresar  sus medidas en todos los niveles</a:t>
            </a:r>
          </a:p>
          <a:p>
            <a:pPr>
              <a:buNone/>
            </a:pPr>
            <a:r>
              <a:rPr lang="es-ES" dirty="0" smtClean="0"/>
              <a:t>de precisión y en todas las áreas de la ciencia, la</a:t>
            </a:r>
          </a:p>
          <a:p>
            <a:pPr>
              <a:buNone/>
            </a:pPr>
            <a:r>
              <a:rPr lang="es-ES" dirty="0" smtClean="0"/>
              <a:t>tecnología y el entorno humano. </a:t>
            </a:r>
          </a:p>
          <a:p>
            <a:pPr>
              <a:buNone/>
            </a:pPr>
            <a:r>
              <a:rPr lang="es-ES" dirty="0" smtClean="0"/>
              <a:t>En el SI hay dos clases de unidades: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841248"/>
          </a:xfrm>
        </p:spPr>
        <p:txBody>
          <a:bodyPr/>
          <a:lstStyle/>
          <a:p>
            <a:r>
              <a:rPr lang="es-ES" dirty="0" smtClean="0"/>
              <a:t>Unidades fundamentales del si</a:t>
            </a:r>
            <a:endParaRPr lang="es-E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357291" y="1500174"/>
          <a:ext cx="5857916" cy="4427486"/>
        </p:xfrm>
        <a:graphic>
          <a:graphicData uri="http://schemas.openxmlformats.org/drawingml/2006/table">
            <a:tbl>
              <a:tblPr/>
              <a:tblGrid>
                <a:gridCol w="1951745"/>
                <a:gridCol w="1951745"/>
                <a:gridCol w="1954426"/>
              </a:tblGrid>
              <a:tr h="19312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 smtClean="0">
                          <a:solidFill>
                            <a:srgbClr val="40404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Sistema Internacional de Unidades SI</a:t>
                      </a:r>
                      <a:endParaRPr lang="es-ES" sz="9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6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MAGNITUD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UNIDAD SI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EQUIVALENCIAS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6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26262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Longitud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metro (m)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m = 100 centímetros (cm)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angstrom (Å) = . X 10</a:t>
                      </a:r>
                      <a:r>
                        <a:rPr lang="es-E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-4 </a:t>
                      </a: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43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26262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Masa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kilogramo (kg)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kg= 1 000 gramos (g)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unidad de masa atómica (uma) = 1,66054 x 10</a:t>
                      </a:r>
                      <a:r>
                        <a:rPr lang="es-E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-24 </a:t>
                      </a: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g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43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26262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Tiempo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segundo (s)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día (d) = 86 400 s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hora(h) = 3600 S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MINUTO(min) = 60 s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6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26262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Carga eléctrica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coulombio (C 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1C = 1,6x 10</a:t>
                      </a:r>
                      <a:r>
                        <a:rPr lang="es-E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19 </a:t>
                      </a: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electrones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6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26262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Corriente eléctrica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ampere (A)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A= 1C/s</a:t>
                      </a:r>
                      <a:endParaRPr lang="es-ES" sz="9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267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26262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Temperatura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kelvin(K)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0 K = -273,15 grados Celsius (</a:t>
                      </a:r>
                      <a:r>
                        <a:rPr lang="es-E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= -459,67 grados Fahrenheit (</a:t>
                      </a:r>
                      <a:r>
                        <a:rPr lang="es-E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F= (9/5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C) +-32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 = (5/9) (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o 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 -32)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K = 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O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 +273,15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362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26262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Cantidad de sustancias</a:t>
                      </a:r>
                      <a:endParaRPr lang="es-ES" sz="9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900">
                        <a:solidFill>
                          <a:srgbClr val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mol (mol)</a:t>
                      </a:r>
                      <a:endParaRPr lang="es-ES" sz="9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Peso molecular expresado en gramos.</a:t>
                      </a:r>
                      <a:endParaRPr lang="es-ES" sz="9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81" marR="58681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Unidades derivadas del si</a:t>
            </a:r>
            <a:endParaRPr lang="es-ES" dirty="0"/>
          </a:p>
        </p:txBody>
      </p:sp>
      <p:pic>
        <p:nvPicPr>
          <p:cNvPr id="4" name="3 Marcador de contenido" descr="COLUM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2071678"/>
            <a:ext cx="4145629" cy="4525962"/>
          </a:xfrm>
        </p:spPr>
      </p:pic>
      <p:sp>
        <p:nvSpPr>
          <p:cNvPr id="5" name="4 CuadroTexto"/>
          <p:cNvSpPr txBox="1"/>
          <p:nvPr/>
        </p:nvSpPr>
        <p:spPr>
          <a:xfrm>
            <a:off x="1071538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Algunas  unidades derivadas  del SI.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Sistema Internacional de Unidades 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hlinkClick r:id="rId2"/>
              </a:rPr>
              <a:t>https://www.youtube.com/watch?v=Hg-hkOSiOyU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b="1" dirty="0" smtClean="0">
                <a:hlinkClick r:id="rId3"/>
              </a:rPr>
              <a:t>https://www.youtube.com/watch?v=-omf9aOMrww</a:t>
            </a:r>
            <a:endParaRPr lang="es-ES" b="1" dirty="0" smtClean="0"/>
          </a:p>
          <a:p>
            <a:pPr>
              <a:buNone/>
            </a:pPr>
            <a:endParaRPr lang="es-ES" b="1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Instrumentos de medición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Para medir existen diferentes tipos de</a:t>
            </a:r>
          </a:p>
          <a:p>
            <a:pPr>
              <a:buNone/>
            </a:pPr>
            <a:r>
              <a:rPr lang="es-ES" dirty="0" smtClean="0"/>
              <a:t>instrumentos y de acuerdo al instrumento se</a:t>
            </a:r>
          </a:p>
          <a:p>
            <a:pPr>
              <a:buNone/>
            </a:pPr>
            <a:r>
              <a:rPr lang="es-ES" dirty="0" smtClean="0"/>
              <a:t>obtienen conclusiones cuantitativas, lo cual</a:t>
            </a:r>
          </a:p>
          <a:p>
            <a:pPr>
              <a:buNone/>
            </a:pPr>
            <a:r>
              <a:rPr lang="es-ES" dirty="0" smtClean="0"/>
              <a:t>aprueba que las medidas puedan ser validadas</a:t>
            </a:r>
          </a:p>
          <a:p>
            <a:pPr>
              <a:buNone/>
            </a:pPr>
            <a:r>
              <a:rPr lang="es-ES" dirty="0" smtClean="0"/>
              <a:t>aprobando la exactitud de la medición.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357298"/>
            <a:ext cx="8705880" cy="472282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Como ya es sabido por todos existe una gran</a:t>
            </a:r>
          </a:p>
          <a:p>
            <a:pPr>
              <a:buNone/>
            </a:pPr>
            <a:r>
              <a:rPr lang="es-ES" dirty="0" smtClean="0"/>
              <a:t>cantidad y variedad, de instrumentos que sirven</a:t>
            </a:r>
          </a:p>
          <a:p>
            <a:pPr>
              <a:buNone/>
            </a:pPr>
            <a:r>
              <a:rPr lang="es-ES" dirty="0" smtClean="0"/>
              <a:t>para dar una medición y todos con diferentes</a:t>
            </a:r>
          </a:p>
          <a:p>
            <a:pPr>
              <a:buNone/>
            </a:pPr>
            <a:r>
              <a:rPr lang="es-ES" dirty="0" smtClean="0"/>
              <a:t>funciones y utilidades para las que fueron</a:t>
            </a:r>
          </a:p>
          <a:p>
            <a:pPr>
              <a:buNone/>
            </a:pPr>
            <a:r>
              <a:rPr lang="es-ES" dirty="0" smtClean="0"/>
              <a:t>creados.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01056" cy="78581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¿Para qué sirven los instrumentos de medición?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2143116"/>
            <a:ext cx="8143932" cy="414340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instrumentos de medición sirven para</a:t>
            </a:r>
          </a:p>
          <a:p>
            <a:pPr>
              <a:buNone/>
            </a:pPr>
            <a:r>
              <a:rPr lang="es-ES" dirty="0" smtClean="0"/>
              <a:t>medir: el tiempo, la masa, la longitud,</a:t>
            </a:r>
          </a:p>
          <a:p>
            <a:pPr>
              <a:buNone/>
            </a:pPr>
            <a:r>
              <a:rPr lang="es-ES" dirty="0" smtClean="0"/>
              <a:t>la temperatura, la presión, velocidades,</a:t>
            </a:r>
          </a:p>
          <a:p>
            <a:pPr>
              <a:buNone/>
            </a:pPr>
            <a:r>
              <a:rPr lang="es-ES" dirty="0" smtClean="0"/>
              <a:t>propiedades eléctricas, magnitudes,</a:t>
            </a:r>
          </a:p>
          <a:p>
            <a:pPr>
              <a:buNone/>
            </a:pPr>
            <a:r>
              <a:rPr lang="es-ES" dirty="0" smtClean="0"/>
              <a:t>volúmenes entre otros. 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14422"/>
            <a:ext cx="7972452" cy="85725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Demos una miradita, Algunos de esos  instrumentos de medición</a:t>
            </a:r>
            <a:endParaRPr lang="es-ES" dirty="0"/>
          </a:p>
        </p:txBody>
      </p:sp>
      <p:pic>
        <p:nvPicPr>
          <p:cNvPr id="4" name="3 Marcador de contenido" descr="Resultado de imagen de reloj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429132"/>
            <a:ext cx="21621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Resultado de imagen de probet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571744"/>
            <a:ext cx="16891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Resultado de imagen de dinamómetro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428868"/>
            <a:ext cx="2760666" cy="2276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Algunas curiosidades sobre la veleta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2428868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Resultado de imagen de cronómetro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1538" y="4714884"/>
            <a:ext cx="278608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Resultado de imagen de termómetro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4460778" y="3754536"/>
            <a:ext cx="4071966" cy="1420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Resultado de imagen de sextante antigu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1137003">
            <a:off x="915606" y="1693772"/>
            <a:ext cx="3023735" cy="2077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Resultado de imagen de Amperimétr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714752"/>
            <a:ext cx="1843405" cy="275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Imagen relacionad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810650">
            <a:off x="5083033" y="1797469"/>
            <a:ext cx="2720268" cy="2014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57158" y="2643182"/>
            <a:ext cx="3786214" cy="642942"/>
          </a:xfrm>
        </p:spPr>
        <p:txBody>
          <a:bodyPr/>
          <a:lstStyle/>
          <a:p>
            <a:pPr algn="ctr"/>
            <a:r>
              <a:rPr lang="es-ES" dirty="0" smtClean="0"/>
              <a:t>Dinamómetro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85786" y="3786190"/>
            <a:ext cx="3833810" cy="1285884"/>
          </a:xfrm>
        </p:spPr>
        <p:txBody>
          <a:bodyPr/>
          <a:lstStyle/>
          <a:p>
            <a:r>
              <a:rPr lang="es-ES" dirty="0" smtClean="0"/>
              <a:t>Instrumento que se emplea para medir la magnitud de una fuerza.</a:t>
            </a:r>
          </a:p>
          <a:p>
            <a:r>
              <a:rPr lang="es-ES" dirty="0" smtClean="0"/>
              <a:t>El dinamómetro debe estar calibrado en unidades llamadas Newton.</a:t>
            </a:r>
            <a:endParaRPr lang="es-ES" dirty="0"/>
          </a:p>
        </p:txBody>
      </p:sp>
      <p:pic>
        <p:nvPicPr>
          <p:cNvPr id="5" name="4 Marcador de posición de imagen" descr="Resultado de imagen de dinamómetro"/>
          <p:cNvPicPr>
            <a:picLocks noGrp="1"/>
          </p:cNvPicPr>
          <p:nvPr>
            <p:ph type="pic" idx="1"/>
          </p:nvPr>
        </p:nvPicPr>
        <p:blipFill>
          <a:blip r:embed="rId2"/>
          <a:srcRect l="11211" r="11211"/>
          <a:stretch>
            <a:fillRect/>
          </a:stretch>
        </p:blipFill>
        <p:spPr bwMode="auto">
          <a:xfrm>
            <a:off x="4286248" y="642918"/>
            <a:ext cx="350046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Marcador de posición de imagen" descr="Direjj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5346" b="15346"/>
          <a:stretch>
            <a:fillRect/>
          </a:stretch>
        </p:blipFill>
        <p:spPr>
          <a:xfrm>
            <a:off x="3714744" y="857232"/>
            <a:ext cx="3634408" cy="2643206"/>
          </a:xfrm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85786" y="2500306"/>
            <a:ext cx="2500330" cy="785818"/>
          </a:xfrm>
        </p:spPr>
        <p:txBody>
          <a:bodyPr/>
          <a:lstStyle/>
          <a:p>
            <a:pPr algn="ctr"/>
            <a:r>
              <a:rPr lang="es-ES" dirty="0" smtClean="0"/>
              <a:t>Reloj</a:t>
            </a: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785786" y="3786190"/>
            <a:ext cx="3429024" cy="2286016"/>
          </a:xfrm>
        </p:spPr>
        <p:txBody>
          <a:bodyPr/>
          <a:lstStyle/>
          <a:p>
            <a:r>
              <a:rPr lang="es-ES" dirty="0" smtClean="0"/>
              <a:t>Instrumento capaz de medir el tiempo natural (días, años, fases lunares, etc.) en unidades convencionales (horas, minutos o segundos).</a:t>
            </a:r>
          </a:p>
          <a:p>
            <a:r>
              <a:rPr lang="es-ES" dirty="0" smtClean="0"/>
              <a:t>Principalmente permite conocer la hora actual, aunque puede tener otras funciones, como medir la duración de un suceso o activar una señal en cierta hora específica.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57224" y="1714488"/>
            <a:ext cx="2928958" cy="642942"/>
          </a:xfrm>
        </p:spPr>
        <p:txBody>
          <a:bodyPr/>
          <a:lstStyle/>
          <a:p>
            <a:pPr algn="ctr"/>
            <a:r>
              <a:rPr lang="es-ES" dirty="0" smtClean="0"/>
              <a:t>Termómetro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282" y="2786058"/>
            <a:ext cx="4500594" cy="3357586"/>
          </a:xfrm>
        </p:spPr>
        <p:txBody>
          <a:bodyPr/>
          <a:lstStyle/>
          <a:p>
            <a:r>
              <a:rPr lang="es-ES" dirty="0" smtClean="0"/>
              <a:t>Instrumento que sirve para medir la temperatura; el más habitual consiste en un tubo capilar de vidrio cerrado y terminado en un pequeño depósito que contiene una cierta cantidad de mercurio o alcohol, el cual se dilata al aumentar la temperatura o se contrae al disminuir y cuyas variaciones de volumen se leen en una escala graduada.</a:t>
            </a:r>
          </a:p>
          <a:p>
            <a:r>
              <a:rPr lang="es-ES" dirty="0" smtClean="0"/>
              <a:t>Se pueden citar varios de ellos, como estos dos: </a:t>
            </a:r>
          </a:p>
          <a:p>
            <a:r>
              <a:rPr lang="es-ES" b="1" dirty="0" smtClean="0"/>
              <a:t>termómetro clínico</a:t>
            </a:r>
            <a:r>
              <a:rPr lang="es-ES" dirty="0" smtClean="0"/>
              <a:t> Termómetro de máxima que se usa para tomar la temperatura del cuerpo humano.</a:t>
            </a:r>
          </a:p>
          <a:p>
            <a:r>
              <a:rPr lang="es-ES" b="1" dirty="0" smtClean="0"/>
              <a:t>termómetro de máxima</a:t>
            </a:r>
            <a:r>
              <a:rPr lang="es-ES" dirty="0" smtClean="0"/>
              <a:t> Termómetro que deja registrada la temperatura máxima a que ha llegado, aunque se separe del foco de calor.</a:t>
            </a:r>
          </a:p>
          <a:p>
            <a:endParaRPr lang="es-ES" dirty="0"/>
          </a:p>
        </p:txBody>
      </p:sp>
      <p:pic>
        <p:nvPicPr>
          <p:cNvPr id="5" name="4 Marcador de posición de imagen" descr="Resultado de imagen de termómetro"/>
          <p:cNvPicPr>
            <a:picLocks noGrp="1"/>
          </p:cNvPicPr>
          <p:nvPr>
            <p:ph type="pic" idx="1"/>
          </p:nvPr>
        </p:nvPicPr>
        <p:blipFill>
          <a:blip r:embed="rId2"/>
          <a:srcRect t="3079" b="3079"/>
          <a:stretch>
            <a:fillRect/>
          </a:stretch>
        </p:blipFill>
        <p:spPr bwMode="auto">
          <a:xfrm>
            <a:off x="5072066" y="785794"/>
            <a:ext cx="331945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2099</TotalTime>
  <Words>776</Words>
  <PresentationFormat>Presentación en pantalla (4:3)</PresentationFormat>
  <Paragraphs>137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Viajes</vt:lpstr>
      <vt:lpstr>Instrumentos de medición</vt:lpstr>
      <vt:lpstr>Instrumentos de medición</vt:lpstr>
      <vt:lpstr>Diapositiva 3</vt:lpstr>
      <vt:lpstr>¿Para qué sirven los instrumentos de medición?</vt:lpstr>
      <vt:lpstr>Demos una miradita, Algunos de esos  instrumentos de medición</vt:lpstr>
      <vt:lpstr>Diapositiva 6</vt:lpstr>
      <vt:lpstr>Dinamómetro</vt:lpstr>
      <vt:lpstr>Reloj</vt:lpstr>
      <vt:lpstr>Termómetro</vt:lpstr>
      <vt:lpstr>amperímetro</vt:lpstr>
      <vt:lpstr>sEXTANTE</vt:lpstr>
      <vt:lpstr>Termopar</vt:lpstr>
      <vt:lpstr>Notación científica</vt:lpstr>
      <vt:lpstr>Diapositiva 14</vt:lpstr>
      <vt:lpstr>Diapositiva 15</vt:lpstr>
      <vt:lpstr>Unidades fundamentales y derivadas del Sistema internacional de unidades (SI).</vt:lpstr>
      <vt:lpstr>Unidades fundamentales del si</vt:lpstr>
      <vt:lpstr>Unidades derivadas del si</vt:lpstr>
      <vt:lpstr>Sistema Internacional de Unidades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*</cp:lastModifiedBy>
  <cp:revision>128</cp:revision>
  <dcterms:modified xsi:type="dcterms:W3CDTF">2017-11-28T20:39:42Z</dcterms:modified>
</cp:coreProperties>
</file>