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1" r:id="rId3"/>
    <p:sldId id="257" r:id="rId4"/>
    <p:sldId id="263" r:id="rId5"/>
    <p:sldId id="264" r:id="rId6"/>
    <p:sldId id="265" r:id="rId7"/>
    <p:sldId id="266" r:id="rId8"/>
    <p:sldId id="260" r:id="rId9"/>
    <p:sldId id="267" r:id="rId10"/>
    <p:sldId id="268" r:id="rId11"/>
    <p:sldId id="269" r:id="rId12"/>
    <p:sldId id="270" r:id="rId13"/>
    <p:sldId id="271" r:id="rId14"/>
    <p:sldId id="272" r:id="rId15"/>
    <p:sldId id="273" r:id="rId1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EE1523F9-A822-48D4-B653-3402434F5D8A}" type="datetimeFigureOut">
              <a:rPr lang="es-ES" smtClean="0"/>
              <a:pPr/>
              <a:t>11/12/2017</a:t>
            </a:fld>
            <a:endParaRPr lang="es-ES"/>
          </a:p>
        </p:txBody>
      </p:sp>
      <p:sp>
        <p:nvSpPr>
          <p:cNvPr id="19" name="18 Marcador de pie de página"/>
          <p:cNvSpPr>
            <a:spLocks noGrp="1"/>
          </p:cNvSpPr>
          <p:nvPr>
            <p:ph type="ftr" sz="quarter" idx="11"/>
          </p:nvPr>
        </p:nvSpPr>
        <p:spPr/>
        <p:txBody>
          <a:bodyPr/>
          <a:lstStyle/>
          <a:p>
            <a:endParaRPr lang="es-ES"/>
          </a:p>
        </p:txBody>
      </p:sp>
      <p:sp>
        <p:nvSpPr>
          <p:cNvPr id="27" name="26 Marcador de número de diapositiva"/>
          <p:cNvSpPr>
            <a:spLocks noGrp="1"/>
          </p:cNvSpPr>
          <p:nvPr>
            <p:ph type="sldNum" sz="quarter" idx="12"/>
          </p:nvPr>
        </p:nvSpPr>
        <p:spPr/>
        <p:txBody>
          <a:bodyPr/>
          <a:lstStyle/>
          <a:p>
            <a:fld id="{C075CF7A-6EF8-4223-A77B-C34B0CBAFB2C}"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E1523F9-A822-48D4-B653-3402434F5D8A}" type="datetimeFigureOut">
              <a:rPr lang="es-ES" smtClean="0"/>
              <a:pPr/>
              <a:t>11/12/2017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075CF7A-6EF8-4223-A77B-C34B0CBAFB2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E1523F9-A822-48D4-B653-3402434F5D8A}" type="datetimeFigureOut">
              <a:rPr lang="es-ES" smtClean="0"/>
              <a:pPr/>
              <a:t>11/12/2017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075CF7A-6EF8-4223-A77B-C34B0CBAFB2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E1523F9-A822-48D4-B653-3402434F5D8A}" type="datetimeFigureOut">
              <a:rPr lang="es-ES" smtClean="0"/>
              <a:pPr/>
              <a:t>11/12/2017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075CF7A-6EF8-4223-A77B-C34B0CBAFB2C}"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EE1523F9-A822-48D4-B653-3402434F5D8A}" type="datetimeFigureOut">
              <a:rPr lang="es-ES" smtClean="0"/>
              <a:pPr/>
              <a:t>11/12/2017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075CF7A-6EF8-4223-A77B-C34B0CBAFB2C}"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EE1523F9-A822-48D4-B653-3402434F5D8A}" type="datetimeFigureOut">
              <a:rPr lang="es-ES" smtClean="0"/>
              <a:pPr/>
              <a:t>11/12/2017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075CF7A-6EF8-4223-A77B-C34B0CBAFB2C}"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EE1523F9-A822-48D4-B653-3402434F5D8A}" type="datetimeFigureOut">
              <a:rPr lang="es-ES" smtClean="0"/>
              <a:pPr/>
              <a:t>11/12/2017</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C075CF7A-6EF8-4223-A77B-C34B0CBAFB2C}"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EE1523F9-A822-48D4-B653-3402434F5D8A}" type="datetimeFigureOut">
              <a:rPr lang="es-ES" smtClean="0"/>
              <a:pPr/>
              <a:t>11/12/2017</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C075CF7A-6EF8-4223-A77B-C34B0CBAFB2C}"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E1523F9-A822-48D4-B653-3402434F5D8A}" type="datetimeFigureOut">
              <a:rPr lang="es-ES" smtClean="0"/>
              <a:pPr/>
              <a:t>11/12/2017</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C075CF7A-6EF8-4223-A77B-C34B0CBAFB2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EE1523F9-A822-48D4-B653-3402434F5D8A}" type="datetimeFigureOut">
              <a:rPr lang="es-ES" smtClean="0"/>
              <a:pPr/>
              <a:t>11/12/2017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075CF7A-6EF8-4223-A77B-C34B0CBAFB2C}"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EE1523F9-A822-48D4-B653-3402434F5D8A}" type="datetimeFigureOut">
              <a:rPr lang="es-ES" smtClean="0"/>
              <a:pPr/>
              <a:t>11/12/2017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077200" y="6356350"/>
            <a:ext cx="609600" cy="365125"/>
          </a:xfrm>
        </p:spPr>
        <p:txBody>
          <a:bodyPr/>
          <a:lstStyle/>
          <a:p>
            <a:fld id="{C075CF7A-6EF8-4223-A77B-C34B0CBAFB2C}" type="slidenum">
              <a:rPr lang="es-ES" smtClean="0"/>
              <a:pPr/>
              <a:t>‹Nº›</a:t>
            </a:fld>
            <a:endParaRPr lang="es-ES"/>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E1523F9-A822-48D4-B653-3402434F5D8A}" type="datetimeFigureOut">
              <a:rPr lang="es-ES" smtClean="0"/>
              <a:pPr/>
              <a:t>11/12/2017</a:t>
            </a:fld>
            <a:endParaRPr lang="es-ES"/>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075CF7A-6EF8-4223-A77B-C34B0CBAFB2C}" type="slidenum">
              <a:rPr lang="es-ES" smtClean="0"/>
              <a:pPr/>
              <a:t>‹Nº›</a:t>
            </a:fld>
            <a:endParaRPr lang="es-ES"/>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youtube.com/watch?v=2p4H1JHo1l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33400" y="1371600"/>
            <a:ext cx="7681938" cy="1414458"/>
          </a:xfrm>
        </p:spPr>
        <p:txBody>
          <a:bodyPr>
            <a:normAutofit fontScale="90000"/>
          </a:bodyPr>
          <a:lstStyle/>
          <a:p>
            <a:r>
              <a:rPr lang="es-ES" dirty="0" smtClean="0"/>
              <a:t>:</a:t>
            </a:r>
            <a:br>
              <a:rPr lang="es-ES" dirty="0" smtClean="0"/>
            </a:br>
            <a:r>
              <a:rPr lang="es-ES" dirty="0" smtClean="0"/>
              <a:t> División celular</a:t>
            </a:r>
            <a:br>
              <a:rPr lang="es-ES" dirty="0" smtClean="0"/>
            </a:br>
            <a:endParaRPr lang="es-E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1071546"/>
            <a:ext cx="8258204" cy="5253054"/>
          </a:xfrm>
        </p:spPr>
        <p:txBody>
          <a:bodyPr/>
          <a:lstStyle/>
          <a:p>
            <a:r>
              <a:rPr lang="es-ES" dirty="0" smtClean="0"/>
              <a:t>El cáncer aparece cuando una célula ha perdido su mecanismo de control  normal y adquiere un crecimiento descontrolado y rápido.</a:t>
            </a:r>
          </a:p>
          <a:p>
            <a:r>
              <a:rPr lang="es-ES" dirty="0" smtClean="0"/>
              <a:t>La célula normal pasa a convertirse en una célula cancerosa debido a un cambio o mutación en su ADN (ácido desoxirribonucleico).</a:t>
            </a:r>
          </a:p>
          <a:p>
            <a:r>
              <a:rPr lang="es-ES" dirty="0" smtClean="0"/>
              <a:t>Una célula cancerosa altera su forma y su aspecto porque contiene núcleos más grandes o más pequeños, debido a esto las células son incapaces de realizar las funciones correspondientes a su tejido.</a:t>
            </a:r>
          </a:p>
          <a:p>
            <a:endParaRPr lang="es-E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85720" y="928670"/>
            <a:ext cx="8401080" cy="5395930"/>
          </a:xfrm>
        </p:spPr>
        <p:txBody>
          <a:bodyPr>
            <a:normAutofit lnSpcReduction="10000"/>
          </a:bodyPr>
          <a:lstStyle/>
          <a:p>
            <a:r>
              <a:rPr lang="es-ES" dirty="0" smtClean="0"/>
              <a:t>Al incrementarse el número de células cancerosas se amontonan, presionan y bloquean otros órganos, impidiéndoles realizar su trabajo.</a:t>
            </a:r>
          </a:p>
          <a:p>
            <a:r>
              <a:rPr lang="es-ES" dirty="0" smtClean="0"/>
              <a:t>Ellas no se limitan al espacio originario donde se forman y se extiende invadiendo otras zonas por eso se dice que las células cancerosas son invasoras.</a:t>
            </a:r>
          </a:p>
          <a:p>
            <a:r>
              <a:rPr lang="es-ES" dirty="0" smtClean="0"/>
              <a:t>A medida que las células del cáncer crecen se multiplican  y forman una masa de tejidos que invaden los tejidos y órganos  cercanos pudiéndose propagar por todo el cuerpo.</a:t>
            </a:r>
          </a:p>
          <a:p>
            <a:r>
              <a:rPr lang="es-ES" dirty="0" smtClean="0"/>
              <a:t>El cáncer tiende a desarrollarse cuando el sistema inmunológico no funciona normalmente por diversas situaciones.</a:t>
            </a:r>
          </a:p>
          <a:p>
            <a:endParaRPr lang="es-E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1000108"/>
            <a:ext cx="8258204" cy="5324492"/>
          </a:xfrm>
        </p:spPr>
        <p:txBody>
          <a:bodyPr/>
          <a:lstStyle/>
          <a:p>
            <a:pPr>
              <a:buNone/>
            </a:pPr>
            <a:r>
              <a:rPr lang="es-ES" dirty="0" smtClean="0"/>
              <a:t>Existen diferentes tipos de cáncer como es el cáncer de:</a:t>
            </a:r>
          </a:p>
          <a:p>
            <a:pPr>
              <a:buNone/>
            </a:pPr>
            <a:r>
              <a:rPr lang="es-ES" dirty="0" smtClean="0"/>
              <a:t>Estómago                                 Próstata</a:t>
            </a:r>
          </a:p>
          <a:p>
            <a:pPr>
              <a:buNone/>
            </a:pPr>
            <a:r>
              <a:rPr lang="es-ES" dirty="0" smtClean="0"/>
              <a:t>Pulmones                                 Hígado   </a:t>
            </a:r>
          </a:p>
          <a:p>
            <a:pPr>
              <a:buNone/>
            </a:pPr>
            <a:r>
              <a:rPr lang="es-ES" dirty="0" smtClean="0"/>
              <a:t>Mama                                       Colon</a:t>
            </a:r>
          </a:p>
          <a:p>
            <a:pPr>
              <a:buNone/>
            </a:pPr>
            <a:r>
              <a:rPr lang="es-ES" dirty="0" smtClean="0"/>
              <a:t>Páncreas                                   Laringe, entre otros.</a:t>
            </a:r>
          </a:p>
          <a:p>
            <a:endParaRPr lang="es-E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85720" y="1071546"/>
            <a:ext cx="8401080" cy="5253054"/>
          </a:xfrm>
        </p:spPr>
        <p:txBody>
          <a:bodyPr/>
          <a:lstStyle/>
          <a:p>
            <a:pPr>
              <a:buNone/>
            </a:pPr>
            <a:r>
              <a:rPr lang="es-ES" dirty="0" smtClean="0"/>
              <a:t>Carcinoma, inicia en las células epiteliales de los tejidos </a:t>
            </a:r>
          </a:p>
          <a:p>
            <a:pPr>
              <a:buNone/>
            </a:pPr>
            <a:r>
              <a:rPr lang="es-ES" dirty="0" smtClean="0"/>
              <a:t>que forman o recubren órganos  internos o de la piel, este </a:t>
            </a:r>
          </a:p>
          <a:p>
            <a:pPr>
              <a:buNone/>
            </a:pPr>
            <a:r>
              <a:rPr lang="es-ES" dirty="0" smtClean="0"/>
              <a:t>tipo de cáncer puede aparecer, entre otras partes del </a:t>
            </a:r>
          </a:p>
          <a:p>
            <a:pPr>
              <a:buNone/>
            </a:pPr>
            <a:r>
              <a:rPr lang="es-ES" dirty="0" smtClean="0"/>
              <a:t>cuerpo como en la mama, el colon, el hígado, el pulmón, </a:t>
            </a:r>
          </a:p>
          <a:p>
            <a:pPr>
              <a:buNone/>
            </a:pPr>
            <a:r>
              <a:rPr lang="es-ES" dirty="0" smtClean="0"/>
              <a:t>la próstata o el estómago.</a:t>
            </a:r>
          </a:p>
          <a:p>
            <a:pPr>
              <a:buNone/>
            </a:pPr>
            <a:r>
              <a:rPr lang="es-ES" dirty="0" smtClean="0"/>
              <a:t>Sarcoma emprende su inicio en las células del tejido </a:t>
            </a:r>
          </a:p>
          <a:p>
            <a:pPr>
              <a:buNone/>
            </a:pPr>
            <a:r>
              <a:rPr lang="es-ES" dirty="0" smtClean="0"/>
              <a:t>conjuntivo, puede propagarse, a los huesos, a los </a:t>
            </a:r>
          </a:p>
          <a:p>
            <a:pPr>
              <a:buNone/>
            </a:pPr>
            <a:r>
              <a:rPr lang="es-ES" dirty="0" smtClean="0"/>
              <a:t>cartílagos, la grasa, los músculos o los vasos sanguíneos.</a:t>
            </a:r>
            <a:endParaRPr lang="es-E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57158" y="1000108"/>
            <a:ext cx="8329642" cy="5324492"/>
          </a:xfrm>
        </p:spPr>
        <p:txBody>
          <a:bodyPr/>
          <a:lstStyle/>
          <a:p>
            <a:pPr>
              <a:buNone/>
            </a:pPr>
            <a:r>
              <a:rPr lang="es-ES" dirty="0" smtClean="0"/>
              <a:t>Leucemia se desarrolla en la médula ósea donde se </a:t>
            </a:r>
          </a:p>
          <a:p>
            <a:pPr>
              <a:buNone/>
            </a:pPr>
            <a:r>
              <a:rPr lang="es-ES" dirty="0" smtClean="0"/>
              <a:t>producen las células sanguíneas. También se le designa </a:t>
            </a:r>
          </a:p>
          <a:p>
            <a:pPr>
              <a:buNone/>
            </a:pPr>
            <a:r>
              <a:rPr lang="es-ES" dirty="0" smtClean="0"/>
              <a:t>cáncer de sangre. En la leucemia, no se forma ningún </a:t>
            </a:r>
          </a:p>
          <a:p>
            <a:pPr>
              <a:buNone/>
            </a:pPr>
            <a:r>
              <a:rPr lang="es-ES" dirty="0" smtClean="0"/>
              <a:t>tumor sólido pero hay una producción de muchos </a:t>
            </a:r>
          </a:p>
          <a:p>
            <a:pPr>
              <a:buNone/>
            </a:pPr>
            <a:r>
              <a:rPr lang="es-ES" dirty="0" smtClean="0"/>
              <a:t>glóbulos anormales, generalmente glóbulos blancos.</a:t>
            </a:r>
          </a:p>
          <a:p>
            <a:pPr>
              <a:buNone/>
            </a:pPr>
            <a:endParaRPr lang="es-ES" dirty="0" smtClean="0"/>
          </a:p>
          <a:p>
            <a:pPr>
              <a:buNone/>
            </a:pPr>
            <a:r>
              <a:rPr lang="es-ES" dirty="0" smtClean="0"/>
              <a:t>Gliomas, </a:t>
            </a:r>
            <a:r>
              <a:rPr lang="es-ES" dirty="0" err="1" smtClean="0"/>
              <a:t>neuroblastomas</a:t>
            </a:r>
            <a:r>
              <a:rPr lang="es-ES" dirty="0" smtClean="0"/>
              <a:t>, </a:t>
            </a:r>
            <a:r>
              <a:rPr lang="es-ES" dirty="0" err="1" smtClean="0"/>
              <a:t>schwanomas</a:t>
            </a:r>
            <a:r>
              <a:rPr lang="es-ES" dirty="0" smtClean="0"/>
              <a:t>, </a:t>
            </a:r>
          </a:p>
          <a:p>
            <a:pPr>
              <a:buNone/>
            </a:pPr>
            <a:r>
              <a:rPr lang="es-ES" dirty="0" err="1" smtClean="0"/>
              <a:t>meduloblastomas</a:t>
            </a:r>
            <a:r>
              <a:rPr lang="es-ES" dirty="0" smtClean="0"/>
              <a:t> que son cánceres que empiezan en los </a:t>
            </a:r>
          </a:p>
          <a:p>
            <a:pPr>
              <a:buNone/>
            </a:pPr>
            <a:r>
              <a:rPr lang="es-ES" dirty="0" smtClean="0"/>
              <a:t>tejidos del cerebro y la médula espinal.</a:t>
            </a:r>
            <a:endParaRPr lang="es-E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42910" y="1000108"/>
            <a:ext cx="8043890" cy="5324492"/>
          </a:xfrm>
        </p:spPr>
        <p:txBody>
          <a:bodyPr/>
          <a:lstStyle/>
          <a:p>
            <a:pPr>
              <a:buNone/>
            </a:pPr>
            <a:r>
              <a:rPr lang="es-ES" dirty="0" smtClean="0"/>
              <a:t>Linfoma y mieloma,  son cánceres que empieza en las </a:t>
            </a:r>
          </a:p>
          <a:p>
            <a:pPr>
              <a:buNone/>
            </a:pPr>
            <a:r>
              <a:rPr lang="es-ES" dirty="0" smtClean="0"/>
              <a:t>células del  sistema inmunológico.  </a:t>
            </a:r>
          </a:p>
          <a:p>
            <a:pPr>
              <a:buNone/>
            </a:pPr>
            <a:endParaRPr lang="es-ES" u="sng" dirty="0" smtClean="0">
              <a:hlinkClick r:id="rId2"/>
            </a:endParaRPr>
          </a:p>
          <a:p>
            <a:pPr>
              <a:buNone/>
            </a:pPr>
            <a:r>
              <a:rPr lang="es-ES" u="sng" dirty="0" smtClean="0">
                <a:hlinkClick r:id="rId2"/>
              </a:rPr>
              <a:t>https://www.youtube.com/watch?v=2p4H1JHo1lk</a:t>
            </a:r>
            <a:endParaRPr lang="es-ES" dirty="0" smtClean="0"/>
          </a:p>
          <a:p>
            <a:pPr>
              <a:buNone/>
            </a:pPr>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sp>
        <p:nvSpPr>
          <p:cNvPr id="3" name="2 Marcador de contenido"/>
          <p:cNvSpPr>
            <a:spLocks noGrp="1"/>
          </p:cNvSpPr>
          <p:nvPr>
            <p:ph idx="1"/>
          </p:nvPr>
        </p:nvSpPr>
        <p:spPr/>
        <p:txBody>
          <a:bodyPr/>
          <a:lstStyle/>
          <a:p>
            <a:r>
              <a:rPr lang="es-ES" dirty="0" smtClean="0"/>
              <a:t>El órgano más grande de nuestro cuerpo es la piel.</a:t>
            </a:r>
          </a:p>
          <a:p>
            <a:r>
              <a:rPr lang="es-ES" dirty="0" smtClean="0"/>
              <a:t>La piel puede sufrir algunas lesiones como cuando nos caemos y nos raspamos, cuando nos cortamos, nos quemamos, entre otras cosas, cuando esto sucede la piel debe reponerse.</a:t>
            </a:r>
          </a:p>
          <a:p>
            <a:r>
              <a:rPr lang="es-ES" dirty="0" smtClean="0"/>
              <a:t>En las células ocurren transformaciones que les permite nacer, crecer y reproducirse, lo que ocurre a través del ciclo celular, en algunas células este ciclo ocurre muy rápido, en otras es más lento deteniéndose en diferentes fases.</a:t>
            </a:r>
          </a:p>
          <a:p>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sp>
        <p:nvSpPr>
          <p:cNvPr id="3" name="2 Marcador de contenido"/>
          <p:cNvSpPr>
            <a:spLocks noGrp="1"/>
          </p:cNvSpPr>
          <p:nvPr>
            <p:ph idx="1"/>
          </p:nvPr>
        </p:nvSpPr>
        <p:spPr/>
        <p:txBody>
          <a:bodyPr/>
          <a:lstStyle/>
          <a:p>
            <a:r>
              <a:rPr lang="es-ES" dirty="0" smtClean="0"/>
              <a:t>Cuando las células se especializan para cumplir funciones definidas deben dejar de crecer y dividirse por lo que el ciclo celular se detiene temporal o definitivamente.</a:t>
            </a:r>
          </a:p>
          <a:p>
            <a:r>
              <a:rPr lang="es-ES" dirty="0" smtClean="0"/>
              <a:t>El ciclo celular dura aproximadamente dos horas en los animales y en los vegetales de ocho a veinte horas, el ciclo celular comprende cuatro periodos o fases: G</a:t>
            </a:r>
            <a:r>
              <a:rPr lang="es-ES" baseline="-25000" dirty="0" smtClean="0"/>
              <a:t>1,</a:t>
            </a:r>
            <a:r>
              <a:rPr lang="es-ES" dirty="0" smtClean="0"/>
              <a:t> S, G</a:t>
            </a:r>
            <a:r>
              <a:rPr lang="es-ES" baseline="-25000" dirty="0" smtClean="0"/>
              <a:t>2</a:t>
            </a:r>
            <a:r>
              <a:rPr lang="es-ES" dirty="0" smtClean="0"/>
              <a:t>  y M.</a:t>
            </a:r>
          </a:p>
          <a:p>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1472" y="785794"/>
            <a:ext cx="8115328" cy="918418"/>
          </a:xfrm>
        </p:spPr>
        <p:txBody>
          <a:bodyPr/>
          <a:lstStyle/>
          <a:p>
            <a:r>
              <a:rPr lang="es-ES" b="1" dirty="0" smtClean="0"/>
              <a:t>G</a:t>
            </a:r>
            <a:r>
              <a:rPr lang="es-ES" b="1" baseline="-25000" dirty="0" smtClean="0"/>
              <a:t>1</a:t>
            </a:r>
            <a:r>
              <a:rPr lang="es-ES" b="1" dirty="0" smtClean="0"/>
              <a:t> Primera fase (Intervalo1) I</a:t>
            </a:r>
            <a:r>
              <a:rPr lang="es-ES" b="1" baseline="-25000" dirty="0" smtClean="0"/>
              <a:t>1 </a:t>
            </a:r>
            <a:endParaRPr lang="es-ES" dirty="0"/>
          </a:p>
        </p:txBody>
      </p:sp>
      <p:sp>
        <p:nvSpPr>
          <p:cNvPr id="3" name="2 Marcador de contenido"/>
          <p:cNvSpPr>
            <a:spLocks noGrp="1"/>
          </p:cNvSpPr>
          <p:nvPr>
            <p:ph idx="1"/>
          </p:nvPr>
        </p:nvSpPr>
        <p:spPr>
          <a:xfrm>
            <a:off x="428596" y="1785926"/>
            <a:ext cx="8258204" cy="4786346"/>
          </a:xfrm>
        </p:spPr>
        <p:txBody>
          <a:bodyPr>
            <a:normAutofit/>
          </a:bodyPr>
          <a:lstStyle/>
          <a:p>
            <a:r>
              <a:rPr lang="es-ES" dirty="0" smtClean="0"/>
              <a:t>Es la fase de crecimiento, inicia con una célula hija producto de la división de la célula madre.</a:t>
            </a:r>
          </a:p>
          <a:p>
            <a:r>
              <a:rPr lang="es-ES" dirty="0" smtClean="0"/>
              <a:t>La célula aumenta de tamaño, está fase puede durar varios meses o años, algunas células como las nerviosas, la de los músculos esqueléticos o estriados pasan toda su vida en  el período  G</a:t>
            </a:r>
            <a:r>
              <a:rPr lang="es-ES" baseline="-25000" dirty="0" smtClean="0"/>
              <a:t>1.  </a:t>
            </a:r>
            <a:r>
              <a:rPr lang="es-ES" dirty="0" smtClean="0"/>
              <a:t>En está fases se aumenta la actividad de las enzimas, requeridas para la síntesis de ADN, se sintetiza  el nuevo material citoplasmático.</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71472" y="928670"/>
            <a:ext cx="8115328" cy="5395930"/>
          </a:xfrm>
        </p:spPr>
        <p:txBody>
          <a:bodyPr>
            <a:normAutofit/>
          </a:bodyPr>
          <a:lstStyle/>
          <a:p>
            <a:pPr>
              <a:buNone/>
            </a:pPr>
            <a:r>
              <a:rPr lang="es-ES" b="1" dirty="0" smtClean="0"/>
              <a:t>S síntesis </a:t>
            </a:r>
            <a:endParaRPr lang="es-ES" dirty="0" smtClean="0"/>
          </a:p>
          <a:p>
            <a:pPr>
              <a:buNone/>
            </a:pPr>
            <a:r>
              <a:rPr lang="es-ES" dirty="0" smtClean="0"/>
              <a:t>Tiene lugar la duplicación del ADN, al finalizar está</a:t>
            </a:r>
          </a:p>
          <a:p>
            <a:pPr>
              <a:buNone/>
            </a:pPr>
            <a:r>
              <a:rPr lang="es-ES" dirty="0" smtClean="0"/>
              <a:t>fase, el núcleo contiene el doble de proteínas  nucleares</a:t>
            </a:r>
          </a:p>
          <a:p>
            <a:pPr>
              <a:buNone/>
            </a:pPr>
            <a:r>
              <a:rPr lang="es-ES" dirty="0" smtClean="0"/>
              <a:t>y de ADN  que al principio.</a:t>
            </a:r>
          </a:p>
          <a:p>
            <a:pPr>
              <a:buNone/>
            </a:pPr>
            <a:r>
              <a:rPr lang="es-ES" b="1" dirty="0" smtClean="0"/>
              <a:t>G</a:t>
            </a:r>
            <a:r>
              <a:rPr lang="es-ES" b="1" baseline="-25000" dirty="0" smtClean="0"/>
              <a:t>2  </a:t>
            </a:r>
            <a:r>
              <a:rPr lang="es-ES" b="1" dirty="0" smtClean="0"/>
              <a:t>Segunda fase (Intervalo2) I</a:t>
            </a:r>
            <a:r>
              <a:rPr lang="es-ES" b="1" baseline="-25000" dirty="0" smtClean="0"/>
              <a:t>2</a:t>
            </a:r>
            <a:endParaRPr lang="es-ES" dirty="0" smtClean="0"/>
          </a:p>
          <a:p>
            <a:pPr>
              <a:buNone/>
            </a:pPr>
            <a:r>
              <a:rPr lang="es-ES" dirty="0" smtClean="0"/>
              <a:t>Continúa la síntesis del ARN y las proteínas., su final se </a:t>
            </a:r>
          </a:p>
          <a:p>
            <a:pPr>
              <a:buNone/>
            </a:pPr>
            <a:r>
              <a:rPr lang="es-ES" dirty="0" smtClean="0"/>
              <a:t>marca por la aparición de cambios en la estructura</a:t>
            </a:r>
          </a:p>
          <a:p>
            <a:pPr>
              <a:buNone/>
            </a:pPr>
            <a:r>
              <a:rPr lang="es-ES" dirty="0" smtClean="0"/>
              <a:t>celular  que inicia el principio de la mitosis o división</a:t>
            </a:r>
          </a:p>
          <a:p>
            <a:pPr>
              <a:buNone/>
            </a:pPr>
            <a:r>
              <a:rPr lang="es-ES" dirty="0" smtClean="0"/>
              <a:t>celular.</a:t>
            </a:r>
          </a:p>
          <a:p>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00108"/>
            <a:ext cx="8186766" cy="5324492"/>
          </a:xfrm>
        </p:spPr>
        <p:txBody>
          <a:bodyPr>
            <a:normAutofit/>
          </a:bodyPr>
          <a:lstStyle/>
          <a:p>
            <a:pPr>
              <a:buNone/>
            </a:pPr>
            <a:r>
              <a:rPr lang="es-ES" dirty="0" smtClean="0"/>
              <a:t>Al período que se presenta cuando la célula no se divide </a:t>
            </a:r>
          </a:p>
          <a:p>
            <a:pPr>
              <a:buNone/>
            </a:pPr>
            <a:r>
              <a:rPr lang="es-ES" dirty="0" smtClean="0"/>
              <a:t>se le denomina interfase.</a:t>
            </a:r>
          </a:p>
          <a:p>
            <a:pPr>
              <a:buNone/>
            </a:pPr>
            <a:r>
              <a:rPr lang="es-ES" dirty="0" smtClean="0"/>
              <a:t>La interfase no es parte de la división celular, en ella se </a:t>
            </a:r>
          </a:p>
          <a:p>
            <a:pPr>
              <a:buNone/>
            </a:pPr>
            <a:r>
              <a:rPr lang="es-ES" dirty="0" smtClean="0"/>
              <a:t>forma el materia nuclear y las proteínas, para luego ser</a:t>
            </a:r>
          </a:p>
          <a:p>
            <a:pPr>
              <a:buNone/>
            </a:pPr>
            <a:r>
              <a:rPr lang="es-ES" dirty="0" smtClean="0"/>
              <a:t>utilizadas en la fase M.</a:t>
            </a:r>
          </a:p>
          <a:p>
            <a:pPr>
              <a:buNone/>
            </a:pPr>
            <a:endParaRPr lang="es-ES" dirty="0" smtClean="0"/>
          </a:p>
          <a:p>
            <a:pPr>
              <a:buNone/>
            </a:pPr>
            <a:r>
              <a:rPr lang="es-ES" b="1" dirty="0" smtClean="0"/>
              <a:t>M  Mitosis o división celular		</a:t>
            </a:r>
            <a:endParaRPr lang="es-ES" dirty="0" smtClean="0"/>
          </a:p>
          <a:p>
            <a:pPr>
              <a:buNone/>
            </a:pPr>
            <a:r>
              <a:rPr lang="es-ES" dirty="0" smtClean="0"/>
              <a:t>A través del ciclo celular la célula crece y se reproduce, la </a:t>
            </a:r>
          </a:p>
          <a:p>
            <a:pPr>
              <a:buNone/>
            </a:pPr>
            <a:r>
              <a:rPr lang="es-ES" dirty="0" smtClean="0"/>
              <a:t>reproducción o fase M, se llama </a:t>
            </a:r>
            <a:r>
              <a:rPr lang="es-ES" b="1" dirty="0" smtClean="0"/>
              <a:t>mitosis</a:t>
            </a:r>
            <a:r>
              <a:rPr lang="es-ES" dirty="0" smtClean="0"/>
              <a:t>, si ocurre en el </a:t>
            </a:r>
          </a:p>
          <a:p>
            <a:pPr>
              <a:buNone/>
            </a:pPr>
            <a:r>
              <a:rPr lang="es-ES" dirty="0" smtClean="0"/>
              <a:t>tejido reproductor se le denomina </a:t>
            </a:r>
            <a:r>
              <a:rPr lang="es-ES" b="1" dirty="0" smtClean="0"/>
              <a:t>meiosis.</a:t>
            </a:r>
            <a:endParaRPr lang="es-ES" dirty="0" smtClean="0"/>
          </a:p>
          <a:p>
            <a:endParaRPr lang="es-E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57158" y="928670"/>
            <a:ext cx="8329642" cy="5395930"/>
          </a:xfrm>
        </p:spPr>
        <p:txBody>
          <a:bodyPr/>
          <a:lstStyle/>
          <a:p>
            <a:pPr>
              <a:buNone/>
            </a:pPr>
            <a:r>
              <a:rPr lang="es-ES" dirty="0" smtClean="0"/>
              <a:t>La mitosis tiene como función, producir células para el </a:t>
            </a:r>
          </a:p>
          <a:p>
            <a:pPr>
              <a:buNone/>
            </a:pPr>
            <a:r>
              <a:rPr lang="es-ES" dirty="0" smtClean="0"/>
              <a:t>crecimiento, sustituir tejidos desgastados, cicatrizar las </a:t>
            </a:r>
          </a:p>
          <a:p>
            <a:pPr>
              <a:buNone/>
            </a:pPr>
            <a:r>
              <a:rPr lang="es-ES" dirty="0" smtClean="0"/>
              <a:t>lesiones.</a:t>
            </a:r>
          </a:p>
          <a:p>
            <a:pPr>
              <a:buNone/>
            </a:pPr>
            <a:r>
              <a:rPr lang="es-ES" dirty="0" smtClean="0"/>
              <a:t>Podemos decir que la mitosis es fundamental en todos los </a:t>
            </a:r>
          </a:p>
          <a:p>
            <a:pPr>
              <a:buNone/>
            </a:pPr>
            <a:r>
              <a:rPr lang="es-ES" dirty="0" smtClean="0"/>
              <a:t>organismos tanto para la reproducción como para el </a:t>
            </a:r>
          </a:p>
          <a:p>
            <a:pPr>
              <a:buNone/>
            </a:pPr>
            <a:r>
              <a:rPr lang="es-ES" dirty="0" smtClean="0"/>
              <a:t>crecimiento y cicatrización de los tejidos dañados.</a:t>
            </a:r>
          </a:p>
          <a:p>
            <a:endParaRPr lang="es-E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Funciones de meiosis</a:t>
            </a:r>
            <a:endParaRPr lang="es-ES" dirty="0"/>
          </a:p>
        </p:txBody>
      </p:sp>
      <p:sp>
        <p:nvSpPr>
          <p:cNvPr id="5" name="4 CuadroTexto"/>
          <p:cNvSpPr txBox="1"/>
          <p:nvPr/>
        </p:nvSpPr>
        <p:spPr>
          <a:xfrm>
            <a:off x="428596" y="1928803"/>
            <a:ext cx="8429684" cy="5293757"/>
          </a:xfrm>
          <a:prstGeom prst="rect">
            <a:avLst/>
          </a:prstGeom>
          <a:noFill/>
        </p:spPr>
        <p:txBody>
          <a:bodyPr wrap="square" rtlCol="0">
            <a:spAutoFit/>
          </a:bodyPr>
          <a:lstStyle/>
          <a:p>
            <a:r>
              <a:rPr lang="es-ES" sz="2600" dirty="0" smtClean="0"/>
              <a:t>Producir células sexuales o gametos, estos debe tener la mitad del número de cromosomas a los que se les llama (células haploides o células n), de todas las demás células del individuo con el fin de que al unirse  los gametos durante la fecundación, se restituya el número original de (células diploides, también conocidas como 2n) de cromosomas de la especie.</a:t>
            </a:r>
          </a:p>
          <a:p>
            <a:endParaRPr lang="es-ES" sz="2600" dirty="0" smtClean="0"/>
          </a:p>
          <a:p>
            <a:endParaRPr lang="es-ES" sz="2600" dirty="0" smtClean="0"/>
          </a:p>
          <a:p>
            <a:endParaRPr lang="es-ES" sz="2600" dirty="0" smtClean="0"/>
          </a:p>
          <a:p>
            <a:endParaRPr lang="es-ES" sz="2600" dirty="0" smtClean="0"/>
          </a:p>
          <a:p>
            <a:endParaRPr lang="es-ES" sz="2600" dirty="0" smtClean="0"/>
          </a:p>
          <a:p>
            <a:endParaRPr lang="es-ES" sz="2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928670"/>
            <a:ext cx="8258204" cy="5395930"/>
          </a:xfrm>
        </p:spPr>
        <p:txBody>
          <a:bodyPr/>
          <a:lstStyle/>
          <a:p>
            <a:pPr>
              <a:buNone/>
            </a:pPr>
            <a:r>
              <a:rPr lang="es-ES" dirty="0" smtClean="0"/>
              <a:t>La mitosis y la meiosis son procesos continuos.</a:t>
            </a:r>
          </a:p>
          <a:p>
            <a:pPr>
              <a:buNone/>
            </a:pPr>
            <a:r>
              <a:rPr lang="es-ES" dirty="0" smtClean="0"/>
              <a:t>La mitosis  se divide en cuatro fases o etapas: Profase,</a:t>
            </a:r>
          </a:p>
          <a:p>
            <a:pPr>
              <a:buNone/>
            </a:pPr>
            <a:r>
              <a:rPr lang="es-ES" dirty="0" smtClean="0"/>
              <a:t>Metafase, Anafase, Telofase.</a:t>
            </a:r>
          </a:p>
          <a:p>
            <a:pPr>
              <a:buNone/>
            </a:pPr>
            <a:r>
              <a:rPr lang="es-ES" b="1" dirty="0" smtClean="0"/>
              <a:t>Las células y su relación con el cáncer</a:t>
            </a:r>
            <a:endParaRPr lang="es-ES" dirty="0" smtClean="0"/>
          </a:p>
          <a:p>
            <a:pPr>
              <a:buNone/>
            </a:pPr>
            <a:r>
              <a:rPr lang="es-ES" dirty="0" smtClean="0"/>
              <a:t>El término cáncer nos asusta, lo asociamos con muerte</a:t>
            </a:r>
          </a:p>
          <a:p>
            <a:pPr>
              <a:buNone/>
            </a:pPr>
            <a:r>
              <a:rPr lang="es-ES" dirty="0" smtClean="0"/>
              <a:t>pero hoy en día existen tratamientos que lo pueden </a:t>
            </a:r>
          </a:p>
          <a:p>
            <a:pPr>
              <a:buNone/>
            </a:pPr>
            <a:r>
              <a:rPr lang="es-ES" dirty="0" smtClean="0"/>
              <a:t>curar.</a:t>
            </a:r>
          </a:p>
          <a:p>
            <a:pPr>
              <a:buNone/>
            </a:pPr>
            <a:r>
              <a:rPr lang="es-ES" dirty="0" smtClean="0"/>
              <a:t>En realidad el cáncer es un grupo de muchas </a:t>
            </a:r>
          </a:p>
          <a:p>
            <a:pPr>
              <a:buNone/>
            </a:pPr>
            <a:r>
              <a:rPr lang="es-ES" dirty="0" smtClean="0"/>
              <a:t>enfermedades relacionadas  y todas ellas tienen que ver </a:t>
            </a:r>
          </a:p>
          <a:p>
            <a:pPr>
              <a:buNone/>
            </a:pPr>
            <a:r>
              <a:rPr lang="es-ES" dirty="0" smtClean="0"/>
              <a:t>con las células.</a:t>
            </a:r>
          </a:p>
          <a:p>
            <a:endParaRPr lang="es-E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Papel">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42</TotalTime>
  <Words>917</Words>
  <Application>Microsoft Office PowerPoint</Application>
  <PresentationFormat>Presentación en pantalla (4:3)</PresentationFormat>
  <Paragraphs>83</Paragraphs>
  <Slides>15</Slides>
  <Notes>0</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Flujo</vt:lpstr>
      <vt:lpstr>:  División celular </vt:lpstr>
      <vt:lpstr>Diapositiva 2</vt:lpstr>
      <vt:lpstr>Diapositiva 3</vt:lpstr>
      <vt:lpstr>G1 Primera fase (Intervalo1) I1 </vt:lpstr>
      <vt:lpstr>Diapositiva 5</vt:lpstr>
      <vt:lpstr>Diapositiva 6</vt:lpstr>
      <vt:lpstr>Diapositiva 7</vt:lpstr>
      <vt:lpstr>Funciones de meiosis</vt:lpstr>
      <vt:lpstr>Diapositiva 9</vt:lpstr>
      <vt:lpstr>Diapositiva 10</vt:lpstr>
      <vt:lpstr>Diapositiva 11</vt:lpstr>
      <vt:lpstr>Diapositiva 12</vt:lpstr>
      <vt:lpstr>Diapositiva 13</vt:lpstr>
      <vt:lpstr>Diapositiva 14</vt:lpstr>
      <vt:lpstr>Diapositiva 15</vt:lpstr>
    </vt:vector>
  </TitlesOfParts>
  <Company>PC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División celular </dc:title>
  <dc:creator>*</dc:creator>
  <cp:lastModifiedBy>*</cp:lastModifiedBy>
  <cp:revision>14</cp:revision>
  <dcterms:created xsi:type="dcterms:W3CDTF">2017-12-10T23:09:24Z</dcterms:created>
  <dcterms:modified xsi:type="dcterms:W3CDTF">2017-12-11T15:41:33Z</dcterms:modified>
</cp:coreProperties>
</file>