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60" r:id="rId4"/>
    <p:sldId id="265" r:id="rId5"/>
    <p:sldId id="270" r:id="rId6"/>
    <p:sldId id="267" r:id="rId7"/>
    <p:sldId id="269" r:id="rId8"/>
    <p:sldId id="261" r:id="rId9"/>
    <p:sldId id="262" r:id="rId10"/>
    <p:sldId id="264" r:id="rId11"/>
    <p:sldId id="268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9983D-E622-4EED-BFCC-7FEDAF4B2E13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34F0-CDDC-4DE8-A2B7-341AF44C00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9983D-E622-4EED-BFCC-7FEDAF4B2E13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34F0-CDDC-4DE8-A2B7-341AF44C00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9983D-E622-4EED-BFCC-7FEDAF4B2E13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34F0-CDDC-4DE8-A2B7-341AF44C00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9983D-E622-4EED-BFCC-7FEDAF4B2E13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34F0-CDDC-4DE8-A2B7-341AF44C00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9983D-E622-4EED-BFCC-7FEDAF4B2E13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34F0-CDDC-4DE8-A2B7-341AF44C00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9983D-E622-4EED-BFCC-7FEDAF4B2E13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34F0-CDDC-4DE8-A2B7-341AF44C00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9983D-E622-4EED-BFCC-7FEDAF4B2E13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34F0-CDDC-4DE8-A2B7-341AF44C00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9983D-E622-4EED-BFCC-7FEDAF4B2E13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34F0-CDDC-4DE8-A2B7-341AF44C00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9983D-E622-4EED-BFCC-7FEDAF4B2E13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34F0-CDDC-4DE8-A2B7-341AF44C00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9983D-E622-4EED-BFCC-7FEDAF4B2E13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34F0-CDDC-4DE8-A2B7-341AF44C00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9983D-E622-4EED-BFCC-7FEDAF4B2E13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34F0-CDDC-4DE8-A2B7-341AF44C00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9983D-E622-4EED-BFCC-7FEDAF4B2E13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234F0-CDDC-4DE8-A2B7-341AF44C00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cr/imgres?imgurl=http://curiosidadcientifica.files.wordpress.com/2009/02/grafdef.jpg&amp;imgrefurl=http://curiosidadcientifica.wordpress.com/tag/luz/&amp;usg=__3pxlGDPb2SKvlkdxdmrjzL3AOR0=&amp;h=229&amp;w=448&amp;sz=12&amp;hl=es&amp;start=81&amp;zoom=1&amp;tbnid=nhw4iD9zuVUhsM:&amp;tbnh=65&amp;tbnw=127&amp;prev=/images?q=trayectoria+rectilinea&amp;start=80&amp;um=1&amp;hl=es&amp;sa=N&amp;tbs=isch:1&amp;um=1&amp;itbs=1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.cr/imgres?imgurl=http://www.zetatalk.com/theword/tworx534.jpg&amp;imgrefurl=http://www.taringa.net/posts/info/836266/Que-dicen-los-Zeta-Arreglado.html&amp;usg=__hoJM1Awu-ppkWq_k7e77wdLkHnA=&amp;h=399&amp;w=504&amp;sz=27&amp;hl=es&amp;start=34&amp;zoom=1&amp;tbnid=kJrrsqi7JjT0pM:&amp;tbnh=103&amp;tbnw=130&amp;prev=/images?q=trayectoria+eliptica&amp;start=20&amp;hl=es&amp;sa=N&amp;gbv=2&amp;tbs=isch:1&amp;itbs=1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Imagen" descr="m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214414" y="1500174"/>
            <a:ext cx="72866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Todo a nuestro alrededor se mueve incluso los seres humanos, estamos en constante movimiento.</a:t>
            </a:r>
            <a:br>
              <a:rPr lang="es-ES" sz="2400" dirty="0" smtClean="0">
                <a:latin typeface="Arial" pitchFamily="34" charset="0"/>
                <a:cs typeface="Arial" pitchFamily="34" charset="0"/>
              </a:rPr>
            </a:br>
            <a:r>
              <a:rPr lang="es-ES" sz="2400" dirty="0" smtClean="0">
                <a:latin typeface="Arial" pitchFamily="34" charset="0"/>
                <a:cs typeface="Arial" pitchFamily="34" charset="0"/>
              </a:rPr>
              <a:t>El movimiento, se encuentra en cada parte de la naturaleza y ocurre en toda la gama de magnitudes,  por lo que podemos decir que vivimos en un mundo en constante movimiento.</a:t>
            </a:r>
          </a:p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2400" dirty="0" smtClean="0">
                <a:latin typeface="Arial" pitchFamily="34" charset="0"/>
                <a:cs typeface="Arial" pitchFamily="34" charset="0"/>
              </a:rPr>
            </a:br>
            <a:r>
              <a:rPr lang="es-ES" sz="2400" dirty="0" smtClean="0">
                <a:latin typeface="Arial" pitchFamily="34" charset="0"/>
                <a:cs typeface="Arial" pitchFamily="34" charset="0"/>
              </a:rPr>
              <a:t>Desde el punto existen distintas terminologías que en Física, tienen su significado como es el caso de la trayectoria, movimiento, marco de referencia entre otras.</a:t>
            </a:r>
            <a:endParaRPr lang="es-ES" sz="2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571736" y="857232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chemeClr val="bg1"/>
                </a:solidFill>
              </a:rPr>
              <a:t>Marco de referencia</a:t>
            </a:r>
            <a:endParaRPr lang="es-E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Imagen" descr="m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00034" y="2500306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Se llama trayectoria al camino que sigue el objeto cuando  se mueve de una posición inicial a una posición final.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500034" y="1214422"/>
            <a:ext cx="73581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La trayectoria juega un papel importante porque se utiliza para controlar el vuelos de los aviones, para los astronautas, para definir responsabilidades en accidentes automovilísticos, entre otras cosas.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Imagen" descr="m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214414" y="1500174"/>
            <a:ext cx="72866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endParaRPr lang="es-ES" sz="2400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sz="2400" dirty="0"/>
          </a:p>
        </p:txBody>
      </p:sp>
      <p:sp>
        <p:nvSpPr>
          <p:cNvPr id="7" name="6 Rectángulo"/>
          <p:cNvSpPr/>
          <p:nvPr/>
        </p:nvSpPr>
        <p:spPr>
          <a:xfrm>
            <a:off x="714348" y="357166"/>
            <a:ext cx="70723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 smtClean="0">
                <a:solidFill>
                  <a:schemeClr val="bg1"/>
                </a:solidFill>
              </a:rPr>
              <a:t>Algunas representaciones de tipos  de trayectorias</a:t>
            </a:r>
            <a:endParaRPr lang="es-ES" sz="2800" dirty="0">
              <a:solidFill>
                <a:schemeClr val="bg1"/>
              </a:solidFill>
            </a:endParaRPr>
          </a:p>
        </p:txBody>
      </p:sp>
      <p:pic>
        <p:nvPicPr>
          <p:cNvPr id="8" name="Picture 2" descr="http://www.kalipedia.com/kalipediamedia/matematicas/media/200709/26/funciones/20070926klpmatfnc_77.Ges.SC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132" y="2000240"/>
            <a:ext cx="2563101" cy="1256150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3286116" y="2571744"/>
            <a:ext cx="1159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 smtClean="0"/>
              <a:t>parabólica</a:t>
            </a:r>
            <a:endParaRPr lang="es-ES" dirty="0"/>
          </a:p>
        </p:txBody>
      </p:sp>
      <p:pic>
        <p:nvPicPr>
          <p:cNvPr id="10" name="Picture 2" descr="http://4.bp.blogspot.com/_DPz2yfmpJDo/R2XovYeL3GI/AAAAAAAAAAU/pI3B9SxHRN0/s320/250px-Movimiento_circular_uniform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1714488"/>
            <a:ext cx="1234193" cy="1214446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7358082" y="228599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circular</a:t>
            </a:r>
            <a:endParaRPr lang="es-ES" dirty="0"/>
          </a:p>
        </p:txBody>
      </p:sp>
      <p:pic>
        <p:nvPicPr>
          <p:cNvPr id="13" name="Picture 2" descr="http://wiki.blender.org/uploads/3/35/Manual-Part-II-CExtrude0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3714752"/>
            <a:ext cx="1870468" cy="1571636"/>
          </a:xfrm>
          <a:prstGeom prst="rect">
            <a:avLst/>
          </a:prstGeom>
          <a:noFill/>
        </p:spPr>
      </p:pic>
      <p:sp>
        <p:nvSpPr>
          <p:cNvPr id="14" name="13 CuadroTexto"/>
          <p:cNvSpPr txBox="1"/>
          <p:nvPr/>
        </p:nvSpPr>
        <p:spPr>
          <a:xfrm>
            <a:off x="2786050" y="435769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irregular</a:t>
            </a:r>
            <a:endParaRPr lang="es-ES" dirty="0"/>
          </a:p>
        </p:txBody>
      </p:sp>
      <p:pic>
        <p:nvPicPr>
          <p:cNvPr id="15" name="Picture 2" descr="http://t3.gstatic.com/images?q=tbn:kJrrsqi7JjT0pM:http://www.zetatalk.com/theword/tworx534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72198" y="3500438"/>
            <a:ext cx="1238250" cy="981076"/>
          </a:xfrm>
          <a:prstGeom prst="rect">
            <a:avLst/>
          </a:prstGeom>
          <a:noFill/>
        </p:spPr>
      </p:pic>
      <p:sp>
        <p:nvSpPr>
          <p:cNvPr id="16" name="15 CuadroTexto"/>
          <p:cNvSpPr txBox="1"/>
          <p:nvPr/>
        </p:nvSpPr>
        <p:spPr>
          <a:xfrm>
            <a:off x="7500958" y="378619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elíptica</a:t>
            </a:r>
            <a:endParaRPr lang="es-ES" dirty="0"/>
          </a:p>
        </p:txBody>
      </p:sp>
      <p:pic>
        <p:nvPicPr>
          <p:cNvPr id="17" name="Picture 4" descr="http://t0.gstatic.com/images?q=tbn:nhw4iD9zuVUhsM:http://curiosidadcientifica.files.wordpress.com/2009/02/grafdef.jpg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143372" y="4929198"/>
            <a:ext cx="1423989" cy="619126"/>
          </a:xfrm>
          <a:prstGeom prst="rect">
            <a:avLst/>
          </a:prstGeom>
          <a:noFill/>
        </p:spPr>
      </p:pic>
      <p:sp>
        <p:nvSpPr>
          <p:cNvPr id="18" name="17 CuadroTexto"/>
          <p:cNvSpPr txBox="1"/>
          <p:nvPr/>
        </p:nvSpPr>
        <p:spPr>
          <a:xfrm>
            <a:off x="5500694" y="521495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rectilíneo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3 Marcador de contenido" descr="ma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3" name="2 Subtítulo"/>
          <p:cNvSpPr txBox="1">
            <a:spLocks/>
          </p:cNvSpPr>
          <p:nvPr/>
        </p:nvSpPr>
        <p:spPr>
          <a:xfrm>
            <a:off x="1857356" y="2714620"/>
            <a:ext cx="5929354" cy="1357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2" descr="http://2.bp.blogspot.com/-UA2SaPJssuw/TZM5rpd2TiI/AAAAAAAAAJQ/7jfsYFR98hE/s1600/desplazamient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057625">
            <a:off x="353098" y="631413"/>
            <a:ext cx="2738432" cy="1983513"/>
          </a:xfrm>
          <a:prstGeom prst="rect">
            <a:avLst/>
          </a:prstGeom>
          <a:noFill/>
        </p:spPr>
      </p:pic>
      <p:pic>
        <p:nvPicPr>
          <p:cNvPr id="5" name="Picture 6" descr="http://conceptodefinicion.de/wp-content/uploads/2014/11/ciclismo_rapidez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41531">
            <a:off x="6425300" y="597125"/>
            <a:ext cx="2357483" cy="1769112"/>
          </a:xfrm>
          <a:prstGeom prst="rect">
            <a:avLst/>
          </a:prstGeom>
          <a:noFill/>
        </p:spPr>
      </p:pic>
      <p:pic>
        <p:nvPicPr>
          <p:cNvPr id="7" name="Picture 8" descr="http://www.aldia.cr/mas-deportes/Foto-Photoscom_ALDIMA20130318_0023_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1015657">
            <a:off x="475384" y="4649299"/>
            <a:ext cx="2742042" cy="1631400"/>
          </a:xfrm>
          <a:prstGeom prst="rect">
            <a:avLst/>
          </a:prstGeom>
          <a:noFill/>
        </p:spPr>
      </p:pic>
      <p:pic>
        <p:nvPicPr>
          <p:cNvPr id="8" name="7 Imagen" descr="veve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375939">
            <a:off x="5882184" y="4468271"/>
            <a:ext cx="2685546" cy="1402826"/>
          </a:xfrm>
          <a:prstGeom prst="rect">
            <a:avLst/>
          </a:prstGeom>
        </p:spPr>
      </p:pic>
      <p:sp>
        <p:nvSpPr>
          <p:cNvPr id="9" name="2 Subtítulo"/>
          <p:cNvSpPr txBox="1">
            <a:spLocks/>
          </p:cNvSpPr>
          <p:nvPr/>
        </p:nvSpPr>
        <p:spPr>
          <a:xfrm>
            <a:off x="2009756" y="2867020"/>
            <a:ext cx="5929354" cy="1357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428860" y="3000372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Desplazamiento, rapidez, velocidad y tiempo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ma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1785918" y="642918"/>
            <a:ext cx="27146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Desplazamiento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500034" y="1214422"/>
            <a:ext cx="79296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dirty="0" smtClean="0"/>
              <a:t>El desplazamiento se refiere a la distancia y la dirección de la posición final respecto a la posición inicial de un objeto. </a:t>
            </a:r>
          </a:p>
          <a:p>
            <a:pPr>
              <a:buNone/>
            </a:pPr>
            <a:r>
              <a:rPr lang="es-ES" dirty="0" smtClean="0"/>
              <a:t>Al igual que la distancia, el desplazamiento es una medida de longitud por lo que el metro es la unidad de medida. </a:t>
            </a:r>
          </a:p>
          <a:p>
            <a:pPr>
              <a:buNone/>
            </a:pPr>
            <a:r>
              <a:rPr lang="es-ES" dirty="0" smtClean="0"/>
              <a:t>Sin embargo, al expresar el desplazamiento se hace en términos de la magnitud con su respectiva unidad de medida y la dirección. 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500034" y="3214686"/>
            <a:ext cx="7929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dirty="0" smtClean="0"/>
              <a:t>El desplazamiento es una cantidad de tipo vectorial. </a:t>
            </a:r>
          </a:p>
          <a:p>
            <a:pPr>
              <a:buNone/>
            </a:pPr>
            <a:r>
              <a:rPr lang="es-ES" dirty="0" smtClean="0"/>
              <a:t>Los vectores se describen a partir de la magnitud y de la dirección. </a:t>
            </a:r>
          </a:p>
          <a:p>
            <a:pPr>
              <a:buNone/>
            </a:pPr>
            <a:r>
              <a:rPr lang="es-ES" dirty="0" smtClean="0"/>
              <a:t>Para el desplazamiento solo importa el  punto de inicio y el punto final.</a:t>
            </a:r>
            <a:endParaRPr lang="es-ES" dirty="0"/>
          </a:p>
        </p:txBody>
      </p:sp>
      <p:pic>
        <p:nvPicPr>
          <p:cNvPr id="8" name="7 Imagen" descr="Ded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4429132"/>
            <a:ext cx="2714644" cy="224324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ma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500034" y="571481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dirty="0" smtClean="0"/>
              <a:t>La diferencia entre distancia y  desplazamiento es que:</a:t>
            </a:r>
          </a:p>
          <a:p>
            <a:pPr>
              <a:buNone/>
            </a:pPr>
            <a:r>
              <a:rPr lang="es-ES" dirty="0" smtClean="0"/>
              <a:t>La distancia es una medida de longitud total recorrida a lo largo del trayecto</a:t>
            </a:r>
          </a:p>
          <a:p>
            <a:pPr>
              <a:buNone/>
            </a:pPr>
            <a:r>
              <a:rPr lang="es-ES" dirty="0" smtClean="0"/>
              <a:t>El desplazamiento, únicamente toma en cuenta la longitud entre la posición inicial al momento de partida y la posición final al momento de llegada.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571472" y="2143116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Rapidez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571472" y="2571745"/>
            <a:ext cx="6286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dirty="0" smtClean="0"/>
              <a:t>La rapidez es una magnitud de la velocidad, no tiene dirección.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000100" y="3214686"/>
            <a:ext cx="15001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Velocidad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714348" y="3714752"/>
            <a:ext cx="74295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dirty="0" smtClean="0"/>
              <a:t>La velocidad es una magnitud física, que requiere de la dirección y se determina como una relación entre el desplazamiento y el tiempo, de carácter vectorial que expresa la distancia recorrida de un objeto por unidad de tiempo.</a:t>
            </a:r>
          </a:p>
          <a:p>
            <a:pPr>
              <a:buNone/>
            </a:pPr>
            <a:r>
              <a:rPr lang="es-ES" dirty="0" smtClean="0"/>
              <a:t>La velocidad es un concepto vectorial, mientras que rapidez es un concepto</a:t>
            </a:r>
          </a:p>
          <a:p>
            <a:pPr>
              <a:buNone/>
            </a:pPr>
            <a:r>
              <a:rPr lang="es-ES" dirty="0" smtClean="0"/>
              <a:t>escalar.</a:t>
            </a: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ma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500034" y="500042"/>
            <a:ext cx="7929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dirty="0" smtClean="0"/>
              <a:t>En el SI, la rapidez, al igual que la velocidad se expresan en m/s (metros entre segundos).</a:t>
            </a:r>
          </a:p>
          <a:p>
            <a:pPr>
              <a:buNone/>
            </a:pPr>
            <a:r>
              <a:rPr lang="es-ES" dirty="0" smtClean="0"/>
              <a:t>Fórmula para averiguar la velocidad</a:t>
            </a:r>
            <a:endParaRPr lang="es-ES" dirty="0"/>
          </a:p>
        </p:txBody>
      </p:sp>
      <p:pic>
        <p:nvPicPr>
          <p:cNvPr id="6" name="5 Imagen" descr="veve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7" y="2454426"/>
            <a:ext cx="5074983" cy="26509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ma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428596" y="1357298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Tiempo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714348" y="2428868"/>
            <a:ext cx="77867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</a:t>
            </a:r>
            <a:r>
              <a:rPr lang="es-ES" b="1" dirty="0" smtClean="0"/>
              <a:t>tiempo</a:t>
            </a:r>
            <a:r>
              <a:rPr lang="es-ES" dirty="0" smtClean="0"/>
              <a:t> es una magnitud física con la que medimos la duración o separación de acontecimientos, sujetos a cambio, el tiempo permite ordenar los sucesos en secuencias, estableciendo un pasado, un futuro y un tercer conjunto de eventos ni pasados ni futuros respecto a otro.</a:t>
            </a:r>
          </a:p>
          <a:p>
            <a:r>
              <a:rPr lang="es-ES" dirty="0" smtClean="0"/>
              <a:t>La unidad de tiempo seleccionada es el </a:t>
            </a:r>
            <a:r>
              <a:rPr lang="es-ES" b="1" dirty="0" smtClean="0"/>
              <a:t>segundo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Imagen" descr="m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857224" y="1142984"/>
            <a:ext cx="728667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</a:rPr>
              <a:t>Marco de referencia</a:t>
            </a:r>
          </a:p>
          <a:p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dirty="0" smtClean="0"/>
              <a:t>El marco de referencia puede ser una simple marca en el piso, el borde de una mesa, un punto fijo de partida, respecto de los cuales se describe la posición y el movimiento de los objetos.</a:t>
            </a:r>
          </a:p>
          <a:p>
            <a:endParaRPr lang="es-ES" sz="2400" dirty="0"/>
          </a:p>
          <a:p>
            <a:endParaRPr lang="es-ES" sz="2400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sz="2400" dirty="0"/>
          </a:p>
        </p:txBody>
      </p:sp>
      <p:sp>
        <p:nvSpPr>
          <p:cNvPr id="7" name="6 Rectángulo"/>
          <p:cNvSpPr/>
          <p:nvPr/>
        </p:nvSpPr>
        <p:spPr>
          <a:xfrm>
            <a:off x="1142976" y="3357562"/>
            <a:ext cx="60007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¿Qué es un marco de referencia?</a:t>
            </a:r>
            <a:br>
              <a:rPr lang="es-ES" dirty="0" smtClean="0"/>
            </a:br>
            <a:r>
              <a:rPr lang="es-ES" dirty="0" smtClean="0"/>
              <a:t>Un marco de referencia es aquel punto o conjunto de puntos considerados inmóviles, respecto delos cuales se describen la posición y el movimiento de los objetos.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Imagen" descr="m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500034" y="714356"/>
            <a:ext cx="814393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¿</a:t>
            </a:r>
            <a:r>
              <a:rPr lang="es-E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Qué es el movimiento</a:t>
            </a:r>
            <a:r>
              <a:rPr lang="es-ES" sz="2800" dirty="0" smtClean="0">
                <a:solidFill>
                  <a:schemeClr val="bg1"/>
                </a:solidFill>
              </a:rPr>
              <a:t>?</a:t>
            </a:r>
          </a:p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El movimiento es la variación aparente de posición de un cuerpo en el espacio y en el tiempo.</a:t>
            </a:r>
          </a:p>
          <a:p>
            <a:endParaRPr lang="es-ES" dirty="0" smtClean="0"/>
          </a:p>
          <a:p>
            <a:r>
              <a:rPr lang="es-ES" dirty="0" smtClean="0"/>
              <a:t>Es decir que el movimiento es la </a:t>
            </a:r>
            <a:r>
              <a:rPr lang="es-ES" b="1" dirty="0" smtClean="0"/>
              <a:t>acción y efecto de mover o moverse.</a:t>
            </a:r>
            <a:r>
              <a:rPr lang="es-ES" dirty="0" smtClean="0"/>
              <a:t> </a:t>
            </a:r>
          </a:p>
          <a:p>
            <a:endParaRPr lang="es-ES" dirty="0" smtClean="0"/>
          </a:p>
          <a:p>
            <a:r>
              <a:rPr lang="es-ES" dirty="0" smtClean="0"/>
              <a:t>En la física, es considerado como el </a:t>
            </a:r>
            <a:r>
              <a:rPr lang="es-ES" b="1" dirty="0" smtClean="0"/>
              <a:t>cambio de posición que experimenta un cuerpo u objeto con respecto a un punto de referencia en un tiempo determinado. 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/>
            </a:r>
            <a:br>
              <a:rPr lang="es-ES" dirty="0" smtClean="0">
                <a:solidFill>
                  <a:schemeClr val="bg1"/>
                </a:solidFill>
              </a:rPr>
            </a:br>
            <a:endParaRPr lang="es-ES" dirty="0" smtClean="0">
              <a:solidFill>
                <a:schemeClr val="bg1"/>
              </a:solidFill>
            </a:endParaRPr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500034" y="3714752"/>
            <a:ext cx="77867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Los cuerpos u objetos en movimiento reciben el nombren de </a:t>
            </a:r>
            <a:r>
              <a:rPr lang="es-ES" b="1" dirty="0" smtClean="0"/>
              <a:t>móviles</a:t>
            </a:r>
            <a:r>
              <a:rPr lang="es-ES" dirty="0" smtClean="0"/>
              <a:t>. </a:t>
            </a:r>
          </a:p>
          <a:p>
            <a:endParaRPr lang="es-ES" dirty="0" smtClean="0"/>
          </a:p>
          <a:p>
            <a:r>
              <a:rPr lang="es-ES" dirty="0" smtClean="0"/>
              <a:t>Si un objeto no está cambiando de posición con el tiempo, con respecto a un determinado punto de referencia, decimos que dicho objeto esta en </a:t>
            </a:r>
            <a:r>
              <a:rPr lang="es-ES" b="1" dirty="0" smtClean="0"/>
              <a:t>reposo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Imagen" descr="m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00034" y="571480"/>
            <a:ext cx="80010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 smtClean="0"/>
          </a:p>
          <a:p>
            <a:endParaRPr lang="es-ES" sz="2400" dirty="0"/>
          </a:p>
          <a:p>
            <a:r>
              <a:rPr lang="es-ES" sz="2400" dirty="0" smtClean="0"/>
              <a:t>Se denomina movimiento circular al movimiento plano descrito por un punto en trayectoria circular en torno a un punto fijo.</a:t>
            </a:r>
          </a:p>
          <a:p>
            <a:endParaRPr lang="es-ES" sz="2400" dirty="0"/>
          </a:p>
          <a:p>
            <a:endParaRPr lang="es-ES" sz="2400" dirty="0" smtClean="0"/>
          </a:p>
          <a:p>
            <a:r>
              <a:rPr lang="es-ES" sz="2400" dirty="0" smtClean="0"/>
              <a:t> Cuando el centro de giro es el propio centro de mesas del objeto, el movimiento se denomina rotación y se distingue del anterior, en que mientras las partículas del objeto se mueven describiendo trayectorias circulares en torno al eje de rotación el objeto en sí no se traslada.</a:t>
            </a:r>
            <a:endParaRPr lang="es-E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Imagen" descr="m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214414" y="1500174"/>
            <a:ext cx="72866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endParaRPr lang="es-ES" sz="2400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sz="2400" dirty="0"/>
          </a:p>
        </p:txBody>
      </p:sp>
      <p:sp>
        <p:nvSpPr>
          <p:cNvPr id="7" name="6 Rectángulo"/>
          <p:cNvSpPr/>
          <p:nvPr/>
        </p:nvSpPr>
        <p:spPr>
          <a:xfrm>
            <a:off x="857224" y="928671"/>
            <a:ext cx="75724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movimiento circular a velocidad constante es el caso más simple de movimiento uniformemente variado ya que el objeto sólo puede describir dicha trayectoria si existe una aceleración y una fuerza actuando sobre el objeto constante en dirección al centro de rotación denominada «centrípeta»; por ejemplo en el caso de un satélite en orbita geoestacionaria fuerza es la de la gravedad, en un automóvil trazando una curva es el rozamiento entre el neumático y el asfalto y en el caso de la honda con la que David derrotó a Goliat la cinta de cuero que retenía la piedra.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Imagen" descr="m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571472" y="1928802"/>
            <a:ext cx="80724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/>
              <a:t>Si el vínculo desapareciera en cualquiera de ellos el objeto: satélite, automóvil o piedra, abandonaría la trayectoria circular para seguir una trayectoria rectilínea en virtud de la primera Ley de Newton como bien pudo comprobar el desafortunado Goliat.</a:t>
            </a:r>
          </a:p>
          <a:p>
            <a:r>
              <a:rPr lang="es-ES" sz="2000" dirty="0" smtClean="0"/>
              <a:t>Por lo tanto, se puede considerar existen varios tipos de movimiento y ende, tipos de trayectorias</a:t>
            </a:r>
            <a:endParaRPr lang="es-E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Imagen" descr="m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214414" y="1500174"/>
            <a:ext cx="72866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endParaRPr lang="es-ES" sz="2400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sz="2400" dirty="0"/>
          </a:p>
        </p:txBody>
      </p:sp>
      <p:sp>
        <p:nvSpPr>
          <p:cNvPr id="7" name="6 Rectángulo"/>
          <p:cNvSpPr/>
          <p:nvPr/>
        </p:nvSpPr>
        <p:spPr>
          <a:xfrm>
            <a:off x="1071538" y="1571612"/>
            <a:ext cx="70723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Teniendo en cuenta la existencia de una aceleración centrípeta o radial, se denomina movimiento circular uniforme aquella en el que la velocidad angular no varía (el módulo de la velocidad lineal es constante; pero varía su dirección) y uniformemente variado aquel en el que existe aceleración tangencial, además de la radial, y es constante, variando entonces tanto el módulo de la velocidad como su dirección.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Imagen" descr="m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7 Rectángulo"/>
          <p:cNvSpPr/>
          <p:nvPr/>
        </p:nvSpPr>
        <p:spPr>
          <a:xfrm>
            <a:off x="785786" y="857232"/>
            <a:ext cx="778674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</a:rPr>
              <a:t>Trayectoria:</a:t>
            </a:r>
          </a:p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La trayectoria es la línea compuesta por todos los puntos  por los </a:t>
            </a:r>
          </a:p>
          <a:p>
            <a:r>
              <a:rPr lang="es-ES" dirty="0" smtClean="0"/>
              <a:t>cuales ha pasado el cuerpo en movimiento, cual puede ser rectilíneo curvilíneo entre otros.</a:t>
            </a:r>
            <a:br>
              <a:rPr lang="es-ES" dirty="0" smtClean="0"/>
            </a:br>
            <a:r>
              <a:rPr lang="es-ES" dirty="0" smtClean="0"/>
              <a:t>Al moverse los cuerpos, estos se deslizan de diferentes modos y sobre muy diversas trayectorias.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857224" y="3000372"/>
            <a:ext cx="73581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En realidad , los cuerpos , cuando se mueven , se desplazan de diferentes maneras y sobre muy distintas trayectorias. </a:t>
            </a:r>
          </a:p>
          <a:p>
            <a:endParaRPr lang="es-ES" dirty="0" smtClean="0"/>
          </a:p>
          <a:p>
            <a:r>
              <a:rPr lang="es-ES" dirty="0" smtClean="0"/>
              <a:t>Como  la trayectoria rectilínea, circular, elíptica, parabólica entre otras.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Imagen" descr="m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7 Rectángulo"/>
          <p:cNvSpPr/>
          <p:nvPr/>
        </p:nvSpPr>
        <p:spPr>
          <a:xfrm>
            <a:off x="785786" y="1000108"/>
            <a:ext cx="7143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chemeClr val="bg1">
                    <a:lumMod val="95000"/>
                  </a:schemeClr>
                </a:solidFill>
              </a:rPr>
              <a:t>Trayectoria rectilínea: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La trayectoria rectilínea es la figura que dibuja un objeto que se mueve en línea recta.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642910" y="2500306"/>
            <a:ext cx="70723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Trayectoria circular: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Este tipo de trayectoria la experimentamos con frecuencia en nuestro medio cuando hacemos girar una rueda, también al observar las vueltas que da un carrusel.</a:t>
            </a:r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642910" y="4000504"/>
            <a:ext cx="7429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Trayectoria elíptica: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Es aquella trayectoria que realiza un cuerpo como el movimiento que realizan los planetas y los satélites.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801</Words>
  <Application>Microsoft Office PowerPoint</Application>
  <PresentationFormat>Presentación en pantalla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*</dc:creator>
  <cp:lastModifiedBy>*</cp:lastModifiedBy>
  <cp:revision>59</cp:revision>
  <dcterms:created xsi:type="dcterms:W3CDTF">2017-03-29T22:58:09Z</dcterms:created>
  <dcterms:modified xsi:type="dcterms:W3CDTF">2017-11-28T17:09:32Z</dcterms:modified>
</cp:coreProperties>
</file>