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8" r:id="rId9"/>
    <p:sldId id="262" r:id="rId10"/>
    <p:sldId id="264" r:id="rId11"/>
    <p:sldId id="263" r:id="rId12"/>
    <p:sldId id="269" r:id="rId13"/>
    <p:sldId id="265" r:id="rId14"/>
    <p:sldId id="274" r:id="rId15"/>
    <p:sldId id="271" r:id="rId16"/>
    <p:sldId id="272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34545D-11F0-48FB-8E54-29392AE1C54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1AF313-20BD-41E4-8049-2A9EE37404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4545D-11F0-48FB-8E54-29392AE1C54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1AF313-20BD-41E4-8049-2A9EE37404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4545D-11F0-48FB-8E54-29392AE1C54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1AF313-20BD-41E4-8049-2A9EE37404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4545D-11F0-48FB-8E54-29392AE1C54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1AF313-20BD-41E4-8049-2A9EE374047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4545D-11F0-48FB-8E54-29392AE1C54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1AF313-20BD-41E4-8049-2A9EE374047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4545D-11F0-48FB-8E54-29392AE1C54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1AF313-20BD-41E4-8049-2A9EE374047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4545D-11F0-48FB-8E54-29392AE1C54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1AF313-20BD-41E4-8049-2A9EE37404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4545D-11F0-48FB-8E54-29392AE1C54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1AF313-20BD-41E4-8049-2A9EE374047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4545D-11F0-48FB-8E54-29392AE1C54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1AF313-20BD-41E4-8049-2A9EE37404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734545D-11F0-48FB-8E54-29392AE1C54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1AF313-20BD-41E4-8049-2A9EE37404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34545D-11F0-48FB-8E54-29392AE1C54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1AF313-20BD-41E4-8049-2A9EE374047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734545D-11F0-48FB-8E54-29392AE1C544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11AF313-20BD-41E4-8049-2A9EE37404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http://esotericos.org/wp-content/uploads/2011/11/eclipse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143116"/>
            <a:ext cx="221457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http://www.neo-planete.com/wp-content/uploads/2015/03/Ecl-ann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857496"/>
            <a:ext cx="200026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Resultado de imagen para eclipses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3143248"/>
            <a:ext cx="207170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http://hablemosdemisterio.com/wp-content/uploads/2014/07/eclipses-de-sol-300x239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3702" y="1214422"/>
            <a:ext cx="1990725" cy="175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Título"/>
          <p:cNvSpPr>
            <a:spLocks noGrp="1"/>
          </p:cNvSpPr>
          <p:nvPr>
            <p:ph type="ctrTitle"/>
          </p:nvPr>
        </p:nvSpPr>
        <p:spPr>
          <a:xfrm>
            <a:off x="357158" y="571480"/>
            <a:ext cx="6000792" cy="1285883"/>
          </a:xfrm>
        </p:spPr>
        <p:txBody>
          <a:bodyPr>
            <a:noAutofit/>
          </a:bodyPr>
          <a:lstStyle/>
          <a:p>
            <a:pPr algn="ctr"/>
            <a:r>
              <a:rPr lang="es-ES" sz="4000" dirty="0" smtClean="0"/>
              <a:t>Jugando al escondite…los eclipses</a:t>
            </a:r>
            <a:endParaRPr lang="es-ES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00034" y="1071546"/>
            <a:ext cx="8186766" cy="4935745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Los eclipses lunares se dividen a su vez en</a:t>
            </a:r>
          </a:p>
          <a:p>
            <a:pPr>
              <a:buNone/>
            </a:pPr>
            <a:r>
              <a:rPr lang="es-ES" dirty="0" smtClean="0"/>
              <a:t>totales, parciales y penumbrales, dependiendo</a:t>
            </a:r>
          </a:p>
          <a:p>
            <a:pPr>
              <a:buNone/>
            </a:pPr>
            <a:r>
              <a:rPr lang="es-ES" dirty="0" smtClean="0"/>
              <a:t>de si la Luna pasa en su totalidad o en parte</a:t>
            </a:r>
          </a:p>
          <a:p>
            <a:pPr>
              <a:buNone/>
            </a:pPr>
            <a:r>
              <a:rPr lang="es-ES" dirty="0" smtClean="0"/>
              <a:t>por el cono de sombra proyectado por la</a:t>
            </a:r>
          </a:p>
          <a:p>
            <a:pPr>
              <a:buNone/>
            </a:pPr>
            <a:r>
              <a:rPr lang="es-ES" dirty="0" smtClean="0"/>
              <a:t>Tierra, o si únicamente lo hace por la zona de</a:t>
            </a:r>
          </a:p>
          <a:p>
            <a:pPr>
              <a:buNone/>
            </a:pPr>
            <a:r>
              <a:rPr lang="es-ES" dirty="0" smtClean="0"/>
              <a:t>penumbra.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85720" y="428604"/>
            <a:ext cx="8401080" cy="5578687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Los eclipses lunares se dividen a su vez en</a:t>
            </a:r>
          </a:p>
          <a:p>
            <a:pPr>
              <a:buNone/>
            </a:pPr>
            <a:r>
              <a:rPr lang="es-ES" dirty="0" smtClean="0"/>
              <a:t>totales, parciales y penumbrales, dependiendo</a:t>
            </a:r>
          </a:p>
          <a:p>
            <a:pPr>
              <a:buNone/>
            </a:pPr>
            <a:r>
              <a:rPr lang="es-ES" dirty="0" smtClean="0"/>
              <a:t>de si la Luna pasa en su totalidad o en parte por</a:t>
            </a:r>
          </a:p>
          <a:p>
            <a:pPr>
              <a:buNone/>
            </a:pPr>
            <a:r>
              <a:rPr lang="es-ES" dirty="0" smtClean="0"/>
              <a:t>el cono de sombra proyectado por la Tierra, o si</a:t>
            </a:r>
          </a:p>
          <a:p>
            <a:pPr>
              <a:buNone/>
            </a:pPr>
            <a:r>
              <a:rPr lang="es-ES" dirty="0" smtClean="0"/>
              <a:t>únicamente lo hace por la zona de penumbra.</a:t>
            </a:r>
          </a:p>
          <a:p>
            <a:endParaRPr lang="es-ES" dirty="0"/>
          </a:p>
        </p:txBody>
      </p:sp>
      <p:pic>
        <p:nvPicPr>
          <p:cNvPr id="4" name="3 Imagen" descr="http://www.observatoriosoledad.com.ar/index_archivos/Principal_archivos/Eclipse%20Lunar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071810"/>
            <a:ext cx="535785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http://spaceplace.nasa.gov/review/venus-transit/lunar-eclipse-cartoon-lrg.sp.sp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571612"/>
            <a:ext cx="6215106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dirty="0" smtClean="0"/>
              <a:t>Eclipses de Sol y Luna</a:t>
            </a:r>
            <a:endParaRPr lang="es-ES" sz="4000" dirty="0"/>
          </a:p>
        </p:txBody>
      </p:sp>
      <p:pic>
        <p:nvPicPr>
          <p:cNvPr id="4" name="3 Marcador de contenido" descr="http://g.cdn.ecn.cl/exploracion-espacial/files/2015/05/Eclipses-de-Sol-y-Luna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0848" y="1671479"/>
            <a:ext cx="6242304" cy="4145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s-ES" dirty="0" smtClean="0"/>
              <a:t>La Luna es uno de los cuerpos más grandes del sistema Solar. </a:t>
            </a:r>
          </a:p>
          <a:p>
            <a:pPr>
              <a:buNone/>
            </a:pPr>
            <a:endParaRPr lang="es-ES" dirty="0" smtClean="0"/>
          </a:p>
          <a:p>
            <a:pPr>
              <a:buFont typeface="Wingdings" pitchFamily="2" charset="2"/>
              <a:buChar char="v"/>
            </a:pPr>
            <a:r>
              <a:rPr lang="es-ES" dirty="0" smtClean="0"/>
              <a:t>Su órbita es casi circular. </a:t>
            </a:r>
          </a:p>
          <a:p>
            <a:pPr>
              <a:buNone/>
            </a:pPr>
            <a:endParaRPr lang="es-ES" dirty="0" smtClean="0"/>
          </a:p>
          <a:p>
            <a:pPr>
              <a:buFont typeface="Wingdings" pitchFamily="2" charset="2"/>
              <a:buChar char="v"/>
            </a:pPr>
            <a:r>
              <a:rPr lang="es-ES" dirty="0" smtClean="0"/>
              <a:t>El plano de su órbita está inclinado 5º respecto del plano de la órbita de la Tierra.</a:t>
            </a:r>
          </a:p>
          <a:p>
            <a:pPr>
              <a:buFont typeface="Wingdings" pitchFamily="2" charset="2"/>
              <a:buChar char="v"/>
            </a:pPr>
            <a:endParaRPr lang="es-ES" dirty="0" smtClean="0"/>
          </a:p>
          <a:p>
            <a:pPr>
              <a:buFont typeface="Wingdings" pitchFamily="2" charset="2"/>
              <a:buChar char="v"/>
            </a:pP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dirty="0" smtClean="0"/>
              <a:t>CURIOSIDADES</a:t>
            </a:r>
            <a:endParaRPr lang="es-ES" sz="4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00034" y="714356"/>
            <a:ext cx="8186766" cy="5292935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endParaRPr lang="es-ES" dirty="0" smtClean="0"/>
          </a:p>
          <a:p>
            <a:pPr>
              <a:buFont typeface="Wingdings" pitchFamily="2" charset="2"/>
              <a:buChar char="v"/>
            </a:pPr>
            <a:r>
              <a:rPr lang="es-ES" dirty="0" smtClean="0"/>
              <a:t>La distancia media entre el centro de la Tierra</a:t>
            </a:r>
          </a:p>
          <a:p>
            <a:pPr>
              <a:buNone/>
            </a:pPr>
            <a:r>
              <a:rPr lang="es-ES" dirty="0" smtClean="0"/>
              <a:t>y la Luna es aproximadamente de</a:t>
            </a:r>
            <a:r>
              <a:rPr lang="es-ES" b="1" dirty="0" smtClean="0"/>
              <a:t>:</a:t>
            </a:r>
            <a:r>
              <a:rPr lang="es-ES" dirty="0" smtClean="0"/>
              <a:t> 384 400 km y</a:t>
            </a:r>
          </a:p>
          <a:p>
            <a:pPr>
              <a:buNone/>
            </a:pPr>
            <a:r>
              <a:rPr lang="es-ES" dirty="0" smtClean="0"/>
              <a:t>384.403 km.</a:t>
            </a:r>
          </a:p>
          <a:p>
            <a:pPr>
              <a:buFont typeface="Wingdings" pitchFamily="2" charset="2"/>
              <a:buChar char="v"/>
            </a:pPr>
            <a:endParaRPr lang="es-ES" dirty="0" smtClean="0"/>
          </a:p>
          <a:p>
            <a:pPr>
              <a:buFont typeface="Wingdings" pitchFamily="2" charset="2"/>
              <a:buChar char="v"/>
            </a:pPr>
            <a:r>
              <a:rPr lang="es-ES" dirty="0" smtClean="0"/>
              <a:t>Los eclipses de Luna son menos frecuentes</a:t>
            </a:r>
          </a:p>
          <a:p>
            <a:pPr>
              <a:buNone/>
            </a:pPr>
            <a:r>
              <a:rPr lang="es-ES" dirty="0" smtClean="0"/>
              <a:t>que los de Sol; pero definitivamente son más</a:t>
            </a:r>
          </a:p>
          <a:p>
            <a:pPr>
              <a:buNone/>
            </a:pPr>
            <a:r>
              <a:rPr lang="es-ES" dirty="0" smtClean="0"/>
              <a:t>fáciles de observar.</a:t>
            </a:r>
          </a:p>
          <a:p>
            <a:pPr>
              <a:buNone/>
            </a:pPr>
            <a:endParaRPr lang="es-ES" dirty="0" smtClean="0"/>
          </a:p>
          <a:p>
            <a:pPr>
              <a:buFont typeface="Wingdings" pitchFamily="2" charset="2"/>
              <a:buChar char="v"/>
            </a:pPr>
            <a:r>
              <a:rPr lang="es-ES" dirty="0" smtClean="0"/>
              <a:t>La Luna se mueve en la zona de sombra,</a:t>
            </a:r>
          </a:p>
          <a:p>
            <a:pPr>
              <a:buNone/>
            </a:pPr>
            <a:r>
              <a:rPr lang="es-ES" dirty="0" smtClean="0"/>
              <a:t>produciendo como máximo, tres eclipses al</a:t>
            </a:r>
          </a:p>
          <a:p>
            <a:pPr>
              <a:buNone/>
            </a:pPr>
            <a:r>
              <a:rPr lang="es-ES" dirty="0" smtClean="0"/>
              <a:t>año.</a:t>
            </a:r>
          </a:p>
          <a:p>
            <a:pPr>
              <a:buFont typeface="Wingdings" pitchFamily="2" charset="2"/>
              <a:buChar char="v"/>
            </a:pPr>
            <a:endParaRPr lang="es-E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383087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31de  enero  del 2018: Visible en Asia, Australia, Pacífico, w </a:t>
            </a:r>
            <a:r>
              <a:rPr lang="es-ES" dirty="0" err="1" smtClean="0"/>
              <a:t>N.América</a:t>
            </a:r>
            <a:r>
              <a:rPr lang="es-ES" dirty="0" smtClean="0"/>
              <a:t>. 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27 de julio del 2018: Visible en </a:t>
            </a:r>
            <a:r>
              <a:rPr lang="es-ES" dirty="0" err="1" smtClean="0"/>
              <a:t>S.América</a:t>
            </a:r>
            <a:r>
              <a:rPr lang="es-ES" dirty="0" smtClean="0"/>
              <a:t>, Europa, África, Asia, Australia.  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21de enero del 2019: Visible Pacífico, Américas, Europa, África.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00034" y="285728"/>
            <a:ext cx="8001056" cy="1131910"/>
          </a:xfrm>
        </p:spPr>
        <p:txBody>
          <a:bodyPr>
            <a:noAutofit/>
          </a:bodyPr>
          <a:lstStyle/>
          <a:p>
            <a:pPr algn="ctr"/>
            <a:r>
              <a:rPr lang="es-ES" sz="3200" dirty="0" smtClean="0"/>
              <a:t>Conozcamos sobre los próximos eclipses totales de Luna en los año  2018  - 2019</a:t>
            </a:r>
            <a:endParaRPr lang="es-E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¿Por qué jugando al escondite? </a:t>
            </a:r>
          </a:p>
          <a:p>
            <a:pPr>
              <a:buNone/>
            </a:pPr>
            <a:r>
              <a:rPr lang="es-ES" dirty="0" smtClean="0"/>
              <a:t>Bien un eclipse es el oscurecimiento de un</a:t>
            </a:r>
          </a:p>
          <a:p>
            <a:pPr>
              <a:buNone/>
            </a:pPr>
            <a:r>
              <a:rPr lang="es-ES" dirty="0" smtClean="0"/>
              <a:t>cuerpo celeste por otro. Como los cuerpos</a:t>
            </a:r>
          </a:p>
          <a:p>
            <a:pPr>
              <a:buNone/>
            </a:pPr>
            <a:r>
              <a:rPr lang="es-ES" dirty="0" smtClean="0"/>
              <a:t>celestes no están quietos en el firmamento, a</a:t>
            </a:r>
          </a:p>
          <a:p>
            <a:pPr>
              <a:buNone/>
            </a:pPr>
            <a:r>
              <a:rPr lang="es-ES" dirty="0" smtClean="0"/>
              <a:t>veces la sombra que uno proyecta tapa al otro,</a:t>
            </a:r>
          </a:p>
          <a:p>
            <a:pPr>
              <a:buNone/>
            </a:pPr>
            <a:r>
              <a:rPr lang="es-ES" dirty="0" smtClean="0"/>
              <a:t>por lo que éste último se ve oscuro y esconde</a:t>
            </a:r>
          </a:p>
          <a:p>
            <a:pPr>
              <a:buNone/>
            </a:pPr>
            <a:r>
              <a:rPr lang="es-ES" dirty="0" smtClean="0"/>
              <a:t>al otro.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4000" dirty="0" smtClean="0"/>
              <a:t>Jugando al escondite…los eclipses</a:t>
            </a:r>
            <a:endParaRPr lang="es-E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Un eclipse es un fenómeno en el que la luz</a:t>
            </a:r>
          </a:p>
          <a:p>
            <a:pPr>
              <a:buNone/>
            </a:pPr>
            <a:r>
              <a:rPr lang="es-ES" dirty="0" smtClean="0"/>
              <a:t>procedente de un cuerpo celeste es bloqueada</a:t>
            </a:r>
          </a:p>
          <a:p>
            <a:pPr>
              <a:buNone/>
            </a:pPr>
            <a:r>
              <a:rPr lang="es-ES" dirty="0" smtClean="0"/>
              <a:t>por otro, normalmente llamado </a:t>
            </a:r>
            <a:r>
              <a:rPr lang="es-ES" i="1" dirty="0" smtClean="0"/>
              <a:t>cuerpo</a:t>
            </a:r>
          </a:p>
          <a:p>
            <a:pPr>
              <a:buNone/>
            </a:pPr>
            <a:r>
              <a:rPr lang="es-ES" i="1" dirty="0" smtClean="0"/>
              <a:t>eclipsante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000" dirty="0" smtClean="0"/>
              <a:t>¿Qué es un eclipse</a:t>
            </a:r>
            <a:r>
              <a:rPr lang="es-ES" dirty="0" smtClean="0"/>
              <a:t>?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Existen eclipses del Sol y de la Luna, que</a:t>
            </a:r>
          </a:p>
          <a:p>
            <a:pPr>
              <a:buNone/>
            </a:pPr>
            <a:r>
              <a:rPr lang="es-ES" dirty="0" smtClean="0"/>
              <a:t>ocurren solamente cuando el Sol y la Luna se</a:t>
            </a:r>
          </a:p>
          <a:p>
            <a:pPr>
              <a:buNone/>
            </a:pPr>
            <a:r>
              <a:rPr lang="es-ES" dirty="0" smtClean="0"/>
              <a:t>alinean con la Tierra de una manera</a:t>
            </a:r>
          </a:p>
          <a:p>
            <a:pPr>
              <a:buNone/>
            </a:pPr>
            <a:r>
              <a:rPr lang="es-ES" dirty="0" smtClean="0"/>
              <a:t>comprobada. </a:t>
            </a:r>
          </a:p>
          <a:p>
            <a:pPr>
              <a:buNone/>
            </a:pPr>
            <a:r>
              <a:rPr lang="es-ES" dirty="0" smtClean="0"/>
              <a:t>Esto sucede durante ciertas lunas nuevas y</a:t>
            </a:r>
          </a:p>
          <a:p>
            <a:pPr>
              <a:buNone/>
            </a:pPr>
            <a:r>
              <a:rPr lang="es-ES" dirty="0" smtClean="0"/>
              <a:t>lunas llenas.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dirty="0" smtClean="0"/>
              <a:t>¿Qué  eclipses existen?</a:t>
            </a:r>
            <a:endParaRPr lang="es-E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57158" y="357166"/>
            <a:ext cx="8329642" cy="5650125"/>
          </a:xfrm>
        </p:spPr>
        <p:txBody>
          <a:bodyPr>
            <a:normAutofit/>
          </a:bodyPr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Además de los eclipses, también pueden</a:t>
            </a:r>
          </a:p>
          <a:p>
            <a:pPr>
              <a:buNone/>
            </a:pPr>
            <a:r>
              <a:rPr lang="es-ES" dirty="0" smtClean="0"/>
              <a:t>ocurrir eclipses fuera del sistema Tierra-Luna.</a:t>
            </a:r>
          </a:p>
          <a:p>
            <a:pPr>
              <a:buNone/>
            </a:pPr>
            <a:r>
              <a:rPr lang="es-ES" dirty="0" smtClean="0"/>
              <a:t>Por ejemplo, cuando la sombra de un satélite</a:t>
            </a:r>
          </a:p>
          <a:p>
            <a:pPr>
              <a:buNone/>
            </a:pPr>
            <a:r>
              <a:rPr lang="es-ES" dirty="0" smtClean="0"/>
              <a:t>se proyecta sobre la superficie de un planeta,</a:t>
            </a:r>
          </a:p>
          <a:p>
            <a:pPr>
              <a:buNone/>
            </a:pPr>
            <a:r>
              <a:rPr lang="es-ES" dirty="0" smtClean="0"/>
              <a:t>cuando un satélite pasa por la sombra de un</a:t>
            </a:r>
          </a:p>
          <a:p>
            <a:pPr>
              <a:buNone/>
            </a:pPr>
            <a:r>
              <a:rPr lang="es-ES" dirty="0" smtClean="0"/>
              <a:t>planeta o cuando un satélite proyecta su</a:t>
            </a:r>
          </a:p>
          <a:p>
            <a:pPr>
              <a:buNone/>
            </a:pPr>
            <a:r>
              <a:rPr lang="es-ES" dirty="0" smtClean="0"/>
              <a:t>sombra sobre otro satélite.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714348" y="1928802"/>
            <a:ext cx="7972452" cy="4078489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Los eclipses del sistema Tierra-Sol, solo</a:t>
            </a:r>
          </a:p>
          <a:p>
            <a:pPr>
              <a:buNone/>
            </a:pPr>
            <a:r>
              <a:rPr lang="es-ES" dirty="0" smtClean="0"/>
              <a:t>pueden ocurren cuando el Sol, la Tierra y la</a:t>
            </a:r>
          </a:p>
          <a:p>
            <a:pPr>
              <a:buNone/>
            </a:pPr>
            <a:r>
              <a:rPr lang="es-ES" dirty="0" smtClean="0"/>
              <a:t>Luna se encuentran alineados. </a:t>
            </a:r>
          </a:p>
          <a:p>
            <a:pPr>
              <a:buNone/>
            </a:pPr>
            <a:r>
              <a:rPr lang="es-ES" dirty="0" smtClean="0"/>
              <a:t>Estos se dividen en dos grupos lo eclipses de:</a:t>
            </a:r>
          </a:p>
          <a:p>
            <a:pPr>
              <a:buNone/>
            </a:pPr>
            <a:r>
              <a:rPr lang="es-ES" dirty="0" smtClean="0"/>
              <a:t>Sol y los de Luna.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42910" y="71435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s-ES" sz="4000" dirty="0" smtClean="0"/>
              <a:t>¿Cuándo ocurre los eclipses del sistema Tierra-Luna?</a:t>
            </a:r>
            <a:endParaRPr lang="es-E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Sucede cuando la Luna oscurece el Sol,</a:t>
            </a:r>
          </a:p>
          <a:p>
            <a:pPr>
              <a:buNone/>
            </a:pPr>
            <a:r>
              <a:rPr lang="es-ES" dirty="0" smtClean="0"/>
              <a:t>interponiéndose entre él y la Tierra. </a:t>
            </a:r>
          </a:p>
          <a:p>
            <a:pPr>
              <a:buNone/>
            </a:pPr>
            <a:r>
              <a:rPr lang="es-ES" dirty="0" smtClean="0"/>
              <a:t>Esto solo puede acontecer, en luna nueva. </a:t>
            </a:r>
          </a:p>
          <a:p>
            <a:pPr>
              <a:buNone/>
            </a:pPr>
            <a:r>
              <a:rPr lang="es-ES" dirty="0" smtClean="0"/>
              <a:t>Los eclipses solares se dividen a su vez en</a:t>
            </a:r>
          </a:p>
          <a:p>
            <a:pPr>
              <a:buNone/>
            </a:pPr>
            <a:r>
              <a:rPr lang="es-ES" dirty="0" smtClean="0"/>
              <a:t>totales, parciales y anulares.</a:t>
            </a:r>
          </a:p>
          <a:p>
            <a:pPr>
              <a:buNone/>
            </a:pPr>
            <a:r>
              <a:rPr lang="es-ES" dirty="0" smtClean="0"/>
              <a:t>Para que ocurra esta alineación, es</a:t>
            </a:r>
          </a:p>
          <a:p>
            <a:pPr>
              <a:buNone/>
            </a:pPr>
            <a:r>
              <a:rPr lang="es-ES" dirty="0" smtClean="0"/>
              <a:t>indispensable que la Luna se encuentre en</a:t>
            </a:r>
          </a:p>
          <a:p>
            <a:pPr>
              <a:buNone/>
            </a:pPr>
            <a:r>
              <a:rPr lang="es-ES" dirty="0" smtClean="0"/>
              <a:t>fase llena o nueva.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42910" y="3571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/>
              <a:t>Eclipses de Sol</a:t>
            </a:r>
            <a:endParaRPr lang="es-ES" sz="4000" dirty="0"/>
          </a:p>
        </p:txBody>
      </p:sp>
      <p:pic>
        <p:nvPicPr>
          <p:cNvPr id="4" name="3 Imagen" descr="http://museovirtual.csic.es/salas/universo/img/astronomia/eclipse_sol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4786322"/>
            <a:ext cx="333375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http://spaceplace.nasa.gov/review/venus-transit/solar-eclipse-cartoon-lrg.sp.sp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285860"/>
            <a:ext cx="5643602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La Tierra se interpone entre el Sol y la Luna,</a:t>
            </a:r>
          </a:p>
          <a:p>
            <a:pPr>
              <a:buNone/>
            </a:pPr>
            <a:r>
              <a:rPr lang="es-ES" dirty="0" smtClean="0"/>
              <a:t>oscureciendo a esta última. La Luna entra en la</a:t>
            </a:r>
          </a:p>
          <a:p>
            <a:pPr>
              <a:buNone/>
            </a:pPr>
            <a:r>
              <a:rPr lang="es-ES" dirty="0" smtClean="0"/>
              <a:t>zona de sombra de la Tierra. Esto solo puede</a:t>
            </a:r>
          </a:p>
          <a:p>
            <a:pPr>
              <a:buNone/>
            </a:pPr>
            <a:r>
              <a:rPr lang="es-ES" dirty="0" smtClean="0"/>
              <a:t>ocurrir en luna llena. 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/>
              <a:t>Eclipses Lunar</a:t>
            </a:r>
            <a:endParaRPr lang="es-E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213</TotalTime>
  <Words>599</Words>
  <Application>Microsoft Office PowerPoint</Application>
  <PresentationFormat>Presentación en pantalla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Concurrencia</vt:lpstr>
      <vt:lpstr>Jugando al escondite…los eclipses</vt:lpstr>
      <vt:lpstr>Jugando al escondite…los eclipses</vt:lpstr>
      <vt:lpstr>¿Qué es un eclipse?</vt:lpstr>
      <vt:lpstr>¿Qué  eclipses existen?</vt:lpstr>
      <vt:lpstr>Diapositiva 5</vt:lpstr>
      <vt:lpstr>¿Cuándo ocurre los eclipses del sistema Tierra-Luna?</vt:lpstr>
      <vt:lpstr>Eclipses de Sol</vt:lpstr>
      <vt:lpstr>Diapositiva 8</vt:lpstr>
      <vt:lpstr>Eclipses Lunar</vt:lpstr>
      <vt:lpstr>Diapositiva 10</vt:lpstr>
      <vt:lpstr>Diapositiva 11</vt:lpstr>
      <vt:lpstr>Diapositiva 12</vt:lpstr>
      <vt:lpstr>Eclipses de Sol y Luna</vt:lpstr>
      <vt:lpstr>CURIOSIDADES</vt:lpstr>
      <vt:lpstr>Diapositiva 15</vt:lpstr>
      <vt:lpstr>Conozcamos sobre los próximos eclipses totales de Luna en los año  2018  - 2019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*</dc:creator>
  <cp:lastModifiedBy>*</cp:lastModifiedBy>
  <cp:revision>48</cp:revision>
  <dcterms:created xsi:type="dcterms:W3CDTF">2015-11-23T16:56:32Z</dcterms:created>
  <dcterms:modified xsi:type="dcterms:W3CDTF">2017-11-28T17:21:31Z</dcterms:modified>
</cp:coreProperties>
</file>