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78" r:id="rId3"/>
    <p:sldId id="279" r:id="rId4"/>
    <p:sldId id="280" r:id="rId5"/>
    <p:sldId id="281" r:id="rId6"/>
    <p:sldId id="282" r:id="rId7"/>
    <p:sldId id="277" r:id="rId8"/>
    <p:sldId id="257" r:id="rId9"/>
    <p:sldId id="274" r:id="rId10"/>
    <p:sldId id="258" r:id="rId11"/>
    <p:sldId id="259" r:id="rId12"/>
    <p:sldId id="261" r:id="rId13"/>
    <p:sldId id="262" r:id="rId14"/>
    <p:sldId id="263" r:id="rId15"/>
    <p:sldId id="260" r:id="rId16"/>
    <p:sldId id="264" r:id="rId17"/>
    <p:sldId id="265" r:id="rId18"/>
    <p:sldId id="266" r:id="rId19"/>
    <p:sldId id="267" r:id="rId20"/>
    <p:sldId id="271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28037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E2399-C1B9-4D4D-BF16-DFF74B40C8D5}" type="datetimeFigureOut">
              <a:rPr lang="es-ES" smtClean="0"/>
              <a:pPr/>
              <a:t>11/12/2017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A0CC2-882F-48EB-8E2D-47DDCB77553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E2399-C1B9-4D4D-BF16-DFF74B40C8D5}" type="datetimeFigureOut">
              <a:rPr lang="es-ES" smtClean="0"/>
              <a:pPr/>
              <a:t>11/12/2017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A0CC2-882F-48EB-8E2D-47DDCB7755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E2399-C1B9-4D4D-BF16-DFF74B40C8D5}" type="datetimeFigureOut">
              <a:rPr lang="es-ES" smtClean="0"/>
              <a:pPr/>
              <a:t>11/12/2017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A0CC2-882F-48EB-8E2D-47DDCB7755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E2399-C1B9-4D4D-BF16-DFF74B40C8D5}" type="datetimeFigureOut">
              <a:rPr lang="es-ES" smtClean="0"/>
              <a:pPr/>
              <a:t>11/12/2017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A0CC2-882F-48EB-8E2D-47DDCB7755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E2399-C1B9-4D4D-BF16-DFF74B40C8D5}" type="datetimeFigureOut">
              <a:rPr lang="es-ES" smtClean="0"/>
              <a:pPr/>
              <a:t>11/12/2017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A0CC2-882F-48EB-8E2D-47DDCB77553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E2399-C1B9-4D4D-BF16-DFF74B40C8D5}" type="datetimeFigureOut">
              <a:rPr lang="es-ES" smtClean="0"/>
              <a:pPr/>
              <a:t>11/12/2017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A0CC2-882F-48EB-8E2D-47DDCB7755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E2399-C1B9-4D4D-BF16-DFF74B40C8D5}" type="datetimeFigureOut">
              <a:rPr lang="es-ES" smtClean="0"/>
              <a:pPr/>
              <a:t>11/12/2017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A0CC2-882F-48EB-8E2D-47DDCB7755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E2399-C1B9-4D4D-BF16-DFF74B40C8D5}" type="datetimeFigureOut">
              <a:rPr lang="es-ES" smtClean="0"/>
              <a:pPr/>
              <a:t>11/12/2017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A0CC2-882F-48EB-8E2D-47DDCB7755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E2399-C1B9-4D4D-BF16-DFF74B40C8D5}" type="datetimeFigureOut">
              <a:rPr lang="es-ES" smtClean="0"/>
              <a:pPr/>
              <a:t>11/12/2017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A0CC2-882F-48EB-8E2D-47DDCB77553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E2399-C1B9-4D4D-BF16-DFF74B40C8D5}" type="datetimeFigureOut">
              <a:rPr lang="es-ES" smtClean="0"/>
              <a:pPr/>
              <a:t>11/12/2017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A0CC2-882F-48EB-8E2D-47DDCB7755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E2399-C1B9-4D4D-BF16-DFF74B40C8D5}" type="datetimeFigureOut">
              <a:rPr lang="es-ES" smtClean="0"/>
              <a:pPr/>
              <a:t>11/12/2017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A0CC2-882F-48EB-8E2D-47DDCB77553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EFE2399-C1B9-4D4D-BF16-DFF74B40C8D5}" type="datetimeFigureOut">
              <a:rPr lang="es-ES" smtClean="0"/>
              <a:pPr/>
              <a:t>11/12/2017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5FA0CC2-882F-48EB-8E2D-47DDCB77553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gBVSxLBfS8" TargetMode="External"/><Relationship Id="rId2" Type="http://schemas.openxmlformats.org/officeDocument/2006/relationships/hyperlink" Target="http://www.youtube.com/watch?v=GwgrRy38uH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K2KHRny-LgQ" TargetMode="External"/><Relationship Id="rId4" Type="http://schemas.openxmlformats.org/officeDocument/2006/relationships/hyperlink" Target="http://www.youtube.com/watch?v=zROeCDJRvj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Tejidos y órganos de las plantas</a:t>
            </a:r>
            <a:endParaRPr lang="es-ES" dirty="0"/>
          </a:p>
        </p:txBody>
      </p:sp>
      <p:pic>
        <p:nvPicPr>
          <p:cNvPr id="1026" name="Picture 2" descr="C:\Documents and Settings\PC\Mis documentos\plantas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143248"/>
            <a:ext cx="3153800" cy="2400306"/>
          </a:xfrm>
          <a:prstGeom prst="rect">
            <a:avLst/>
          </a:prstGeom>
          <a:noFill/>
        </p:spPr>
      </p:pic>
      <p:pic>
        <p:nvPicPr>
          <p:cNvPr id="4" name="3 Imagen" descr="veget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794" y="1714488"/>
            <a:ext cx="3071625" cy="26675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Tejidos meristemáticos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/>
              <a:t>Este tejido es el responsable del</a:t>
            </a:r>
          </a:p>
          <a:p>
            <a:pPr>
              <a:buNone/>
            </a:pPr>
            <a:r>
              <a:rPr lang="es-ES" dirty="0" smtClean="0"/>
              <a:t>crecimiento de las plantas, se encuentra </a:t>
            </a:r>
          </a:p>
          <a:p>
            <a:pPr>
              <a:buNone/>
            </a:pPr>
            <a:r>
              <a:rPr lang="es-ES" dirty="0" smtClean="0"/>
              <a:t>formado por pequeñas células que poseen</a:t>
            </a:r>
          </a:p>
          <a:p>
            <a:pPr>
              <a:buNone/>
            </a:pPr>
            <a:r>
              <a:rPr lang="es-ES" dirty="0" smtClean="0"/>
              <a:t>la capacidad de dividirse continuamente,</a:t>
            </a:r>
          </a:p>
          <a:p>
            <a:pPr>
              <a:buNone/>
            </a:pPr>
            <a:r>
              <a:rPr lang="es-ES" dirty="0" smtClean="0"/>
              <a:t>para producir nuevas células de acuerdo al</a:t>
            </a:r>
          </a:p>
          <a:p>
            <a:pPr>
              <a:buNone/>
            </a:pPr>
            <a:r>
              <a:rPr lang="es-ES" dirty="0" smtClean="0"/>
              <a:t>lugar que se encuentre y su función es: </a:t>
            </a:r>
          </a:p>
          <a:p>
            <a:pPr>
              <a:buNone/>
            </a:pPr>
            <a:r>
              <a:rPr lang="es-ES" dirty="0" smtClean="0"/>
              <a:t>A_ Meristema embrionario lo encontramos</a:t>
            </a:r>
          </a:p>
          <a:p>
            <a:pPr>
              <a:buNone/>
            </a:pPr>
            <a:r>
              <a:rPr lang="es-ES" dirty="0" smtClean="0"/>
              <a:t>en las semillas de la planta para formar el</a:t>
            </a:r>
          </a:p>
          <a:p>
            <a:pPr>
              <a:buNone/>
            </a:pPr>
            <a:r>
              <a:rPr lang="es-ES" dirty="0" smtClean="0"/>
              <a:t>embrión.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214290"/>
            <a:ext cx="7862150" cy="603411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B_ Meristema primario es el que tiene la</a:t>
            </a:r>
          </a:p>
          <a:p>
            <a:pPr>
              <a:buNone/>
            </a:pPr>
            <a:r>
              <a:rPr lang="es-ES" dirty="0" smtClean="0"/>
              <a:t>responsabilidad del crecimiento longitudinal</a:t>
            </a:r>
          </a:p>
          <a:p>
            <a:pPr>
              <a:buNone/>
            </a:pPr>
            <a:r>
              <a:rPr lang="es-ES" dirty="0" smtClean="0"/>
              <a:t>de las plantas, se localiza en las punta de las</a:t>
            </a:r>
          </a:p>
          <a:p>
            <a:pPr>
              <a:buNone/>
            </a:pPr>
            <a:r>
              <a:rPr lang="es-ES" dirty="0" smtClean="0"/>
              <a:t>raíces de la planta, en las yemas y en los</a:t>
            </a:r>
          </a:p>
          <a:p>
            <a:pPr>
              <a:buNone/>
            </a:pPr>
            <a:r>
              <a:rPr lang="es-ES" dirty="0" smtClean="0"/>
              <a:t>vértices de los tallos.</a:t>
            </a:r>
          </a:p>
          <a:p>
            <a:pPr>
              <a:buNone/>
            </a:pPr>
            <a:r>
              <a:rPr lang="es-ES" dirty="0" smtClean="0"/>
              <a:t>C_ Meristema secundario es el que tiene la</a:t>
            </a:r>
          </a:p>
          <a:p>
            <a:pPr>
              <a:buNone/>
            </a:pPr>
            <a:r>
              <a:rPr lang="es-ES" dirty="0" smtClean="0"/>
              <a:t>faculta del engrosamiento de las plantas, se</a:t>
            </a:r>
          </a:p>
          <a:p>
            <a:pPr>
              <a:buNone/>
            </a:pPr>
            <a:r>
              <a:rPr lang="es-ES" dirty="0" smtClean="0"/>
              <a:t>localiza en loe tallos de las plantas leñosas.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Tejidos permanentes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4414" y="1428736"/>
            <a:ext cx="7719274" cy="481966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Conductores o vasculares se les denomina</a:t>
            </a:r>
          </a:p>
          <a:p>
            <a:pPr>
              <a:buNone/>
            </a:pPr>
            <a:r>
              <a:rPr lang="es-ES" dirty="0" smtClean="0"/>
              <a:t>así porque distingue a las plantas vasculares</a:t>
            </a:r>
          </a:p>
          <a:p>
            <a:pPr>
              <a:buNone/>
            </a:pPr>
            <a:r>
              <a:rPr lang="es-ES" dirty="0" smtClean="0"/>
              <a:t>de las no vasculares. Los tejidos vasculares,</a:t>
            </a:r>
          </a:p>
          <a:p>
            <a:pPr>
              <a:buNone/>
            </a:pPr>
            <a:r>
              <a:rPr lang="es-ES" dirty="0" smtClean="0"/>
              <a:t>se especializan en la transporte de agua,</a:t>
            </a:r>
          </a:p>
          <a:p>
            <a:pPr>
              <a:buNone/>
            </a:pPr>
            <a:r>
              <a:rPr lang="es-ES" dirty="0" smtClean="0"/>
              <a:t>sustancias orgánicas e inorgánicas.</a:t>
            </a:r>
          </a:p>
          <a:p>
            <a:pPr>
              <a:buNone/>
            </a:pPr>
            <a:r>
              <a:rPr lang="es-ES" dirty="0" smtClean="0"/>
              <a:t>La importancia de transportar la llevan a cabo los tejidos conductores designados con el nombre de xilema y floema.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065482" cy="796908"/>
          </a:xfrm>
        </p:spPr>
        <p:txBody>
          <a:bodyPr/>
          <a:lstStyle/>
          <a:p>
            <a:r>
              <a:rPr lang="es-ES" dirty="0" smtClean="0"/>
              <a:t>Xilema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2976" y="1214422"/>
            <a:ext cx="7790712" cy="503397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dirty="0" smtClean="0"/>
              <a:t>Se encuentra formado por  paredes de</a:t>
            </a:r>
          </a:p>
          <a:p>
            <a:pPr>
              <a:buNone/>
            </a:pPr>
            <a:r>
              <a:rPr lang="es-ES" dirty="0" smtClean="0"/>
              <a:t>células muertas y vivas  conduce el agua y las</a:t>
            </a:r>
          </a:p>
          <a:p>
            <a:pPr>
              <a:buNone/>
            </a:pPr>
            <a:r>
              <a:rPr lang="es-ES" dirty="0" smtClean="0"/>
              <a:t>sales minerales, desde la raíz  hasta las hojas.</a:t>
            </a:r>
          </a:p>
          <a:p>
            <a:pPr>
              <a:buNone/>
            </a:pPr>
            <a:r>
              <a:rPr lang="es-ES" dirty="0" smtClean="0"/>
              <a:t>En este tejido encontramos  cuatro tipos de</a:t>
            </a:r>
          </a:p>
          <a:p>
            <a:pPr>
              <a:buNone/>
            </a:pPr>
            <a:r>
              <a:rPr lang="es-ES" dirty="0" smtClean="0"/>
              <a:t>células principales las </a:t>
            </a:r>
            <a:r>
              <a:rPr lang="es-ES" dirty="0" err="1" smtClean="0"/>
              <a:t>traqueidas</a:t>
            </a:r>
            <a:r>
              <a:rPr lang="es-ES" dirty="0" smtClean="0"/>
              <a:t> y los</a:t>
            </a:r>
          </a:p>
          <a:p>
            <a:pPr>
              <a:buNone/>
            </a:pPr>
            <a:r>
              <a:rPr lang="es-ES" dirty="0" smtClean="0"/>
              <a:t>elementos de los vasos, que son células</a:t>
            </a:r>
          </a:p>
          <a:p>
            <a:pPr>
              <a:buNone/>
            </a:pPr>
            <a:r>
              <a:rPr lang="es-ES" dirty="0" smtClean="0"/>
              <a:t>conductoras o traqueales, las células</a:t>
            </a:r>
          </a:p>
          <a:p>
            <a:pPr>
              <a:buNone/>
            </a:pPr>
            <a:r>
              <a:rPr lang="es-ES" dirty="0" err="1" smtClean="0"/>
              <a:t>parenquimáticas</a:t>
            </a:r>
            <a:r>
              <a:rPr lang="es-ES" dirty="0" smtClean="0"/>
              <a:t> y las esclerénquimas, que</a:t>
            </a:r>
          </a:p>
          <a:p>
            <a:pPr>
              <a:buNone/>
            </a:pPr>
            <a:r>
              <a:rPr lang="es-ES" dirty="0" smtClean="0"/>
              <a:t>funcionan como células almacenamiento y</a:t>
            </a:r>
          </a:p>
          <a:p>
            <a:pPr>
              <a:buNone/>
            </a:pPr>
            <a:r>
              <a:rPr lang="es-ES" dirty="0" smtClean="0"/>
              <a:t>sostén</a:t>
            </a: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FLOEMA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/>
              <a:t>Es el encargado de conducir azúcares y</a:t>
            </a:r>
          </a:p>
          <a:p>
            <a:pPr>
              <a:buNone/>
            </a:pPr>
            <a:r>
              <a:rPr lang="es-ES" dirty="0" smtClean="0"/>
              <a:t>otros compuestos orgánicos, además tiene</a:t>
            </a:r>
          </a:p>
          <a:p>
            <a:pPr>
              <a:buNone/>
            </a:pPr>
            <a:r>
              <a:rPr lang="es-ES" dirty="0" smtClean="0"/>
              <a:t>elementos de sostén, constituidas por</a:t>
            </a:r>
          </a:p>
          <a:p>
            <a:pPr>
              <a:buNone/>
            </a:pPr>
            <a:r>
              <a:rPr lang="es-ES" dirty="0" smtClean="0"/>
              <a:t>células vivas y muertas, las que están muy</a:t>
            </a:r>
          </a:p>
          <a:p>
            <a:pPr>
              <a:buNone/>
            </a:pPr>
            <a:r>
              <a:rPr lang="es-ES" dirty="0" smtClean="0"/>
              <a:t>unidas, su función principal es conducir las</a:t>
            </a:r>
          </a:p>
          <a:p>
            <a:pPr>
              <a:buNone/>
            </a:pPr>
            <a:r>
              <a:rPr lang="es-ES" dirty="0" smtClean="0"/>
              <a:t>sustancias desde las hojas al resto de la</a:t>
            </a:r>
          </a:p>
          <a:p>
            <a:pPr>
              <a:buNone/>
            </a:pPr>
            <a:r>
              <a:rPr lang="es-ES" dirty="0" smtClean="0"/>
              <a:t>planta.</a:t>
            </a:r>
          </a:p>
          <a:p>
            <a:pPr>
              <a:buNone/>
            </a:pPr>
            <a:r>
              <a:rPr lang="es-ES" dirty="0" smtClean="0"/>
              <a:t>Tanto el xilema como el floema se</a:t>
            </a:r>
          </a:p>
          <a:p>
            <a:pPr>
              <a:buNone/>
            </a:pPr>
            <a:r>
              <a:rPr lang="es-ES" dirty="0" smtClean="0"/>
              <a:t>extienden por toda la planta.</a:t>
            </a: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Tejidos protectores o de resistencia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" dirty="0" smtClean="0"/>
              <a:t>Están formado por células que cubren y</a:t>
            </a:r>
          </a:p>
          <a:p>
            <a:pPr>
              <a:buNone/>
            </a:pPr>
            <a:r>
              <a:rPr lang="es-ES" dirty="0" smtClean="0"/>
              <a:t>protegen a las plantas de los diferentes</a:t>
            </a:r>
          </a:p>
          <a:p>
            <a:pPr>
              <a:buNone/>
            </a:pPr>
            <a:r>
              <a:rPr lang="es-ES" dirty="0" smtClean="0"/>
              <a:t>inclemencias del tiempo y otros factores</a:t>
            </a:r>
          </a:p>
          <a:p>
            <a:pPr>
              <a:buNone/>
            </a:pPr>
            <a:r>
              <a:rPr lang="es-ES" dirty="0" smtClean="0"/>
              <a:t>que puedan afectar a las plantas.</a:t>
            </a:r>
          </a:p>
          <a:p>
            <a:pPr>
              <a:buNone/>
            </a:pPr>
            <a:r>
              <a:rPr lang="es-ES" dirty="0" smtClean="0"/>
              <a:t>Este tejido tiene orificios que permiten el</a:t>
            </a:r>
          </a:p>
          <a:p>
            <a:pPr>
              <a:buNone/>
            </a:pPr>
            <a:r>
              <a:rPr lang="es-ES" dirty="0" smtClean="0"/>
              <a:t>intercambio  de gases y de sustancias en las</a:t>
            </a:r>
          </a:p>
          <a:p>
            <a:pPr>
              <a:buNone/>
            </a:pPr>
            <a:r>
              <a:rPr lang="es-ES" dirty="0" smtClean="0"/>
              <a:t>plantas, además dan rigidez y consistencia a</a:t>
            </a:r>
          </a:p>
          <a:p>
            <a:pPr>
              <a:buNone/>
            </a:pPr>
            <a:r>
              <a:rPr lang="es-ES" dirty="0" smtClean="0"/>
              <a:t>las plantas, permitiendo soportar su propio</a:t>
            </a:r>
          </a:p>
          <a:p>
            <a:pPr>
              <a:buNone/>
            </a:pPr>
            <a:r>
              <a:rPr lang="es-ES" dirty="0" smtClean="0"/>
              <a:t>peso, por la acción del viento, la lluvia o  las</a:t>
            </a:r>
          </a:p>
          <a:p>
            <a:pPr>
              <a:buNone/>
            </a:pPr>
            <a:r>
              <a:rPr lang="es-ES" dirty="0" smtClean="0"/>
              <a:t>corrientes de agua.</a:t>
            </a: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Tejido parenquimatoso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530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 También se conoce con el nombre de</a:t>
            </a:r>
          </a:p>
          <a:p>
            <a:pPr>
              <a:buNone/>
            </a:pPr>
            <a:r>
              <a:rPr lang="es-ES" dirty="0" smtClean="0"/>
              <a:t>tejido fundamental, tiene como  función</a:t>
            </a:r>
          </a:p>
          <a:p>
            <a:pPr>
              <a:buNone/>
            </a:pPr>
            <a:r>
              <a:rPr lang="es-ES" dirty="0" smtClean="0"/>
              <a:t>principal el almacenamiento de sustancias la</a:t>
            </a:r>
          </a:p>
          <a:p>
            <a:pPr>
              <a:buNone/>
            </a:pPr>
            <a:r>
              <a:rPr lang="es-ES" dirty="0" smtClean="0"/>
              <a:t>fotosíntesis, la respiración ,la secreción,   la</a:t>
            </a:r>
          </a:p>
          <a:p>
            <a:pPr>
              <a:buNone/>
            </a:pPr>
            <a:r>
              <a:rPr lang="es-ES" dirty="0" smtClean="0"/>
              <a:t>excreción y el soporte de las plantas.</a:t>
            </a:r>
          </a:p>
          <a:p>
            <a:pPr>
              <a:buNone/>
            </a:pPr>
            <a:r>
              <a:rPr lang="es-ES" dirty="0" smtClean="0"/>
              <a:t>Aquí encontramos tres tipos de tejidos: Parénquima.</a:t>
            </a:r>
          </a:p>
          <a:p>
            <a:pPr>
              <a:buNone/>
            </a:pPr>
            <a:r>
              <a:rPr lang="es-ES" dirty="0" smtClean="0"/>
              <a:t>Colénquima.</a:t>
            </a:r>
          </a:p>
          <a:p>
            <a:pPr>
              <a:buNone/>
            </a:pPr>
            <a:r>
              <a:rPr lang="es-ES" dirty="0" smtClean="0"/>
              <a:t>Esclerénquima</a:t>
            </a:r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2976" y="214290"/>
            <a:ext cx="7790712" cy="603411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dirty="0" smtClean="0"/>
              <a:t>Parénquima: está presente en todos los</a:t>
            </a:r>
          </a:p>
          <a:p>
            <a:pPr>
              <a:buNone/>
            </a:pPr>
            <a:r>
              <a:rPr lang="es-ES" dirty="0" smtClean="0"/>
              <a:t>órganos de las plantas, compuestos por</a:t>
            </a:r>
          </a:p>
          <a:p>
            <a:pPr>
              <a:buNone/>
            </a:pPr>
            <a:r>
              <a:rPr lang="es-ES" dirty="0" smtClean="0"/>
              <a:t>células que tienen la capacidad de dividirse la</a:t>
            </a:r>
          </a:p>
          <a:p>
            <a:pPr>
              <a:buNone/>
            </a:pPr>
            <a:r>
              <a:rPr lang="es-ES" dirty="0" smtClean="0"/>
              <a:t>mayoría tiene paredes celulares delgadas y </a:t>
            </a:r>
          </a:p>
          <a:p>
            <a:pPr>
              <a:buNone/>
            </a:pPr>
            <a:r>
              <a:rPr lang="es-ES" dirty="0" smtClean="0"/>
              <a:t>flexibles.</a:t>
            </a:r>
          </a:p>
          <a:p>
            <a:pPr>
              <a:buNone/>
            </a:pPr>
            <a:r>
              <a:rPr lang="es-ES" dirty="0" smtClean="0"/>
              <a:t>Funciones: en las hojas se encuentran los</a:t>
            </a:r>
          </a:p>
          <a:p>
            <a:pPr>
              <a:buNone/>
            </a:pPr>
            <a:r>
              <a:rPr lang="es-ES" dirty="0" smtClean="0"/>
              <a:t>cloroplastos, se lleva a cabo el proceso de</a:t>
            </a:r>
          </a:p>
          <a:p>
            <a:pPr>
              <a:buNone/>
            </a:pPr>
            <a:r>
              <a:rPr lang="es-ES" dirty="0" smtClean="0"/>
              <a:t>fotosíntesis en los tallos y raíces se almacena</a:t>
            </a:r>
          </a:p>
          <a:p>
            <a:pPr>
              <a:buNone/>
            </a:pPr>
            <a:r>
              <a:rPr lang="es-ES" dirty="0" smtClean="0"/>
              <a:t>sustancias de reserva de energía el almidón y</a:t>
            </a:r>
          </a:p>
          <a:p>
            <a:pPr>
              <a:buNone/>
            </a:pPr>
            <a:r>
              <a:rPr lang="es-ES" dirty="0" smtClean="0"/>
              <a:t>participa en la producción y secreción de</a:t>
            </a:r>
          </a:p>
          <a:p>
            <a:pPr>
              <a:buNone/>
            </a:pPr>
            <a:r>
              <a:rPr lang="es-ES" dirty="0" smtClean="0"/>
              <a:t>sustancias y curación de heridas que sufren las</a:t>
            </a:r>
          </a:p>
          <a:p>
            <a:pPr>
              <a:buNone/>
            </a:pPr>
            <a:r>
              <a:rPr lang="es-ES" dirty="0" smtClean="0"/>
              <a:t>plantas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4414" y="214290"/>
            <a:ext cx="7719274" cy="642942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Colénquima: Se encuentra formada por</a:t>
            </a:r>
          </a:p>
          <a:p>
            <a:pPr>
              <a:buNone/>
            </a:pPr>
            <a:r>
              <a:rPr lang="es-ES" dirty="0" smtClean="0"/>
              <a:t>células vivas, alargadas y con paredes</a:t>
            </a:r>
          </a:p>
          <a:p>
            <a:pPr>
              <a:buNone/>
            </a:pPr>
            <a:r>
              <a:rPr lang="es-ES" dirty="0" smtClean="0"/>
              <a:t>celulares gruesas irregulares, estas células</a:t>
            </a:r>
          </a:p>
          <a:p>
            <a:pPr>
              <a:buNone/>
            </a:pPr>
            <a:r>
              <a:rPr lang="es-ES" dirty="0" smtClean="0"/>
              <a:t>tienen la capacidad de brindarle soporte a la</a:t>
            </a:r>
          </a:p>
          <a:p>
            <a:pPr>
              <a:buNone/>
            </a:pPr>
            <a:r>
              <a:rPr lang="es-ES" dirty="0" smtClean="0"/>
              <a:t>planta sin restringir su crecimiento.</a:t>
            </a:r>
          </a:p>
          <a:p>
            <a:pPr>
              <a:buNone/>
            </a:pPr>
            <a:r>
              <a:rPr lang="es-ES" dirty="0" smtClean="0"/>
              <a:t>Esclerénquima: brinda soporte y rigidez a las </a:t>
            </a:r>
          </a:p>
          <a:p>
            <a:pPr>
              <a:buNone/>
            </a:pPr>
            <a:r>
              <a:rPr lang="es-ES" dirty="0" smtClean="0"/>
              <a:t>plantas. 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4" name="Picture 2" descr="C:\Documents and Settings\PC\Mis documentos\tronc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02183" y="4071942"/>
            <a:ext cx="3312694" cy="2276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357166"/>
            <a:ext cx="7862150" cy="5891234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>
                <a:hlinkClick r:id="rId2"/>
              </a:rPr>
              <a:t>www.youtube.com/watch?v=GwgrRy38uH8</a:t>
            </a:r>
            <a:endParaRPr lang="es-ES" dirty="0" smtClean="0"/>
          </a:p>
          <a:p>
            <a:pPr>
              <a:buNone/>
            </a:pPr>
            <a:endParaRPr lang="es-ES" dirty="0" smtClean="0">
              <a:hlinkClick r:id="rId3"/>
            </a:endParaRPr>
          </a:p>
          <a:p>
            <a:pPr>
              <a:buNone/>
            </a:pPr>
            <a:r>
              <a:rPr lang="es-ES" dirty="0" smtClean="0">
                <a:hlinkClick r:id="rId3"/>
              </a:rPr>
              <a:t>www.youtube.com/watch?v=IgBVSxLBfS8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>
                <a:hlinkClick r:id="rId4"/>
              </a:rPr>
              <a:t>www.youtube.com/watch?v=zROeCDJRvj4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>
                <a:hlinkClick r:id="rId5"/>
              </a:rPr>
              <a:t>www.youtube.com/watch?v=K2KHRny-LgQ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Las plantas son seres vivos formados por</a:t>
            </a:r>
          </a:p>
          <a:p>
            <a:pPr>
              <a:buNone/>
            </a:pPr>
            <a:r>
              <a:rPr lang="es-ES" dirty="0" smtClean="0"/>
              <a:t>células,  sistemas, órganos y tejidos.</a:t>
            </a:r>
          </a:p>
          <a:p>
            <a:pPr>
              <a:buNone/>
            </a:pPr>
            <a:r>
              <a:rPr lang="es-ES" dirty="0" smtClean="0"/>
              <a:t>Existen plantas con flor y otras sin flor, a las</a:t>
            </a:r>
          </a:p>
          <a:p>
            <a:pPr>
              <a:buNone/>
            </a:pPr>
            <a:r>
              <a:rPr lang="es-ES" dirty="0" smtClean="0"/>
              <a:t>plantas con flores ellas reciben el nombre </a:t>
            </a:r>
          </a:p>
          <a:p>
            <a:pPr>
              <a:buNone/>
            </a:pPr>
            <a:r>
              <a:rPr lang="es-ES" dirty="0" smtClean="0"/>
              <a:t>de fanerógamas y a las que no poseen</a:t>
            </a:r>
          </a:p>
          <a:p>
            <a:pPr>
              <a:buNone/>
            </a:pPr>
            <a:r>
              <a:rPr lang="es-ES" dirty="0" smtClean="0"/>
              <a:t>flores se les denomina criptógamas.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4414" y="357166"/>
            <a:ext cx="7719274" cy="589123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/>
              <a:t>Las criptógamas  se producen a través de</a:t>
            </a:r>
          </a:p>
          <a:p>
            <a:pPr>
              <a:buNone/>
            </a:pPr>
            <a:r>
              <a:rPr lang="es-ES" dirty="0" smtClean="0"/>
              <a:t>esporas, helechos y algas entre otras.</a:t>
            </a:r>
          </a:p>
          <a:p>
            <a:pPr>
              <a:buNone/>
            </a:pPr>
            <a:r>
              <a:rPr lang="es-ES" dirty="0" smtClean="0"/>
              <a:t>Dentro de las plantas fanerógamas,  se</a:t>
            </a:r>
          </a:p>
          <a:p>
            <a:pPr>
              <a:buNone/>
            </a:pPr>
            <a:r>
              <a:rPr lang="es-ES" dirty="0" smtClean="0"/>
              <a:t>dividen en dos grandes grupos  las </a:t>
            </a:r>
          </a:p>
          <a:p>
            <a:pPr>
              <a:buNone/>
            </a:pPr>
            <a:r>
              <a:rPr lang="es-ES" dirty="0" smtClean="0"/>
              <a:t>gimnospermas y angiospermas.</a:t>
            </a:r>
          </a:p>
          <a:p>
            <a:pPr>
              <a:buNone/>
            </a:pPr>
            <a:r>
              <a:rPr lang="es-ES" dirty="0" smtClean="0"/>
              <a:t>La mayoría delas especies vegetales  se</a:t>
            </a:r>
          </a:p>
          <a:p>
            <a:pPr>
              <a:buNone/>
            </a:pPr>
            <a:r>
              <a:rPr lang="es-ES" dirty="0" smtClean="0"/>
              <a:t>reproducen por medio de la flor, con</a:t>
            </a:r>
          </a:p>
          <a:p>
            <a:pPr>
              <a:buNone/>
            </a:pPr>
            <a:r>
              <a:rPr lang="es-ES" dirty="0" smtClean="0"/>
              <a:t>excepción a la especie de plantas </a:t>
            </a:r>
          </a:p>
          <a:p>
            <a:pPr>
              <a:buNone/>
            </a:pPr>
            <a:r>
              <a:rPr lang="es-ES" dirty="0" smtClean="0"/>
              <a:t>criptógamas, que como se menciono</a:t>
            </a:r>
          </a:p>
          <a:p>
            <a:pPr>
              <a:buNone/>
            </a:pPr>
            <a:r>
              <a:rPr lang="es-ES" dirty="0" smtClean="0"/>
              <a:t>anteriormente se reproducen  por medio de</a:t>
            </a:r>
          </a:p>
          <a:p>
            <a:pPr>
              <a:buNone/>
            </a:pPr>
            <a:r>
              <a:rPr lang="es-ES" dirty="0" smtClean="0"/>
              <a:t>esporas.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4414" y="142852"/>
            <a:ext cx="7719274" cy="61055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/>
              <a:t>Todas las plantas no tienen igual tipo de</a:t>
            </a:r>
          </a:p>
          <a:p>
            <a:pPr>
              <a:buNone/>
            </a:pPr>
            <a:r>
              <a:rPr lang="es-ES" dirty="0" smtClean="0"/>
              <a:t>hábitat algunas son aéreas, acuáticas, y otras</a:t>
            </a:r>
          </a:p>
          <a:p>
            <a:pPr>
              <a:buNone/>
            </a:pPr>
            <a:r>
              <a:rPr lang="es-ES" dirty="0" smtClean="0"/>
              <a:t>son terrestres,  por lo  general casi todas las</a:t>
            </a:r>
          </a:p>
          <a:p>
            <a:pPr>
              <a:buNone/>
            </a:pPr>
            <a:r>
              <a:rPr lang="es-ES" dirty="0" smtClean="0"/>
              <a:t>plantas están conformadas por tres partes </a:t>
            </a:r>
          </a:p>
          <a:p>
            <a:pPr>
              <a:buNone/>
            </a:pPr>
            <a:r>
              <a:rPr lang="es-ES" dirty="0" smtClean="0"/>
              <a:t>raíz, tallo, hojas, excepto las algas.</a:t>
            </a:r>
          </a:p>
          <a:p>
            <a:pPr>
              <a:buNone/>
            </a:pPr>
            <a:r>
              <a:rPr lang="es-ES" dirty="0" smtClean="0"/>
              <a:t>La raíz, el tallo, las hojas u órganos de las</a:t>
            </a:r>
          </a:p>
          <a:p>
            <a:pPr>
              <a:buNone/>
            </a:pPr>
            <a:r>
              <a:rPr lang="es-ES" dirty="0" smtClean="0"/>
              <a:t>plantas son las que se encargan de la función</a:t>
            </a:r>
          </a:p>
          <a:p>
            <a:pPr>
              <a:buNone/>
            </a:pPr>
            <a:r>
              <a:rPr lang="es-ES" dirty="0" smtClean="0"/>
              <a:t>de nutrición de las plantas, en otras que son</a:t>
            </a:r>
          </a:p>
          <a:p>
            <a:pPr>
              <a:buNone/>
            </a:pPr>
            <a:r>
              <a:rPr lang="es-ES" dirty="0" smtClean="0"/>
              <a:t>las encargadas de absorber, conducir el agua,</a:t>
            </a:r>
          </a:p>
          <a:p>
            <a:pPr>
              <a:buNone/>
            </a:pPr>
            <a:r>
              <a:rPr lang="es-ES" dirty="0" smtClean="0"/>
              <a:t>los nutrientes y las sales minerales del suelo</a:t>
            </a:r>
          </a:p>
          <a:p>
            <a:pPr>
              <a:buNone/>
            </a:pPr>
            <a:r>
              <a:rPr lang="es-ES" dirty="0" smtClean="0"/>
              <a:t>a todas las partes de la planta.</a:t>
            </a:r>
          </a:p>
          <a:p>
            <a:pPr>
              <a:buNone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1285852" y="357166"/>
            <a:ext cx="7647836" cy="589123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Las plantas son organismos pluricelulares,</a:t>
            </a:r>
          </a:p>
          <a:p>
            <a:pPr>
              <a:buNone/>
            </a:pPr>
            <a:r>
              <a:rPr lang="es-ES" dirty="0" smtClean="0"/>
              <a:t>con células eucariotas organizadas en</a:t>
            </a:r>
          </a:p>
          <a:p>
            <a:pPr>
              <a:buNone/>
            </a:pPr>
            <a:r>
              <a:rPr lang="es-ES" dirty="0" smtClean="0"/>
              <a:t>tejidos, son autótrofas, la pigmentación del</a:t>
            </a:r>
          </a:p>
          <a:p>
            <a:pPr>
              <a:buNone/>
            </a:pPr>
            <a:r>
              <a:rPr lang="es-ES" dirty="0" smtClean="0"/>
              <a:t>color verde  de las plantas se debe a la</a:t>
            </a:r>
          </a:p>
          <a:p>
            <a:pPr>
              <a:buNone/>
            </a:pPr>
            <a:r>
              <a:rPr lang="es-ES" dirty="0" smtClean="0"/>
              <a:t>presencia de dos pigmentos llamados</a:t>
            </a:r>
          </a:p>
          <a:p>
            <a:pPr>
              <a:buNone/>
            </a:pPr>
            <a:r>
              <a:rPr lang="es-ES" dirty="0" smtClean="0"/>
              <a:t>clorofila a y clorofila b.</a:t>
            </a:r>
          </a:p>
          <a:p>
            <a:pPr>
              <a:buNone/>
            </a:pPr>
            <a:r>
              <a:rPr lang="es-ES" dirty="0" smtClean="0"/>
              <a:t>Gimnosperma.</a:t>
            </a:r>
          </a:p>
          <a:p>
            <a:pPr>
              <a:buNone/>
            </a:pPr>
            <a:r>
              <a:rPr lang="es-ES" dirty="0" smtClean="0"/>
              <a:t>Angiospermas.</a:t>
            </a:r>
          </a:p>
          <a:p>
            <a:pPr>
              <a:buNone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214290"/>
            <a:ext cx="7862150" cy="603411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/>
              <a:t>Para  la polinización de las plantas</a:t>
            </a:r>
          </a:p>
          <a:p>
            <a:pPr>
              <a:buNone/>
            </a:pPr>
            <a:r>
              <a:rPr lang="es-ES" dirty="0" smtClean="0"/>
              <a:t>angiospermas, puede ser  anemófila,</a:t>
            </a:r>
          </a:p>
          <a:p>
            <a:pPr>
              <a:buNone/>
            </a:pPr>
            <a:r>
              <a:rPr lang="es-ES" dirty="0" smtClean="0"/>
              <a:t>polinización que se lleva a cabo con ayuda del</a:t>
            </a:r>
          </a:p>
          <a:p>
            <a:pPr>
              <a:buNone/>
            </a:pPr>
            <a:r>
              <a:rPr lang="es-ES" dirty="0" smtClean="0"/>
              <a:t>viento, entomofilia este tipo de polinización</a:t>
            </a:r>
          </a:p>
          <a:p>
            <a:pPr>
              <a:buNone/>
            </a:pPr>
            <a:r>
              <a:rPr lang="es-ES" dirty="0" smtClean="0"/>
              <a:t>requiere la ayuda de insectos, ornitofilia</a:t>
            </a:r>
          </a:p>
          <a:p>
            <a:pPr>
              <a:buNone/>
            </a:pPr>
            <a:r>
              <a:rPr lang="es-ES" dirty="0" smtClean="0"/>
              <a:t>polinización que se provee con la asistencia</a:t>
            </a:r>
          </a:p>
          <a:p>
            <a:pPr>
              <a:buNone/>
            </a:pPr>
            <a:r>
              <a:rPr lang="es-ES" dirty="0" smtClean="0"/>
              <a:t>de las aves.</a:t>
            </a:r>
          </a:p>
          <a:p>
            <a:pPr>
              <a:buNone/>
            </a:pPr>
            <a:r>
              <a:rPr lang="es-ES" dirty="0" smtClean="0"/>
              <a:t>Las planta gimnospermas, se dividen en dos</a:t>
            </a:r>
          </a:p>
          <a:p>
            <a:pPr>
              <a:buNone/>
            </a:pPr>
            <a:r>
              <a:rPr lang="es-ES" dirty="0" smtClean="0"/>
              <a:t>grupos de plantas monocotiledonas y</a:t>
            </a:r>
          </a:p>
          <a:p>
            <a:pPr>
              <a:buNone/>
            </a:pPr>
            <a:r>
              <a:rPr lang="es-ES" dirty="0" smtClean="0"/>
              <a:t>dicotiledóneas completamente diferentes una</a:t>
            </a:r>
          </a:p>
          <a:p>
            <a:pPr>
              <a:buNone/>
            </a:pPr>
            <a:r>
              <a:rPr lang="es-ES" dirty="0" smtClean="0"/>
              <a:t>de otra.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Tejido vegetal</a:t>
            </a:r>
            <a:endParaRPr lang="es-ES" dirty="0"/>
          </a:p>
        </p:txBody>
      </p:sp>
      <p:pic>
        <p:nvPicPr>
          <p:cNvPr id="3" name="2 Imagen" descr="vege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5" y="1795462"/>
            <a:ext cx="5048250" cy="32670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son los tejidos?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Los tejidos son un conjunto de células con</a:t>
            </a:r>
          </a:p>
          <a:p>
            <a:pPr>
              <a:buNone/>
            </a:pPr>
            <a:r>
              <a:rPr lang="es-ES" dirty="0" smtClean="0"/>
              <a:t>estructuras similares que desempeñan una</a:t>
            </a:r>
          </a:p>
          <a:p>
            <a:pPr>
              <a:buNone/>
            </a:pPr>
            <a:r>
              <a:rPr lang="es-ES" dirty="0" smtClean="0"/>
              <a:t>función especializada para la supervivencia</a:t>
            </a:r>
          </a:p>
          <a:p>
            <a:pPr>
              <a:buNone/>
            </a:pPr>
            <a:r>
              <a:rPr lang="es-ES" dirty="0" smtClean="0"/>
              <a:t>de un organismo. 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</p:spPr>
        <p:txBody>
          <a:bodyPr/>
          <a:lstStyle/>
          <a:p>
            <a:r>
              <a:rPr lang="es-ES" dirty="0" smtClean="0"/>
              <a:t>Los tejidos vegetales.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28662" y="1000108"/>
            <a:ext cx="8001056" cy="57150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" dirty="0" smtClean="0"/>
              <a:t>Los tejidos vegetales.</a:t>
            </a:r>
          </a:p>
          <a:p>
            <a:pPr>
              <a:buNone/>
            </a:pPr>
            <a:r>
              <a:rPr lang="es-ES" dirty="0" smtClean="0"/>
              <a:t>Las plantas están formadas por diferentes</a:t>
            </a:r>
          </a:p>
          <a:p>
            <a:pPr>
              <a:buNone/>
            </a:pPr>
            <a:r>
              <a:rPr lang="es-ES" dirty="0" smtClean="0"/>
              <a:t>tipos de tejidos, cada uno con diferentes</a:t>
            </a:r>
          </a:p>
          <a:p>
            <a:pPr>
              <a:buNone/>
            </a:pPr>
            <a:r>
              <a:rPr lang="es-ES" dirty="0" smtClean="0"/>
              <a:t>funciones de acuerdo al grupo que</a:t>
            </a:r>
          </a:p>
          <a:p>
            <a:pPr>
              <a:buNone/>
            </a:pPr>
            <a:r>
              <a:rPr lang="es-ES" dirty="0" smtClean="0"/>
              <a:t>desempeñe para que las plantas  germinen y</a:t>
            </a:r>
          </a:p>
          <a:p>
            <a:pPr>
              <a:buNone/>
            </a:pPr>
            <a:r>
              <a:rPr lang="es-ES" dirty="0" smtClean="0"/>
              <a:t>se desarrollen.</a:t>
            </a:r>
          </a:p>
          <a:p>
            <a:pPr>
              <a:buNone/>
            </a:pPr>
            <a:r>
              <a:rPr lang="es-ES" dirty="0" smtClean="0"/>
              <a:t>Estos tejidos son los tejidos: meristemáticos o</a:t>
            </a:r>
          </a:p>
          <a:p>
            <a:pPr>
              <a:buNone/>
            </a:pPr>
            <a:r>
              <a:rPr lang="es-ES" dirty="0" smtClean="0"/>
              <a:t>de crecimiento, parenquimatosos, permanentes</a:t>
            </a:r>
          </a:p>
          <a:p>
            <a:pPr>
              <a:buNone/>
            </a:pPr>
            <a:r>
              <a:rPr lang="es-ES" dirty="0" smtClean="0"/>
              <a:t>conductores o vasculares, protectores o de</a:t>
            </a:r>
          </a:p>
          <a:p>
            <a:pPr>
              <a:buNone/>
            </a:pPr>
            <a:r>
              <a:rPr lang="es-ES" dirty="0" smtClean="0"/>
              <a:t>resistencia.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334</TotalTime>
  <Words>980</Words>
  <Application>Microsoft Office PowerPoint</Application>
  <PresentationFormat>Presentación en pantalla (4:3)</PresentationFormat>
  <Paragraphs>161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Solsticio</vt:lpstr>
      <vt:lpstr>Tejidos y órganos de las plantas</vt:lpstr>
      <vt:lpstr>Diapositiva 2</vt:lpstr>
      <vt:lpstr>Diapositiva 3</vt:lpstr>
      <vt:lpstr>Diapositiva 4</vt:lpstr>
      <vt:lpstr>Diapositiva 5</vt:lpstr>
      <vt:lpstr>Diapositiva 6</vt:lpstr>
      <vt:lpstr>Tejido vegetal</vt:lpstr>
      <vt:lpstr>¿Qué son los tejidos?</vt:lpstr>
      <vt:lpstr>Los tejidos vegetales.</vt:lpstr>
      <vt:lpstr>Tejidos meristemáticos</vt:lpstr>
      <vt:lpstr>Diapositiva 11</vt:lpstr>
      <vt:lpstr>Tejidos permanentes</vt:lpstr>
      <vt:lpstr>Xilema</vt:lpstr>
      <vt:lpstr>FLOEMA</vt:lpstr>
      <vt:lpstr>Tejidos protectores o de resistencia</vt:lpstr>
      <vt:lpstr>Tejido parenquimatoso</vt:lpstr>
      <vt:lpstr>Diapositiva 17</vt:lpstr>
      <vt:lpstr>Diapositiva 18</vt:lpstr>
      <vt:lpstr>Diapositiva 19</vt:lpstr>
      <vt:lpstr>Diapositiva 20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*</dc:creator>
  <cp:lastModifiedBy>*</cp:lastModifiedBy>
  <cp:revision>63</cp:revision>
  <dcterms:created xsi:type="dcterms:W3CDTF">2017-12-07T21:47:08Z</dcterms:created>
  <dcterms:modified xsi:type="dcterms:W3CDTF">2017-12-11T21:37:08Z</dcterms:modified>
</cp:coreProperties>
</file>