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6" r:id="rId9"/>
    <p:sldId id="265" r:id="rId10"/>
    <p:sldId id="264" r:id="rId11"/>
    <p:sldId id="267" r:id="rId12"/>
    <p:sldId id="268" r:id="rId13"/>
    <p:sldId id="272" r:id="rId14"/>
    <p:sldId id="271" r:id="rId15"/>
    <p:sldId id="269" r:id="rId16"/>
    <p:sldId id="270" r:id="rId17"/>
    <p:sldId id="273" r:id="rId18"/>
    <p:sldId id="274" r:id="rId19"/>
    <p:sldId id="283" r:id="rId20"/>
    <p:sldId id="275" r:id="rId21"/>
    <p:sldId id="287" r:id="rId22"/>
    <p:sldId id="277" r:id="rId23"/>
    <p:sldId id="288" r:id="rId24"/>
    <p:sldId id="278" r:id="rId25"/>
    <p:sldId id="289" r:id="rId26"/>
    <p:sldId id="276" r:id="rId27"/>
    <p:sldId id="279" r:id="rId28"/>
    <p:sldId id="290" r:id="rId29"/>
    <p:sldId id="295" r:id="rId30"/>
    <p:sldId id="292" r:id="rId31"/>
    <p:sldId id="293" r:id="rId32"/>
    <p:sldId id="294" r:id="rId33"/>
    <p:sldId id="296" r:id="rId34"/>
    <p:sldId id="291" r:id="rId35"/>
    <p:sldId id="297" r:id="rId36"/>
    <p:sldId id="280" r:id="rId37"/>
    <p:sldId id="281" r:id="rId38"/>
    <p:sldId id="282" r:id="rId39"/>
    <p:sldId id="284" r:id="rId40"/>
    <p:sldId id="285" r:id="rId4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0E6029-9B51-40FF-890A-4F882C7A5C9C}" type="datetimeFigureOut">
              <a:rPr lang="es-ES" smtClean="0"/>
              <a:pPr/>
              <a:t>06/12/2017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B216B2-F608-4709-846B-DB081929A91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0E6029-9B51-40FF-890A-4F882C7A5C9C}" type="datetimeFigureOut">
              <a:rPr lang="es-ES" smtClean="0"/>
              <a:pPr/>
              <a:t>06/12/2017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B216B2-F608-4709-846B-DB081929A91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0E6029-9B51-40FF-890A-4F882C7A5C9C}" type="datetimeFigureOut">
              <a:rPr lang="es-ES" smtClean="0"/>
              <a:pPr/>
              <a:t>06/12/2017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B216B2-F608-4709-846B-DB081929A91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0E6029-9B51-40FF-890A-4F882C7A5C9C}" type="datetimeFigureOut">
              <a:rPr lang="es-ES" smtClean="0"/>
              <a:pPr/>
              <a:t>06/12/2017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B216B2-F608-4709-846B-DB081929A91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0E6029-9B51-40FF-890A-4F882C7A5C9C}" type="datetimeFigureOut">
              <a:rPr lang="es-ES" smtClean="0"/>
              <a:pPr/>
              <a:t>06/12/2017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B216B2-F608-4709-846B-DB081929A91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0E6029-9B51-40FF-890A-4F882C7A5C9C}" type="datetimeFigureOut">
              <a:rPr lang="es-ES" smtClean="0"/>
              <a:pPr/>
              <a:t>06/12/2017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B216B2-F608-4709-846B-DB081929A91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0E6029-9B51-40FF-890A-4F882C7A5C9C}" type="datetimeFigureOut">
              <a:rPr lang="es-ES" smtClean="0"/>
              <a:pPr/>
              <a:t>06/12/2017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B216B2-F608-4709-846B-DB081929A91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0E6029-9B51-40FF-890A-4F882C7A5C9C}" type="datetimeFigureOut">
              <a:rPr lang="es-ES" smtClean="0"/>
              <a:pPr/>
              <a:t>06/12/2017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B216B2-F608-4709-846B-DB081929A91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0E6029-9B51-40FF-890A-4F882C7A5C9C}" type="datetimeFigureOut">
              <a:rPr lang="es-ES" smtClean="0"/>
              <a:pPr/>
              <a:t>06/12/2017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B216B2-F608-4709-846B-DB081929A91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0E6029-9B51-40FF-890A-4F882C7A5C9C}" type="datetimeFigureOut">
              <a:rPr lang="es-ES" smtClean="0"/>
              <a:pPr/>
              <a:t>06/12/2017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B216B2-F608-4709-846B-DB081929A91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0E6029-9B51-40FF-890A-4F882C7A5C9C}" type="datetimeFigureOut">
              <a:rPr lang="es-ES" smtClean="0"/>
              <a:pPr/>
              <a:t>06/12/2017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B216B2-F608-4709-846B-DB081929A91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20E6029-9B51-40FF-890A-4F882C7A5C9C}" type="datetimeFigureOut">
              <a:rPr lang="es-ES" smtClean="0"/>
              <a:pPr/>
              <a:t>06/12/2017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3B216B2-F608-4709-846B-DB081929A91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F02thBDu8u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dmelende.files.wordpress.com/2011/08/leda-peric3b3dico.jpg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79704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Aportes de científicos costarricenses  otros y ramas de la biología</a:t>
            </a:r>
            <a:endParaRPr lang="es-ES" dirty="0"/>
          </a:p>
        </p:txBody>
      </p:sp>
      <p:pic>
        <p:nvPicPr>
          <p:cNvPr id="1026" name="Picture 2" descr="C:\Documents and Settings\PC\Mis documentos\luziy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14546" y="2600987"/>
            <a:ext cx="5418154" cy="3547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14414" y="285728"/>
            <a:ext cx="7719274" cy="596267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ES" dirty="0" smtClean="0"/>
              <a:t>Es director del Programa de Investigación sobre el</a:t>
            </a:r>
          </a:p>
          <a:p>
            <a:pPr>
              <a:buNone/>
            </a:pPr>
            <a:r>
              <a:rPr lang="es-ES" dirty="0" smtClean="0"/>
              <a:t>cáncer de Mama, explicó que se han contactado 20</a:t>
            </a:r>
          </a:p>
          <a:p>
            <a:pPr>
              <a:buNone/>
            </a:pPr>
            <a:r>
              <a:rPr lang="es-ES" dirty="0" smtClean="0"/>
              <a:t>familias que han dado su consentimiento para iniciar</a:t>
            </a:r>
          </a:p>
          <a:p>
            <a:pPr>
              <a:buNone/>
            </a:pPr>
            <a:r>
              <a:rPr lang="es-ES" dirty="0" smtClean="0"/>
              <a:t>la investigación.</a:t>
            </a:r>
          </a:p>
          <a:p>
            <a:pPr>
              <a:buNone/>
            </a:pPr>
            <a:r>
              <a:rPr lang="es-ES" dirty="0" smtClean="0"/>
              <a:t>Explicó que “se estudian las mutaciones genéticas</a:t>
            </a:r>
          </a:p>
          <a:p>
            <a:pPr>
              <a:buNone/>
            </a:pPr>
            <a:r>
              <a:rPr lang="es-ES" dirty="0" smtClean="0"/>
              <a:t>dentro de la familia para conocer las características</a:t>
            </a:r>
          </a:p>
          <a:p>
            <a:pPr>
              <a:buNone/>
            </a:pPr>
            <a:r>
              <a:rPr lang="es-ES" dirty="0" smtClean="0"/>
              <a:t>de las mujeres portadoras de los genes, quienes </a:t>
            </a:r>
          </a:p>
          <a:p>
            <a:pPr>
              <a:buNone/>
            </a:pPr>
            <a:r>
              <a:rPr lang="es-ES" dirty="0" smtClean="0"/>
              <a:t>tendrían cierta posibilidad de heredar</a:t>
            </a:r>
          </a:p>
          <a:p>
            <a:pPr>
              <a:buNone/>
            </a:pPr>
            <a:r>
              <a:rPr lang="es-ES" dirty="0" smtClean="0"/>
              <a:t>la enfermedad.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b="1" dirty="0" err="1" smtClean="0"/>
              <a:t>M.Sc.</a:t>
            </a:r>
            <a:r>
              <a:rPr lang="es-ES" sz="2800" b="1" dirty="0" smtClean="0"/>
              <a:t> Julio Fraile Merino</a:t>
            </a:r>
            <a:r>
              <a:rPr lang="es-ES" sz="2800" dirty="0" smtClean="0"/>
              <a:t/>
            </a:r>
            <a:br>
              <a:rPr lang="es-ES" sz="2800" dirty="0" smtClean="0"/>
            </a:br>
            <a:endParaRPr lang="es-ES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28728" y="1142984"/>
            <a:ext cx="7504960" cy="5105416"/>
          </a:xfrm>
        </p:spPr>
        <p:txBody>
          <a:bodyPr/>
          <a:lstStyle/>
          <a:p>
            <a:pPr>
              <a:buNone/>
            </a:pPr>
            <a:r>
              <a:rPr lang="es-ES" dirty="0" err="1" smtClean="0"/>
              <a:t>M.Sc.</a:t>
            </a:r>
            <a:r>
              <a:rPr lang="es-ES" dirty="0" smtClean="0"/>
              <a:t> en Recursos Naturales</a:t>
            </a:r>
          </a:p>
          <a:p>
            <a:pPr>
              <a:buNone/>
            </a:pPr>
            <a:r>
              <a:rPr lang="es-ES" dirty="0" smtClean="0"/>
              <a:t>Nació en Cuéllar (Segovia) el 27 de junio</a:t>
            </a:r>
          </a:p>
          <a:p>
            <a:pPr>
              <a:buNone/>
            </a:pPr>
            <a:r>
              <a:rPr lang="es-ES" dirty="0" smtClean="0"/>
              <a:t>de 1950. Estudió el bachillerato en su villa</a:t>
            </a:r>
          </a:p>
          <a:p>
            <a:pPr>
              <a:buNone/>
            </a:pPr>
            <a:r>
              <a:rPr lang="es-ES" dirty="0" smtClean="0"/>
              <a:t>natal y pasó después a la Universidad de</a:t>
            </a:r>
          </a:p>
          <a:p>
            <a:pPr>
              <a:buNone/>
            </a:pPr>
            <a:r>
              <a:rPr lang="es-ES" dirty="0" smtClean="0"/>
              <a:t>Navarra para estudiar carrera de Biológicas,</a:t>
            </a:r>
          </a:p>
          <a:p>
            <a:pPr>
              <a:buNone/>
            </a:pPr>
            <a:r>
              <a:rPr lang="es-ES" dirty="0" smtClean="0"/>
              <a:t>para establecerse finalmente en Costa Rica,</a:t>
            </a:r>
          </a:p>
          <a:p>
            <a:pPr>
              <a:buNone/>
            </a:pPr>
            <a:r>
              <a:rPr lang="es-ES" dirty="0" smtClean="0"/>
              <a:t>como profesor contratado de la</a:t>
            </a:r>
          </a:p>
          <a:p>
            <a:pPr>
              <a:buNone/>
            </a:pPr>
            <a:r>
              <a:rPr lang="es-ES" dirty="0" smtClean="0"/>
              <a:t>Universidad Nacional de Costa Rica</a:t>
            </a:r>
          </a:p>
          <a:p>
            <a:pPr>
              <a:buNone/>
            </a:pPr>
            <a:r>
              <a:rPr lang="es-ES" dirty="0" smtClean="0"/>
              <a:t>(Heredia).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00100" y="142852"/>
            <a:ext cx="7933588" cy="61055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dirty="0" smtClean="0"/>
              <a:t>En Costa Rica, además de su actividad docente</a:t>
            </a:r>
          </a:p>
          <a:p>
            <a:pPr>
              <a:buNone/>
            </a:pPr>
            <a:r>
              <a:rPr lang="es-ES" dirty="0" smtClean="0"/>
              <a:t>como catedrático universitario, ha impartido</a:t>
            </a:r>
          </a:p>
          <a:p>
            <a:pPr>
              <a:buNone/>
            </a:pPr>
            <a:r>
              <a:rPr lang="es-ES" dirty="0" smtClean="0"/>
              <a:t>diversos cursos en el área de la Ecología</a:t>
            </a:r>
          </a:p>
          <a:p>
            <a:pPr>
              <a:buNone/>
            </a:pPr>
            <a:r>
              <a:rPr lang="es-ES" dirty="0" smtClean="0"/>
              <a:t>Ambiental, Agroecología  e Hidrología</a:t>
            </a:r>
          </a:p>
          <a:p>
            <a:pPr>
              <a:buNone/>
            </a:pPr>
            <a:r>
              <a:rPr lang="es-ES" dirty="0" smtClean="0"/>
              <a:t>Ambiental en su universidad, y ha desarrollado</a:t>
            </a:r>
          </a:p>
          <a:p>
            <a:pPr>
              <a:buNone/>
            </a:pPr>
            <a:r>
              <a:rPr lang="es-ES" dirty="0" smtClean="0"/>
              <a:t>una labor de investigación en el mundo de la</a:t>
            </a:r>
          </a:p>
          <a:p>
            <a:pPr>
              <a:buNone/>
            </a:pPr>
            <a:r>
              <a:rPr lang="es-ES" dirty="0" smtClean="0"/>
              <a:t>biología como la realizada en el área de Suelos</a:t>
            </a:r>
          </a:p>
          <a:p>
            <a:pPr>
              <a:buNone/>
            </a:pPr>
            <a:r>
              <a:rPr lang="es-ES" dirty="0" smtClean="0"/>
              <a:t>e Hidrología en el Laboratorio de Hidrología</a:t>
            </a:r>
          </a:p>
          <a:p>
            <a:pPr>
              <a:buNone/>
            </a:pPr>
            <a:r>
              <a:rPr lang="es-ES" dirty="0" smtClean="0"/>
              <a:t>Ambiental de la UNA.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M.Sc. Julio Fraile Merino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1142984"/>
            <a:ext cx="3143272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100" b="1" dirty="0" smtClean="0"/>
              <a:t>Rafael Lucas Rodríguez Caballero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85852" y="1071546"/>
            <a:ext cx="7647836" cy="5176854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Nació 24 de marzo de 1915, San Ramón,</a:t>
            </a:r>
          </a:p>
          <a:p>
            <a:pPr>
              <a:buNone/>
            </a:pPr>
            <a:r>
              <a:rPr lang="es-ES" dirty="0" smtClean="0"/>
              <a:t>Costa Rica. Muere a los 66 años, el  29 de</a:t>
            </a:r>
          </a:p>
          <a:p>
            <a:pPr>
              <a:buNone/>
            </a:pPr>
            <a:r>
              <a:rPr lang="es-ES" dirty="0" smtClean="0"/>
              <a:t>enero de 1981, fue biólogo, botánico y</a:t>
            </a:r>
          </a:p>
          <a:p>
            <a:pPr>
              <a:buNone/>
            </a:pPr>
            <a:r>
              <a:rPr lang="es-ES" dirty="0" smtClean="0"/>
              <a:t>dibujante de naturaleza costarricense. </a:t>
            </a:r>
          </a:p>
          <a:p>
            <a:pPr>
              <a:buNone/>
            </a:pPr>
            <a:r>
              <a:rPr lang="es-ES" dirty="0" smtClean="0"/>
              <a:t>Rafael Lucas Rodríguez Caballero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En 1941, Rafael Lucas Rodríguez cursó</a:t>
            </a:r>
          </a:p>
          <a:p>
            <a:pPr>
              <a:buNone/>
            </a:pPr>
            <a:r>
              <a:rPr lang="es-ES" dirty="0" smtClean="0"/>
              <a:t>estudios superiores durante cuatro años en</a:t>
            </a:r>
          </a:p>
          <a:p>
            <a:pPr>
              <a:buNone/>
            </a:pPr>
            <a:r>
              <a:rPr lang="es-ES" dirty="0" smtClean="0"/>
              <a:t>la </a:t>
            </a:r>
            <a:r>
              <a:rPr lang="es-ES" i="1" dirty="0" smtClean="0"/>
              <a:t>Escuela de Ciencias</a:t>
            </a:r>
            <a:r>
              <a:rPr lang="es-ES" dirty="0" smtClean="0"/>
              <a:t> de la Universidad de</a:t>
            </a:r>
          </a:p>
          <a:p>
            <a:pPr>
              <a:buNone/>
            </a:pPr>
            <a:r>
              <a:rPr lang="es-ES" dirty="0" smtClean="0"/>
              <a:t>Costa Rica.</a:t>
            </a:r>
          </a:p>
          <a:p>
            <a:pPr>
              <a:buNone/>
            </a:pPr>
            <a:r>
              <a:rPr lang="es-ES" dirty="0" smtClean="0"/>
              <a:t>En 1945 gracias a una beca, se trasladó a la</a:t>
            </a:r>
          </a:p>
          <a:p>
            <a:pPr>
              <a:buNone/>
            </a:pPr>
            <a:r>
              <a:rPr lang="es-ES" dirty="0" smtClean="0"/>
              <a:t>Universidad de Berkeley-California,  en</a:t>
            </a:r>
          </a:p>
          <a:p>
            <a:pPr>
              <a:buNone/>
            </a:pPr>
            <a:r>
              <a:rPr lang="es-ES" dirty="0" smtClean="0"/>
              <a:t>donde se graduó como Doctor.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42976" y="214290"/>
            <a:ext cx="7790712" cy="6034110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Una vez que regresó a Costa Rica, Rafael</a:t>
            </a:r>
          </a:p>
          <a:p>
            <a:pPr>
              <a:buNone/>
            </a:pPr>
            <a:r>
              <a:rPr lang="es-ES" dirty="0" smtClean="0"/>
              <a:t>Lucas Rodríguez creó un </a:t>
            </a:r>
            <a:r>
              <a:rPr lang="es-ES" i="1" dirty="0" smtClean="0"/>
              <a:t>Departamento de</a:t>
            </a:r>
          </a:p>
          <a:p>
            <a:pPr>
              <a:buNone/>
            </a:pPr>
            <a:r>
              <a:rPr lang="es-ES" i="1" dirty="0" smtClean="0"/>
              <a:t>Biología</a:t>
            </a:r>
            <a:r>
              <a:rPr lang="es-ES" dirty="0" smtClean="0"/>
              <a:t> en la Universidad de Costa Rica. En</a:t>
            </a:r>
          </a:p>
          <a:p>
            <a:pPr>
              <a:buNone/>
            </a:pPr>
            <a:r>
              <a:rPr lang="es-ES" dirty="0" smtClean="0"/>
              <a:t>este Departamento, que más tarde se</a:t>
            </a:r>
          </a:p>
          <a:p>
            <a:pPr>
              <a:buNone/>
            </a:pPr>
            <a:r>
              <a:rPr lang="es-ES" dirty="0" smtClean="0"/>
              <a:t>convirtió en la </a:t>
            </a:r>
            <a:r>
              <a:rPr lang="es-ES" i="1" dirty="0" smtClean="0"/>
              <a:t>Escuela de Biología</a:t>
            </a:r>
            <a:r>
              <a:rPr lang="es-ES" dirty="0" smtClean="0"/>
              <a:t>, impartió</a:t>
            </a:r>
          </a:p>
          <a:p>
            <a:pPr>
              <a:buNone/>
            </a:pPr>
            <a:r>
              <a:rPr lang="es-ES" dirty="0" smtClean="0"/>
              <a:t>lecciones de biología y botánica, siendo su</a:t>
            </a:r>
          </a:p>
          <a:p>
            <a:pPr>
              <a:buNone/>
            </a:pPr>
            <a:r>
              <a:rPr lang="es-ES" dirty="0" smtClean="0"/>
              <a:t>director durante once años.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Participó en la reforma universitaria de1957</a:t>
            </a:r>
          </a:p>
          <a:p>
            <a:pPr>
              <a:buNone/>
            </a:pPr>
            <a:r>
              <a:rPr lang="es-ES" dirty="0" smtClean="0"/>
              <a:t>que creó los Estudios Generales (formación</a:t>
            </a:r>
          </a:p>
          <a:p>
            <a:pPr>
              <a:buNone/>
            </a:pPr>
            <a:r>
              <a:rPr lang="es-ES" dirty="0" smtClean="0"/>
              <a:t>humanística de carácter obligatorio), e</a:t>
            </a:r>
          </a:p>
          <a:p>
            <a:pPr>
              <a:buNone/>
            </a:pPr>
            <a:r>
              <a:rPr lang="es-ES" dirty="0" smtClean="0"/>
              <a:t>influiría en forma decisiva para incluir la</a:t>
            </a:r>
          </a:p>
          <a:p>
            <a:pPr>
              <a:buNone/>
            </a:pPr>
            <a:r>
              <a:rPr lang="es-ES" i="1" dirty="0" smtClean="0"/>
              <a:t>biología</a:t>
            </a:r>
            <a:r>
              <a:rPr lang="es-ES" dirty="0" smtClean="0"/>
              <a:t> en estos planes de estudio.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85852" y="214290"/>
            <a:ext cx="7647836" cy="603411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dirty="0" smtClean="0"/>
              <a:t>Pero además de su faceta científica Rafael</a:t>
            </a:r>
          </a:p>
          <a:p>
            <a:pPr>
              <a:buNone/>
            </a:pPr>
            <a:r>
              <a:rPr lang="es-ES" dirty="0" smtClean="0"/>
              <a:t>Lucas Rodríguez tenía una faceta</a:t>
            </a:r>
          </a:p>
          <a:p>
            <a:pPr>
              <a:buNone/>
            </a:pPr>
            <a:r>
              <a:rPr lang="es-ES" dirty="0" smtClean="0"/>
              <a:t>humanística y artística, con unas grandes</a:t>
            </a:r>
          </a:p>
          <a:p>
            <a:pPr>
              <a:buNone/>
            </a:pPr>
            <a:r>
              <a:rPr lang="es-ES" dirty="0" smtClean="0"/>
              <a:t>dotes para el dibujo, que las puso al servicio</a:t>
            </a:r>
          </a:p>
          <a:p>
            <a:pPr>
              <a:buNone/>
            </a:pPr>
            <a:r>
              <a:rPr lang="es-ES" dirty="0" smtClean="0"/>
              <a:t>de su trabajo científico, reproduciendo en</a:t>
            </a:r>
          </a:p>
          <a:p>
            <a:pPr>
              <a:buNone/>
            </a:pPr>
            <a:r>
              <a:rPr lang="es-ES" dirty="0" smtClean="0"/>
              <a:t>detalle y a todo color, innumerables especies</a:t>
            </a:r>
          </a:p>
          <a:p>
            <a:pPr>
              <a:buNone/>
            </a:pPr>
            <a:r>
              <a:rPr lang="es-ES" dirty="0" smtClean="0"/>
              <a:t>de la flora costarricense, especialmente las</a:t>
            </a:r>
          </a:p>
          <a:p>
            <a:pPr>
              <a:buNone/>
            </a:pPr>
            <a:r>
              <a:rPr lang="es-ES" dirty="0" smtClean="0"/>
              <a:t>orquídeas, de las que es autor de más de</a:t>
            </a:r>
          </a:p>
          <a:p>
            <a:pPr>
              <a:buNone/>
            </a:pPr>
            <a:r>
              <a:rPr lang="es-ES" dirty="0" smtClean="0"/>
              <a:t>1 000 láminas fidedignas a todo color.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l_fi" descr="http://dircultura.go.cr/magon/images/fotos/1977-rafael-rodriguez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28830" y="1428736"/>
            <a:ext cx="3414740" cy="295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CuadroTexto"/>
          <p:cNvSpPr txBox="1"/>
          <p:nvPr/>
        </p:nvSpPr>
        <p:spPr>
          <a:xfrm>
            <a:off x="2071670" y="4786322"/>
            <a:ext cx="5072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Dr. Rafael Lucas Rodríguez Caballero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Aportes de científicos costarricenses  y otros.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ES" dirty="0" smtClean="0"/>
              <a:t>En Costa Rica, y fuera de nuestras fronteras</a:t>
            </a:r>
          </a:p>
          <a:p>
            <a:pPr>
              <a:buNone/>
            </a:pPr>
            <a:r>
              <a:rPr lang="es-ES" dirty="0" smtClean="0"/>
              <a:t>muchos científicos han realizado</a:t>
            </a:r>
          </a:p>
          <a:p>
            <a:pPr>
              <a:buNone/>
            </a:pPr>
            <a:r>
              <a:rPr lang="es-ES" dirty="0" smtClean="0"/>
              <a:t>investigaciones importantes. </a:t>
            </a:r>
          </a:p>
          <a:p>
            <a:pPr>
              <a:buNone/>
            </a:pPr>
            <a:r>
              <a:rPr lang="es-ES" dirty="0" smtClean="0"/>
              <a:t>Entre los científicos costarricenses, se destaca</a:t>
            </a:r>
          </a:p>
          <a:p>
            <a:pPr>
              <a:buNone/>
            </a:pPr>
            <a:r>
              <a:rPr lang="es-ES" dirty="0" smtClean="0"/>
              <a:t>la Dra. Jeannette Benavides, Dr. Clodomiro</a:t>
            </a:r>
          </a:p>
          <a:p>
            <a:pPr>
              <a:buNone/>
            </a:pPr>
            <a:r>
              <a:rPr lang="es-ES" dirty="0" smtClean="0"/>
              <a:t>Picado, Anastasio Alfaro, Dr. Gustavo Gutiérrez</a:t>
            </a:r>
          </a:p>
          <a:p>
            <a:pPr>
              <a:buNone/>
            </a:pPr>
            <a:r>
              <a:rPr lang="es-ES" dirty="0" smtClean="0"/>
              <a:t>Espeleta,  Dr. Julio Fraile  Merino, Dr. Rafael</a:t>
            </a:r>
          </a:p>
          <a:p>
            <a:pPr>
              <a:buNone/>
            </a:pPr>
            <a:r>
              <a:rPr lang="es-ES" dirty="0" smtClean="0"/>
              <a:t>Lucas Rodríguez Caballero, Dra. Leda María</a:t>
            </a:r>
          </a:p>
          <a:p>
            <a:pPr>
              <a:buNone/>
            </a:pPr>
            <a:r>
              <a:rPr lang="es-ES" dirty="0" smtClean="0"/>
              <a:t>Meléndez Howell, Caterina Guzmán Verri, </a:t>
            </a:r>
          </a:p>
          <a:p>
            <a:pPr>
              <a:buNone/>
            </a:pPr>
            <a:r>
              <a:rPr lang="es-ES" dirty="0" smtClean="0"/>
              <a:t>Dr. Julio Mata Segreda,  entre otras.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 smtClean="0"/>
              <a:t>Clodomiro Picado Twight</a:t>
            </a:r>
            <a:br>
              <a:rPr lang="es-ES" sz="2800" dirty="0" smtClean="0"/>
            </a:br>
            <a:endParaRPr lang="es-ES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85852" y="928670"/>
            <a:ext cx="7647836" cy="531973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ES" dirty="0" smtClean="0"/>
              <a:t>Conocido como «</a:t>
            </a:r>
            <a:r>
              <a:rPr lang="es-ES" b="1" dirty="0" smtClean="0"/>
              <a:t>Clorito Picado</a:t>
            </a:r>
            <a:r>
              <a:rPr lang="es-ES" dirty="0" smtClean="0"/>
              <a:t>», fue un</a:t>
            </a:r>
          </a:p>
          <a:p>
            <a:pPr>
              <a:buNone/>
            </a:pPr>
            <a:r>
              <a:rPr lang="es-ES" dirty="0" smtClean="0"/>
              <a:t>destacado científico costarricense</a:t>
            </a:r>
          </a:p>
          <a:p>
            <a:pPr>
              <a:buNone/>
            </a:pPr>
            <a:r>
              <a:rPr lang="es-ES" dirty="0" smtClean="0"/>
              <a:t>reconocido internacionalmente por sus</a:t>
            </a:r>
          </a:p>
          <a:p>
            <a:pPr>
              <a:buNone/>
            </a:pPr>
            <a:r>
              <a:rPr lang="es-ES" dirty="0" smtClean="0"/>
              <a:t>investigaciones y descubrimientos. Pionero</a:t>
            </a:r>
          </a:p>
          <a:p>
            <a:pPr>
              <a:buNone/>
            </a:pPr>
            <a:r>
              <a:rPr lang="es-ES" dirty="0" smtClean="0"/>
              <a:t>en la investigación sobre serpientes y</a:t>
            </a:r>
          </a:p>
          <a:p>
            <a:pPr>
              <a:buNone/>
            </a:pPr>
            <a:r>
              <a:rPr lang="es-ES" dirty="0" smtClean="0"/>
              <a:t>venenos, entre sus logros se incluye haber</a:t>
            </a:r>
          </a:p>
          <a:p>
            <a:pPr>
              <a:buNone/>
            </a:pPr>
            <a:r>
              <a:rPr lang="es-ES" dirty="0" smtClean="0"/>
              <a:t>sido uno de los precursores del</a:t>
            </a:r>
          </a:p>
          <a:p>
            <a:pPr>
              <a:buNone/>
            </a:pPr>
            <a:r>
              <a:rPr lang="es-ES" dirty="0" smtClean="0"/>
              <a:t>descubrimiento de la penicilina, la cual utilizó</a:t>
            </a:r>
          </a:p>
          <a:p>
            <a:pPr>
              <a:buNone/>
            </a:pPr>
            <a:r>
              <a:rPr lang="es-ES" dirty="0" smtClean="0"/>
              <a:t>para tratar pacientes poco antes del</a:t>
            </a:r>
          </a:p>
          <a:p>
            <a:pPr>
              <a:buNone/>
            </a:pPr>
            <a:r>
              <a:rPr lang="es-ES" dirty="0" smtClean="0"/>
              <a:t>descubrimiento formal por parte de Fleming.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Resultado de imagen para clodomiro picado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09455" y="1122217"/>
            <a:ext cx="3325090" cy="4613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CuadroTexto"/>
          <p:cNvSpPr txBox="1"/>
          <p:nvPr/>
        </p:nvSpPr>
        <p:spPr>
          <a:xfrm>
            <a:off x="2285984" y="5786454"/>
            <a:ext cx="4929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Dr. Clodomiro Picado Twight</a:t>
            </a:r>
            <a:endParaRPr lang="es-E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 smtClean="0"/>
              <a:t>Anastasio Alfaro</a:t>
            </a:r>
            <a:br>
              <a:rPr lang="es-ES" sz="2800" dirty="0" smtClean="0"/>
            </a:br>
            <a:endParaRPr lang="es-ES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85852" y="1142984"/>
            <a:ext cx="7647836" cy="51054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dirty="0" smtClean="0"/>
              <a:t>Su madre murió, siendo él aún pequeño,  fue</a:t>
            </a:r>
          </a:p>
          <a:p>
            <a:pPr>
              <a:buNone/>
            </a:pPr>
            <a:r>
              <a:rPr lang="es-ES" dirty="0" smtClean="0"/>
              <a:t>arqueólogo, geólogo, etnólogo, zoólogo y</a:t>
            </a:r>
          </a:p>
          <a:p>
            <a:pPr>
              <a:buNone/>
            </a:pPr>
            <a:r>
              <a:rPr lang="es-ES" dirty="0" smtClean="0"/>
              <a:t>escritor costarricense. Sus obras literarias</a:t>
            </a:r>
          </a:p>
          <a:p>
            <a:pPr>
              <a:buNone/>
            </a:pPr>
            <a:r>
              <a:rPr lang="es-ES" dirty="0" smtClean="0"/>
              <a:t>trataban de temas filosóficos, históricos,</a:t>
            </a:r>
          </a:p>
          <a:p>
            <a:pPr>
              <a:buNone/>
            </a:pPr>
            <a:r>
              <a:rPr lang="es-ES" dirty="0" smtClean="0"/>
              <a:t>científicos y poéticos. </a:t>
            </a:r>
          </a:p>
          <a:p>
            <a:pPr>
              <a:buNone/>
            </a:pPr>
            <a:r>
              <a:rPr lang="es-ES" dirty="0" smtClean="0"/>
              <a:t>Impulsor de la divulgación de las riquezas</a:t>
            </a:r>
          </a:p>
          <a:p>
            <a:pPr>
              <a:buNone/>
            </a:pPr>
            <a:r>
              <a:rPr lang="es-ES" dirty="0" smtClean="0"/>
              <a:t>naturales de Costa Rica en el exterior, se</a:t>
            </a:r>
          </a:p>
          <a:p>
            <a:pPr>
              <a:buNone/>
            </a:pPr>
            <a:r>
              <a:rPr lang="es-ES" dirty="0" smtClean="0"/>
              <a:t>considera el primer naturista costarricense.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Imagen relacionada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26327" y="1288474"/>
            <a:ext cx="3200400" cy="378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CuadroTexto"/>
          <p:cNvSpPr txBox="1"/>
          <p:nvPr/>
        </p:nvSpPr>
        <p:spPr>
          <a:xfrm>
            <a:off x="2071670" y="5572140"/>
            <a:ext cx="4786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Dr. Anastasio Alfaro</a:t>
            </a:r>
            <a:endParaRPr lang="es-E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 smtClean="0"/>
              <a:t>Adriana Troyo Rodríguez</a:t>
            </a:r>
            <a:br>
              <a:rPr lang="es-ES" sz="2800" dirty="0" smtClean="0"/>
            </a:br>
            <a:endParaRPr lang="es-ES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57290" y="1071546"/>
            <a:ext cx="7576398" cy="5176854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La Dra. Adriana Troyo Rodríguez, profesora</a:t>
            </a:r>
          </a:p>
          <a:p>
            <a:pPr>
              <a:buNone/>
            </a:pPr>
            <a:r>
              <a:rPr lang="es-ES" dirty="0" smtClean="0"/>
              <a:t>e investigadora de la Facultad de</a:t>
            </a:r>
          </a:p>
          <a:p>
            <a:pPr>
              <a:buNone/>
            </a:pPr>
            <a:r>
              <a:rPr lang="es-ES" dirty="0" smtClean="0"/>
              <a:t>Microbiología y del Centro de</a:t>
            </a:r>
          </a:p>
          <a:p>
            <a:pPr>
              <a:buNone/>
            </a:pPr>
            <a:r>
              <a:rPr lang="es-ES" dirty="0" smtClean="0"/>
              <a:t>investigaciones en Enfermedades Tropicales</a:t>
            </a:r>
          </a:p>
          <a:p>
            <a:pPr>
              <a:buNone/>
            </a:pPr>
            <a:r>
              <a:rPr lang="es-ES" dirty="0" smtClean="0"/>
              <a:t>(CIET) de la Universidad de Costa Rica</a:t>
            </a:r>
          </a:p>
          <a:p>
            <a:pPr>
              <a:buNone/>
            </a:pPr>
            <a:r>
              <a:rPr lang="es-ES" dirty="0" smtClean="0"/>
              <a:t>recibió, recientemente, el premio Científica</a:t>
            </a:r>
          </a:p>
          <a:p>
            <a:pPr>
              <a:buNone/>
            </a:pPr>
            <a:r>
              <a:rPr lang="es-ES" dirty="0" smtClean="0"/>
              <a:t>Destacada 2010 por parte del Ministerio de</a:t>
            </a:r>
          </a:p>
          <a:p>
            <a:pPr>
              <a:buNone/>
            </a:pPr>
            <a:r>
              <a:rPr lang="es-ES" dirty="0" smtClean="0"/>
              <a:t>Ciencia y Tecnología.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14414" y="214290"/>
            <a:ext cx="7719274" cy="603411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ES" dirty="0" smtClean="0"/>
              <a:t>Se ha destacado por sus investigaciones en</a:t>
            </a:r>
          </a:p>
          <a:p>
            <a:pPr>
              <a:buNone/>
            </a:pPr>
            <a:r>
              <a:rPr lang="es-ES" dirty="0" smtClean="0"/>
              <a:t>temas como Toxoplasma </a:t>
            </a:r>
            <a:r>
              <a:rPr lang="es-ES" dirty="0" err="1" smtClean="0"/>
              <a:t>gondii</a:t>
            </a:r>
            <a:r>
              <a:rPr lang="es-ES" dirty="0" smtClean="0"/>
              <a:t>, Mal de</a:t>
            </a:r>
          </a:p>
          <a:p>
            <a:pPr>
              <a:buNone/>
            </a:pPr>
            <a:r>
              <a:rPr lang="es-ES" dirty="0" smtClean="0"/>
              <a:t>Chagas, Ácaros en monos, </a:t>
            </a:r>
            <a:r>
              <a:rPr lang="es-ES" dirty="0" err="1" smtClean="0"/>
              <a:t>Rickettsiosis</a:t>
            </a:r>
            <a:r>
              <a:rPr lang="es-ES" dirty="0" smtClean="0"/>
              <a:t>,</a:t>
            </a:r>
          </a:p>
          <a:p>
            <a:pPr>
              <a:buNone/>
            </a:pPr>
            <a:r>
              <a:rPr lang="es-ES" dirty="0" err="1" smtClean="0"/>
              <a:t>Filariasis</a:t>
            </a:r>
            <a:r>
              <a:rPr lang="es-ES" dirty="0" smtClean="0"/>
              <a:t> linfática, Entomología forense,</a:t>
            </a:r>
          </a:p>
          <a:p>
            <a:pPr>
              <a:buNone/>
            </a:pPr>
            <a:r>
              <a:rPr lang="es-ES" dirty="0" err="1" smtClean="0"/>
              <a:t>Ectoparasitosis</a:t>
            </a:r>
            <a:r>
              <a:rPr lang="es-ES" dirty="0" smtClean="0"/>
              <a:t>, y más recientemente en</a:t>
            </a:r>
          </a:p>
          <a:p>
            <a:pPr>
              <a:buNone/>
            </a:pPr>
            <a:r>
              <a:rPr lang="es-ES" dirty="0" smtClean="0"/>
              <a:t>úlceras dérmicas por larvas de moscas y</a:t>
            </a:r>
          </a:p>
          <a:p>
            <a:pPr>
              <a:buNone/>
            </a:pPr>
            <a:r>
              <a:rPr lang="es-ES" dirty="0" smtClean="0"/>
              <a:t>dengue. También tuvo la oportunidad de</a:t>
            </a:r>
          </a:p>
          <a:p>
            <a:pPr>
              <a:buNone/>
            </a:pPr>
            <a:r>
              <a:rPr lang="es-ES" dirty="0" smtClean="0"/>
              <a:t>trabajar mientras realizaba el doctorado</a:t>
            </a:r>
          </a:p>
          <a:p>
            <a:pPr>
              <a:buNone/>
            </a:pPr>
            <a:r>
              <a:rPr lang="es-ES" dirty="0" smtClean="0"/>
              <a:t>uniendo campos del conocimiento como la</a:t>
            </a:r>
          </a:p>
          <a:p>
            <a:pPr>
              <a:buNone/>
            </a:pPr>
            <a:r>
              <a:rPr lang="es-ES" dirty="0" smtClean="0"/>
              <a:t>geografía y la epidemiología, profundizando en</a:t>
            </a:r>
          </a:p>
          <a:p>
            <a:pPr>
              <a:buNone/>
            </a:pPr>
            <a:r>
              <a:rPr lang="es-ES" dirty="0" smtClean="0"/>
              <a:t>temas de la microbiología, enfermedades</a:t>
            </a:r>
          </a:p>
          <a:p>
            <a:pPr>
              <a:buNone/>
            </a:pPr>
            <a:r>
              <a:rPr lang="es-ES" dirty="0" smtClean="0"/>
              <a:t>infecciosas y entomología médica.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Imagen relacionada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 flipH="1">
            <a:off x="3512560" y="1114858"/>
            <a:ext cx="3123766" cy="4232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3000364" y="5786454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Dra. Adriana Troyo Rodríguez</a:t>
            </a:r>
            <a:endParaRPr lang="es-E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 smtClean="0"/>
              <a:t>Luz María Moya</a:t>
            </a:r>
            <a:br>
              <a:rPr lang="es-ES" sz="2800" dirty="0" smtClean="0"/>
            </a:br>
            <a:endParaRPr lang="es-ES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57290" y="1000108"/>
            <a:ext cx="7576398" cy="524829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s-ES" dirty="0" smtClean="0"/>
              <a:t>Se graduó en Física en la Universidad de Costa</a:t>
            </a:r>
          </a:p>
          <a:p>
            <a:pPr>
              <a:buNone/>
            </a:pPr>
            <a:r>
              <a:rPr lang="es-ES" dirty="0" smtClean="0"/>
              <a:t>Rica (1962) y la Estatal de Río de Janeiro</a:t>
            </a:r>
          </a:p>
          <a:p>
            <a:pPr>
              <a:buNone/>
            </a:pPr>
            <a:r>
              <a:rPr lang="es-ES" dirty="0" smtClean="0"/>
              <a:t>(1971), cuenta con al menos 13 publicaciones</a:t>
            </a:r>
          </a:p>
          <a:p>
            <a:pPr>
              <a:buNone/>
            </a:pPr>
            <a:r>
              <a:rPr lang="es-ES" dirty="0" smtClean="0"/>
              <a:t>en temas tal como Sensibilidad en</a:t>
            </a:r>
          </a:p>
          <a:p>
            <a:pPr>
              <a:buNone/>
            </a:pPr>
            <a:r>
              <a:rPr lang="es-ES" dirty="0" smtClean="0"/>
              <a:t>Fluorescencia de Rayos X, los análisis multi</a:t>
            </a:r>
          </a:p>
          <a:p>
            <a:pPr>
              <a:buNone/>
            </a:pPr>
            <a:r>
              <a:rPr lang="es-ES" dirty="0" smtClean="0"/>
              <a:t>elementales por procesos computarizados en</a:t>
            </a:r>
          </a:p>
          <a:p>
            <a:pPr>
              <a:buNone/>
            </a:pPr>
            <a:r>
              <a:rPr lang="es-ES" dirty="0" smtClean="0"/>
              <a:t>Fluorescencia de Rayos X y con esta misma técnica,</a:t>
            </a:r>
          </a:p>
          <a:p>
            <a:pPr>
              <a:buNone/>
            </a:pPr>
            <a:r>
              <a:rPr lang="es-ES" dirty="0" smtClean="0"/>
              <a:t>la elaboración de análisis de elementos en traza de</a:t>
            </a:r>
          </a:p>
          <a:p>
            <a:pPr>
              <a:buNone/>
            </a:pPr>
            <a:r>
              <a:rPr lang="es-ES" dirty="0" smtClean="0"/>
              <a:t>muestras de café. Además, ha elaborado documentos</a:t>
            </a:r>
          </a:p>
          <a:p>
            <a:pPr>
              <a:buNone/>
            </a:pPr>
            <a:r>
              <a:rPr lang="es-ES" dirty="0" smtClean="0"/>
              <a:t>que permiten la incorporación de temas elementales</a:t>
            </a:r>
          </a:p>
          <a:p>
            <a:pPr>
              <a:buNone/>
            </a:pPr>
            <a:r>
              <a:rPr lang="es-ES" dirty="0" smtClean="0"/>
              <a:t>de la física en la enseñanza universitaria y </a:t>
            </a:r>
          </a:p>
          <a:p>
            <a:pPr>
              <a:buNone/>
            </a:pPr>
            <a:r>
              <a:rPr lang="es-ES" dirty="0" smtClean="0"/>
              <a:t>secundaria.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Imagen relacionada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01636" y="1440873"/>
            <a:ext cx="3740728" cy="3976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CuadroTexto"/>
          <p:cNvSpPr txBox="1"/>
          <p:nvPr/>
        </p:nvSpPr>
        <p:spPr>
          <a:xfrm>
            <a:off x="3286116" y="5857892"/>
            <a:ext cx="5072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Luz María Moya</a:t>
            </a:r>
            <a:endParaRPr lang="es-E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 smtClean="0"/>
              <a:t>Gregorio Mendel </a:t>
            </a:r>
            <a:br>
              <a:rPr lang="es-ES" sz="2800" dirty="0" smtClean="0"/>
            </a:br>
            <a:endParaRPr lang="es-ES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57290" y="1142984"/>
            <a:ext cx="7576398" cy="5105416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El monje agustino </a:t>
            </a:r>
            <a:r>
              <a:rPr lang="es-ES" b="1" dirty="0" smtClean="0"/>
              <a:t>Gregorio Mendel</a:t>
            </a:r>
            <a:r>
              <a:rPr lang="es-ES" dirty="0" smtClean="0"/>
              <a:t> fue el</a:t>
            </a:r>
          </a:p>
          <a:p>
            <a:pPr>
              <a:buNone/>
            </a:pPr>
            <a:r>
              <a:rPr lang="es-ES" dirty="0" smtClean="0"/>
              <a:t>primero en dar una explicación científica a</a:t>
            </a:r>
          </a:p>
          <a:p>
            <a:pPr>
              <a:buNone/>
            </a:pPr>
            <a:r>
              <a:rPr lang="es-ES" dirty="0" smtClean="0"/>
              <a:t>la transmisión de ciertos caracteres</a:t>
            </a:r>
          </a:p>
          <a:p>
            <a:pPr>
              <a:buNone/>
            </a:pPr>
            <a:r>
              <a:rPr lang="es-ES" dirty="0" smtClean="0"/>
              <a:t>hereditarios, es el padre de la genética.</a:t>
            </a:r>
          </a:p>
          <a:p>
            <a:pPr>
              <a:buNone/>
            </a:pPr>
            <a:r>
              <a:rPr lang="es-ES" dirty="0" smtClean="0"/>
              <a:t>Además presentó nuevos métodos de</a:t>
            </a:r>
          </a:p>
          <a:p>
            <a:pPr>
              <a:buNone/>
            </a:pPr>
            <a:r>
              <a:rPr lang="es-ES" dirty="0" smtClean="0"/>
              <a:t>investigación, explicó la hibridación a través</a:t>
            </a:r>
          </a:p>
          <a:p>
            <a:pPr>
              <a:buNone/>
            </a:pPr>
            <a:r>
              <a:rPr lang="es-ES" dirty="0" smtClean="0"/>
              <a:t>de las matemáticas. 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sz="3100" b="1" dirty="0" smtClean="0"/>
              <a:t>Dra. Leda María Meléndez Howell </a:t>
            </a:r>
            <a:r>
              <a:rPr lang="es-ES" sz="3100" dirty="0" smtClean="0"/>
              <a:t/>
            </a:r>
            <a:br>
              <a:rPr lang="es-ES" sz="3100" dirty="0" smtClean="0"/>
            </a:br>
            <a:endParaRPr lang="es-ES" sz="3100" dirty="0"/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s-ES" dirty="0" smtClean="0"/>
              <a:t>La Dra. Meléndez, es mujer joven, sencilla y muy modesta.</a:t>
            </a:r>
          </a:p>
          <a:p>
            <a:pPr>
              <a:buNone/>
            </a:pPr>
            <a:r>
              <a:rPr lang="es-ES" dirty="0" smtClean="0"/>
              <a:t>Nació en 1950, en El Paso Ancho del Río Tiribí</a:t>
            </a:r>
          </a:p>
          <a:p>
            <a:pPr>
              <a:buNone/>
            </a:pPr>
            <a:r>
              <a:rPr lang="es-ES" dirty="0" smtClean="0"/>
              <a:t>actualmente, Paso Ancho, un poblado al sur de la</a:t>
            </a:r>
          </a:p>
          <a:p>
            <a:pPr>
              <a:buNone/>
            </a:pPr>
            <a:r>
              <a:rPr lang="es-ES" dirty="0" smtClean="0"/>
              <a:t>ciudad de San José. La Dra. Leda María Meléndez</a:t>
            </a:r>
          </a:p>
          <a:p>
            <a:pPr>
              <a:buNone/>
            </a:pPr>
            <a:r>
              <a:rPr lang="es-ES" dirty="0" smtClean="0"/>
              <a:t>Howell, es  hija  de Ramiro Meléndez Araya y de</a:t>
            </a:r>
          </a:p>
          <a:p>
            <a:pPr>
              <a:buNone/>
            </a:pPr>
            <a:r>
              <a:rPr lang="es-ES" dirty="0" smtClean="0"/>
              <a:t>María Josefa Howell Castro.</a:t>
            </a:r>
          </a:p>
          <a:p>
            <a:pPr>
              <a:buNone/>
            </a:pPr>
            <a:r>
              <a:rPr lang="es-ES" dirty="0" smtClean="0"/>
              <a:t>Los dos primeros años de sus estudios primarios los</a:t>
            </a:r>
          </a:p>
          <a:p>
            <a:pPr>
              <a:buNone/>
            </a:pPr>
            <a:r>
              <a:rPr lang="es-ES" dirty="0" smtClean="0"/>
              <a:t>realizó en la Escuela República de Haití, en Paso Ancho</a:t>
            </a:r>
          </a:p>
          <a:p>
            <a:pPr>
              <a:buNone/>
            </a:pPr>
            <a:r>
              <a:rPr lang="es-ES" dirty="0" smtClean="0"/>
              <a:t>y, el resto, en la Escuela República Argentina, en Barrio</a:t>
            </a:r>
          </a:p>
          <a:p>
            <a:pPr>
              <a:buNone/>
            </a:pPr>
            <a:r>
              <a:rPr lang="es-ES" dirty="0" smtClean="0"/>
              <a:t>México, San José. Los estudios secundarios los hizo en</a:t>
            </a:r>
          </a:p>
          <a:p>
            <a:pPr>
              <a:buNone/>
            </a:pPr>
            <a:r>
              <a:rPr lang="es-ES" dirty="0" smtClean="0"/>
              <a:t>el Liceo de San José, en Barrio México.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1538" y="357166"/>
            <a:ext cx="7862150" cy="5891234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Trabajo con guisantes para mantener la tesis</a:t>
            </a:r>
          </a:p>
          <a:p>
            <a:pPr>
              <a:buNone/>
            </a:pPr>
            <a:r>
              <a:rPr lang="es-ES" dirty="0" smtClean="0"/>
              <a:t>más  amplia, ya que intentaba descubrir como</a:t>
            </a:r>
          </a:p>
          <a:p>
            <a:pPr>
              <a:buNone/>
            </a:pPr>
            <a:r>
              <a:rPr lang="es-ES" dirty="0" smtClean="0"/>
              <a:t>actuaba la herencia de ciertas características</a:t>
            </a:r>
          </a:p>
          <a:p>
            <a:pPr>
              <a:buNone/>
            </a:pPr>
            <a:r>
              <a:rPr lang="es-ES" dirty="0" smtClean="0"/>
              <a:t>en seres híbridos. Por ello seleccionó la planta</a:t>
            </a:r>
          </a:p>
          <a:p>
            <a:pPr>
              <a:buNone/>
            </a:pPr>
            <a:r>
              <a:rPr lang="es-ES" dirty="0" smtClean="0"/>
              <a:t>de guisantes como su modelo de </a:t>
            </a:r>
          </a:p>
          <a:p>
            <a:pPr>
              <a:buNone/>
            </a:pPr>
            <a:r>
              <a:rPr lang="es-ES" dirty="0" smtClean="0"/>
              <a:t>investigación. 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1538" y="285728"/>
            <a:ext cx="7862150" cy="5962672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Percibió que algunos de ellos eran verdes y</a:t>
            </a:r>
          </a:p>
          <a:p>
            <a:pPr>
              <a:buNone/>
            </a:pPr>
            <a:r>
              <a:rPr lang="es-ES" dirty="0" smtClean="0"/>
              <a:t>otros amarillos, lisos o rugosos o tenían flores</a:t>
            </a:r>
          </a:p>
          <a:p>
            <a:pPr>
              <a:buNone/>
            </a:pPr>
            <a:r>
              <a:rPr lang="es-ES" dirty="0" smtClean="0"/>
              <a:t>violetas o blancas y que estas características</a:t>
            </a:r>
          </a:p>
          <a:p>
            <a:pPr>
              <a:buNone/>
            </a:pPr>
            <a:r>
              <a:rPr lang="es-ES" dirty="0" smtClean="0"/>
              <a:t>se transmitían de generación en generación</a:t>
            </a:r>
          </a:p>
          <a:p>
            <a:pPr>
              <a:buNone/>
            </a:pPr>
            <a:r>
              <a:rPr lang="es-ES" dirty="0" smtClean="0"/>
              <a:t>siguiendo un patrón matemático. </a:t>
            </a:r>
          </a:p>
          <a:p>
            <a:pPr>
              <a:buNone/>
            </a:pPr>
            <a:r>
              <a:rPr lang="es-ES" dirty="0" smtClean="0"/>
              <a:t>La información reunida en estos</a:t>
            </a:r>
          </a:p>
          <a:p>
            <a:pPr>
              <a:buNone/>
            </a:pPr>
            <a:r>
              <a:rPr lang="es-ES" dirty="0" smtClean="0"/>
              <a:t>experimentos fue publicada en 1865 pero</a:t>
            </a:r>
          </a:p>
          <a:p>
            <a:pPr>
              <a:buNone/>
            </a:pPr>
            <a:r>
              <a:rPr lang="es-ES" dirty="0" smtClean="0"/>
              <a:t>pasó desapercibida.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42976" y="214290"/>
            <a:ext cx="7790712" cy="6034110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También entre otras cosas fue, el creador de</a:t>
            </a:r>
          </a:p>
          <a:p>
            <a:pPr>
              <a:buNone/>
            </a:pPr>
            <a:r>
              <a:rPr lang="es-ES" dirty="0" smtClean="0"/>
              <a:t>las leyes de la herencia, “Leyes de la</a:t>
            </a:r>
          </a:p>
          <a:p>
            <a:pPr>
              <a:buNone/>
            </a:pPr>
            <a:r>
              <a:rPr lang="es-ES" dirty="0" smtClean="0"/>
              <a:t>herencia”, que son tres: ley de la uniformidad,</a:t>
            </a:r>
          </a:p>
          <a:p>
            <a:pPr>
              <a:buNone/>
            </a:pPr>
            <a:r>
              <a:rPr lang="es-ES" dirty="0" smtClean="0"/>
              <a:t>ley de la segregación y ley de combinación</a:t>
            </a:r>
          </a:p>
          <a:p>
            <a:pPr>
              <a:buNone/>
            </a:pPr>
            <a:r>
              <a:rPr lang="es-ES" dirty="0" smtClean="0"/>
              <a:t>independiente que las descubrió gracias a los</a:t>
            </a:r>
          </a:p>
          <a:p>
            <a:pPr>
              <a:buNone/>
            </a:pPr>
            <a:r>
              <a:rPr lang="es-ES" dirty="0" smtClean="0"/>
              <a:t>experimentos que realizó con los guisantes.</a:t>
            </a:r>
          </a:p>
          <a:p>
            <a:pPr>
              <a:buNone/>
            </a:pPr>
            <a:r>
              <a:rPr lang="es-ES" dirty="0" smtClean="0"/>
              <a:t>Pronosticó la existencia de los genes, y como</a:t>
            </a:r>
          </a:p>
          <a:p>
            <a:pPr>
              <a:buNone/>
            </a:pPr>
            <a:r>
              <a:rPr lang="es-ES" dirty="0" smtClean="0"/>
              <a:t>si fuera poco realizó la primera descripción</a:t>
            </a:r>
          </a:p>
          <a:p>
            <a:pPr>
              <a:buNone/>
            </a:pPr>
            <a:r>
              <a:rPr lang="es-ES" dirty="0" smtClean="0"/>
              <a:t>científica de un tornado. 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42976" y="214290"/>
            <a:ext cx="7790712" cy="6034110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A Mendel le intereso  siempre por la crianza</a:t>
            </a:r>
          </a:p>
          <a:p>
            <a:pPr>
              <a:buNone/>
            </a:pPr>
            <a:r>
              <a:rPr lang="es-ES" dirty="0" smtClean="0"/>
              <a:t>e hibridación de las abejas.  Por lo que en sus</a:t>
            </a:r>
          </a:p>
          <a:p>
            <a:pPr>
              <a:buNone/>
            </a:pPr>
            <a:r>
              <a:rPr lang="es-ES" dirty="0" smtClean="0"/>
              <a:t>diez últimos años de su vida trabajo</a:t>
            </a:r>
          </a:p>
          <a:p>
            <a:pPr>
              <a:buNone/>
            </a:pPr>
            <a:r>
              <a:rPr lang="es-ES" dirty="0" smtClean="0"/>
              <a:t>realizando  experimentos con varias razas de</a:t>
            </a:r>
          </a:p>
          <a:p>
            <a:pPr>
              <a:buNone/>
            </a:pPr>
            <a:r>
              <a:rPr lang="es-ES" dirty="0" smtClean="0"/>
              <a:t>abejas, con el propósito de entender si su</a:t>
            </a:r>
          </a:p>
          <a:p>
            <a:pPr>
              <a:buNone/>
            </a:pPr>
            <a:r>
              <a:rPr lang="es-ES" dirty="0" smtClean="0"/>
              <a:t>modelo matemático de la herencia podía ser</a:t>
            </a:r>
          </a:p>
          <a:p>
            <a:pPr>
              <a:buNone/>
            </a:pPr>
            <a:r>
              <a:rPr lang="es-ES" dirty="0" smtClean="0"/>
              <a:t>aplicado también en otros seres vivos, por lo</a:t>
            </a:r>
          </a:p>
          <a:p>
            <a:pPr>
              <a:buNone/>
            </a:pPr>
            <a:r>
              <a:rPr lang="es-ES" dirty="0" smtClean="0"/>
              <a:t>tanto  llevo a cabo experimentos de</a:t>
            </a:r>
          </a:p>
          <a:p>
            <a:pPr>
              <a:buNone/>
            </a:pPr>
            <a:r>
              <a:rPr lang="es-ES" dirty="0" smtClean="0"/>
              <a:t>apicultura.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Imagen relacionada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04656" y="1122219"/>
            <a:ext cx="3934688" cy="461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CuadroTexto"/>
          <p:cNvSpPr txBox="1"/>
          <p:nvPr/>
        </p:nvSpPr>
        <p:spPr>
          <a:xfrm>
            <a:off x="2143108" y="6000768"/>
            <a:ext cx="4500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Gregorio Mendel</a:t>
            </a:r>
            <a:endParaRPr lang="es-E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 smtClean="0"/>
              <a:t>Charles Darwin</a:t>
            </a:r>
            <a:endParaRPr lang="es-ES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14414" y="1142984"/>
            <a:ext cx="7719274" cy="5105416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Autor del libro denominado El origen de las</a:t>
            </a:r>
          </a:p>
          <a:p>
            <a:pPr>
              <a:buNone/>
            </a:pPr>
            <a:r>
              <a:rPr lang="es-ES" dirty="0" smtClean="0"/>
              <a:t>especies, en el que se expuso sus ideas</a:t>
            </a:r>
          </a:p>
          <a:p>
            <a:pPr>
              <a:buNone/>
            </a:pPr>
            <a:r>
              <a:rPr lang="es-ES" dirty="0" smtClean="0"/>
              <a:t>acerca de la evolución de las especies por</a:t>
            </a:r>
          </a:p>
          <a:p>
            <a:pPr>
              <a:buNone/>
            </a:pPr>
            <a:r>
              <a:rPr lang="es-ES" dirty="0" smtClean="0"/>
              <a:t>medio de la </a:t>
            </a:r>
            <a:r>
              <a:rPr lang="es-ES" b="1" dirty="0" smtClean="0"/>
              <a:t>selección natural</a:t>
            </a:r>
            <a:r>
              <a:rPr lang="es-ES" dirty="0" smtClean="0"/>
              <a:t>.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/>
          </a:p>
        </p:txBody>
      </p:sp>
      <p:pic>
        <p:nvPicPr>
          <p:cNvPr id="4" name="3 Imagen" descr="Imagen relacionada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3359732"/>
            <a:ext cx="2472181" cy="2641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b="1" dirty="0" smtClean="0">
                <a:latin typeface="Algerian" pitchFamily="82" charset="0"/>
              </a:rPr>
              <a:t>Ramas de la Biología</a:t>
            </a:r>
            <a:r>
              <a:rPr lang="es-ES" sz="2800" dirty="0" smtClean="0">
                <a:latin typeface="Algerian" pitchFamily="82" charset="0"/>
              </a:rPr>
              <a:t/>
            </a:r>
            <a:br>
              <a:rPr lang="es-ES" sz="2800" dirty="0" smtClean="0">
                <a:latin typeface="Algerian" pitchFamily="82" charset="0"/>
              </a:rPr>
            </a:br>
            <a:endParaRPr lang="es-ES" sz="2800" dirty="0">
              <a:latin typeface="Algeri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Nuestro planeta posee millones de especies</a:t>
            </a:r>
          </a:p>
          <a:p>
            <a:pPr>
              <a:buNone/>
            </a:pPr>
            <a:r>
              <a:rPr lang="es-ES" dirty="0" smtClean="0"/>
              <a:t>de seres vivos, debido a esto requiere para</a:t>
            </a:r>
          </a:p>
          <a:p>
            <a:pPr>
              <a:buNone/>
            </a:pPr>
            <a:r>
              <a:rPr lang="es-ES" dirty="0" smtClean="0"/>
              <a:t>su estudio, de ciencias especializadas que</a:t>
            </a:r>
          </a:p>
          <a:p>
            <a:pPr>
              <a:buNone/>
            </a:pPr>
            <a:r>
              <a:rPr lang="es-ES" dirty="0" smtClean="0"/>
              <a:t>proporcionen mayor conocimiento.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85852" y="285728"/>
            <a:ext cx="7647836" cy="5891234"/>
          </a:xfrm>
        </p:spPr>
        <p:txBody>
          <a:bodyPr/>
          <a:lstStyle/>
          <a:p>
            <a:pPr>
              <a:buNone/>
            </a:pPr>
            <a:r>
              <a:rPr lang="es-ES" b="1" dirty="0" smtClean="0"/>
              <a:t>Algunas de las ramas de la Biología.</a:t>
            </a:r>
            <a:endParaRPr lang="es-ES" dirty="0" smtClean="0"/>
          </a:p>
          <a:p>
            <a:endParaRPr lang="es-ES" dirty="0"/>
          </a:p>
        </p:txBody>
      </p:sp>
      <p:pic>
        <p:nvPicPr>
          <p:cNvPr id="19463" name="Picture 7" descr="C:\Documents and Settings\PC\Mis documentos\árboled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6624" y="1285861"/>
            <a:ext cx="5797776" cy="44291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14414" y="214290"/>
            <a:ext cx="7719274" cy="603411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dirty="0" smtClean="0"/>
              <a:t>Filogenia: estudia las relaciones evolutivas</a:t>
            </a:r>
          </a:p>
          <a:p>
            <a:pPr>
              <a:buNone/>
            </a:pPr>
            <a:r>
              <a:rPr lang="es-ES" dirty="0" smtClean="0"/>
              <a:t>entre los seres vivos.</a:t>
            </a:r>
          </a:p>
          <a:p>
            <a:pPr>
              <a:buNone/>
            </a:pPr>
            <a:r>
              <a:rPr lang="es-ES" dirty="0" smtClean="0"/>
              <a:t>Virología: estudia virus.</a:t>
            </a:r>
          </a:p>
          <a:p>
            <a:pPr>
              <a:buNone/>
            </a:pPr>
            <a:r>
              <a:rPr lang="es-ES" dirty="0" smtClean="0"/>
              <a:t>Morfología: estudia la forma externa e</a:t>
            </a:r>
          </a:p>
          <a:p>
            <a:pPr>
              <a:buNone/>
            </a:pPr>
            <a:r>
              <a:rPr lang="es-ES" dirty="0" smtClean="0"/>
              <a:t>interna de los seres vivos.</a:t>
            </a:r>
          </a:p>
          <a:p>
            <a:pPr>
              <a:buNone/>
            </a:pPr>
            <a:r>
              <a:rPr lang="es-ES" dirty="0" smtClean="0"/>
              <a:t>Etología: estudia el comportamiento de los</a:t>
            </a:r>
          </a:p>
          <a:p>
            <a:pPr>
              <a:buNone/>
            </a:pPr>
            <a:r>
              <a:rPr lang="es-ES" dirty="0" smtClean="0"/>
              <a:t>animales.</a:t>
            </a:r>
          </a:p>
          <a:p>
            <a:pPr>
              <a:buNone/>
            </a:pPr>
            <a:r>
              <a:rPr lang="es-ES" dirty="0" smtClean="0"/>
              <a:t>Paleocología: estudia los ecosistemas del</a:t>
            </a:r>
          </a:p>
          <a:p>
            <a:pPr>
              <a:buNone/>
            </a:pPr>
            <a:r>
              <a:rPr lang="es-ES" dirty="0" smtClean="0"/>
              <a:t>pasado.</a:t>
            </a:r>
          </a:p>
          <a:p>
            <a:pPr>
              <a:buNone/>
            </a:pPr>
            <a:r>
              <a:rPr lang="es-ES" dirty="0" smtClean="0"/>
              <a:t>Citología: estudia la estructura de las células.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14414" y="357166"/>
            <a:ext cx="7719274" cy="5891234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Botánica: estudia la estructura y fisiología de</a:t>
            </a:r>
          </a:p>
          <a:p>
            <a:pPr>
              <a:buNone/>
            </a:pPr>
            <a:r>
              <a:rPr lang="es-ES" dirty="0" smtClean="0"/>
              <a:t>los vegetales.</a:t>
            </a:r>
          </a:p>
          <a:p>
            <a:pPr>
              <a:buNone/>
            </a:pPr>
            <a:r>
              <a:rPr lang="es-ES" dirty="0" smtClean="0"/>
              <a:t>Zoología: estructura y fisiología de los</a:t>
            </a:r>
          </a:p>
          <a:p>
            <a:pPr>
              <a:buNone/>
            </a:pPr>
            <a:r>
              <a:rPr lang="es-ES" dirty="0" smtClean="0"/>
              <a:t>animales.</a:t>
            </a:r>
          </a:p>
          <a:p>
            <a:pPr>
              <a:buNone/>
            </a:pPr>
            <a:r>
              <a:rPr lang="es-ES" dirty="0" smtClean="0"/>
              <a:t>Taxonomía: clasificación de las especies.</a:t>
            </a:r>
          </a:p>
          <a:p>
            <a:pPr>
              <a:buNone/>
            </a:pPr>
            <a:r>
              <a:rPr lang="es-ES" dirty="0" smtClean="0"/>
              <a:t>Fisiología: funciones de los órganos.</a:t>
            </a:r>
          </a:p>
          <a:p>
            <a:pPr>
              <a:buNone/>
            </a:pPr>
            <a:r>
              <a:rPr lang="es-ES" dirty="0" smtClean="0"/>
              <a:t>Filogenia: relaciones evolutivas entre los</a:t>
            </a:r>
          </a:p>
          <a:p>
            <a:pPr>
              <a:buNone/>
            </a:pPr>
            <a:r>
              <a:rPr lang="es-ES" dirty="0" smtClean="0"/>
              <a:t>seres vivos.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42976" y="285728"/>
            <a:ext cx="7790712" cy="596267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ES" dirty="0" smtClean="0"/>
              <a:t>Sus triunfos se han dado a conocer por</a:t>
            </a:r>
          </a:p>
          <a:p>
            <a:pPr>
              <a:buNone/>
            </a:pPr>
            <a:r>
              <a:rPr lang="es-ES" dirty="0" smtClean="0"/>
              <a:t>diferentes fuentes  y se  han  permitido a</a:t>
            </a:r>
          </a:p>
          <a:p>
            <a:pPr>
              <a:buNone/>
            </a:pPr>
            <a:r>
              <a:rPr lang="es-ES" dirty="0" smtClean="0"/>
              <a:t>proporcionarnos datos sobre sus estudio es</a:t>
            </a:r>
          </a:p>
          <a:p>
            <a:pPr>
              <a:buNone/>
            </a:pPr>
            <a:r>
              <a:rPr lang="es-ES" dirty="0" smtClean="0"/>
              <a:t>pensando en el estímulo que su ejemplo</a:t>
            </a:r>
          </a:p>
          <a:p>
            <a:pPr>
              <a:buNone/>
            </a:pPr>
            <a:r>
              <a:rPr lang="es-ES" dirty="0" smtClean="0"/>
              <a:t>alcance a dar a la mujer costarricense y no</a:t>
            </a:r>
          </a:p>
          <a:p>
            <a:pPr>
              <a:buNone/>
            </a:pPr>
            <a:r>
              <a:rPr lang="es-ES" dirty="0" smtClean="0"/>
              <a:t>por vanidad personal que no la tiene. 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La Dra. Meléndez, única con título de Doctora</a:t>
            </a:r>
          </a:p>
          <a:p>
            <a:pPr>
              <a:buNone/>
            </a:pPr>
            <a:r>
              <a:rPr lang="es-ES" dirty="0" smtClean="0"/>
              <a:t>de Estado Francés.</a:t>
            </a:r>
          </a:p>
          <a:p>
            <a:pPr>
              <a:buNone/>
            </a:pPr>
            <a:r>
              <a:rPr lang="es-ES" dirty="0" smtClean="0"/>
              <a:t>Descubrió un hongo que lleva su nombre.</a:t>
            </a:r>
          </a:p>
          <a:p>
            <a:pPr>
              <a:buNone/>
            </a:pPr>
            <a:r>
              <a:rPr lang="es-ES" dirty="0" smtClean="0"/>
              <a:t> Vino como Jefe de Delegación Francesa a dar</a:t>
            </a:r>
          </a:p>
          <a:p>
            <a:pPr>
              <a:buNone/>
            </a:pPr>
            <a:r>
              <a:rPr lang="es-ES" dirty="0" smtClean="0"/>
              <a:t>conferencias y buscar material de estudio.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14414" y="357166"/>
            <a:ext cx="7719274" cy="5891234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Paleocología: ecosistemas del pasado. </a:t>
            </a:r>
          </a:p>
          <a:p>
            <a:pPr>
              <a:buNone/>
            </a:pPr>
            <a:r>
              <a:rPr lang="es-ES" dirty="0" smtClean="0"/>
              <a:t>Genética: percibe la herencia  biológica que</a:t>
            </a:r>
          </a:p>
          <a:p>
            <a:pPr>
              <a:buNone/>
            </a:pPr>
            <a:r>
              <a:rPr lang="es-ES" dirty="0" smtClean="0"/>
              <a:t>se transmite de generación en generación.</a:t>
            </a:r>
          </a:p>
          <a:p>
            <a:pPr>
              <a:buNone/>
            </a:pPr>
            <a:r>
              <a:rPr lang="es-ES" dirty="0" smtClean="0"/>
              <a:t>Histología: estructura y función de los</a:t>
            </a:r>
          </a:p>
          <a:p>
            <a:pPr>
              <a:buNone/>
            </a:pPr>
            <a:r>
              <a:rPr lang="es-ES" dirty="0" smtClean="0"/>
              <a:t>tejidos.</a:t>
            </a:r>
          </a:p>
          <a:p>
            <a:pPr>
              <a:buNone/>
            </a:pPr>
            <a:r>
              <a:rPr lang="es-ES" sz="2800" u="sng" dirty="0" smtClean="0">
                <a:hlinkClick r:id="rId2"/>
              </a:rPr>
              <a:t>http://www.youtube.com/watch?v=F02thBD 8us</a:t>
            </a:r>
            <a:endParaRPr lang="es-ES" sz="2800" dirty="0" smtClean="0"/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57290" y="214290"/>
            <a:ext cx="7576398" cy="603411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s-ES" dirty="0" smtClean="0"/>
              <a:t>¿Su deseo en Costa  Rica? </a:t>
            </a:r>
            <a:endParaRPr lang="es-ES" b="1" i="1" dirty="0" smtClean="0"/>
          </a:p>
          <a:p>
            <a:pPr>
              <a:buNone/>
            </a:pPr>
            <a:r>
              <a:rPr lang="es-ES" dirty="0" smtClean="0"/>
              <a:t>Es  encontrar hongos alucinógenos, para los indios,</a:t>
            </a:r>
          </a:p>
          <a:p>
            <a:pPr>
              <a:buNone/>
            </a:pPr>
            <a:r>
              <a:rPr lang="es-ES" dirty="0" smtClean="0"/>
              <a:t>el hongo era un Dios que les permitía adivinar</a:t>
            </a:r>
          </a:p>
          <a:p>
            <a:pPr>
              <a:buNone/>
            </a:pPr>
            <a:r>
              <a:rPr lang="es-ES" dirty="0" smtClean="0"/>
              <a:t>muchas cosas  del futuro.</a:t>
            </a:r>
          </a:p>
          <a:p>
            <a:pPr>
              <a:buNone/>
            </a:pPr>
            <a:r>
              <a:rPr lang="es-ES" dirty="0" smtClean="0"/>
              <a:t>Cuando se habla  de un microscopio, nos podemos</a:t>
            </a:r>
          </a:p>
          <a:p>
            <a:pPr>
              <a:buNone/>
            </a:pPr>
            <a:r>
              <a:rPr lang="es-ES" dirty="0" smtClean="0"/>
              <a:t>imaginamos  que  se ha tenido la oportunidad de</a:t>
            </a:r>
          </a:p>
          <a:p>
            <a:pPr>
              <a:buNone/>
            </a:pPr>
            <a:r>
              <a:rPr lang="es-ES" dirty="0" smtClean="0"/>
              <a:t>manipular, en el laboratorio del colegio o tal vez, </a:t>
            </a:r>
          </a:p>
          <a:p>
            <a:pPr>
              <a:buNone/>
            </a:pPr>
            <a:r>
              <a:rPr lang="es-ES" dirty="0" smtClean="0"/>
              <a:t>uno de los  hermanos mayor que tenía para estudiar </a:t>
            </a:r>
          </a:p>
          <a:p>
            <a:pPr>
              <a:buNone/>
            </a:pPr>
            <a:r>
              <a:rPr lang="es-ES" dirty="0" smtClean="0"/>
              <a:t>una gotas de agua, alas de mariposa, o como algo</a:t>
            </a:r>
          </a:p>
          <a:p>
            <a:pPr>
              <a:buNone/>
            </a:pPr>
            <a:r>
              <a:rPr lang="es-ES" dirty="0" smtClean="0"/>
              <a:t>extraordinario, algún bichito diminuto que mirábamos, a</a:t>
            </a:r>
          </a:p>
          <a:p>
            <a:pPr>
              <a:buNone/>
            </a:pPr>
            <a:r>
              <a:rPr lang="es-ES" dirty="0" smtClean="0"/>
              <a:t>través del lente, con ojos horrorizados. Pero, el</a:t>
            </a:r>
          </a:p>
          <a:p>
            <a:pPr>
              <a:buNone/>
            </a:pPr>
            <a:r>
              <a:rPr lang="es-ES" dirty="0" smtClean="0"/>
              <a:t>microscopio electrónico del que la Dra. Meléndez</a:t>
            </a:r>
          </a:p>
          <a:p>
            <a:pPr>
              <a:buNone/>
            </a:pPr>
            <a:r>
              <a:rPr lang="es-ES" dirty="0" smtClean="0"/>
              <a:t>Howell está encargada, en París, en el Museo de Historia</a:t>
            </a:r>
          </a:p>
          <a:p>
            <a:pPr>
              <a:buNone/>
            </a:pPr>
            <a:r>
              <a:rPr lang="es-ES" dirty="0" smtClean="0"/>
              <a:t>Natural, ocupa más de una habitación y aumenta la</a:t>
            </a:r>
          </a:p>
          <a:p>
            <a:pPr>
              <a:buNone/>
            </a:pPr>
            <a:r>
              <a:rPr lang="es-ES" dirty="0" smtClean="0"/>
              <a:t>imagen hasta 700 mil veces.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1538" y="214290"/>
            <a:ext cx="7862150" cy="603411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s-ES" dirty="0" smtClean="0"/>
              <a:t>Evidentemente que no es lo mismo, como es</a:t>
            </a:r>
          </a:p>
          <a:p>
            <a:pPr>
              <a:buNone/>
            </a:pPr>
            <a:r>
              <a:rPr lang="es-ES" dirty="0" smtClean="0"/>
              <a:t>diferente también y en una proporción grandiosa,</a:t>
            </a:r>
          </a:p>
          <a:p>
            <a:pPr>
              <a:buNone/>
            </a:pPr>
            <a:r>
              <a:rPr lang="es-ES" dirty="0" smtClean="0"/>
              <a:t>el mérito obtenido por  Leda María, la primera mujer </a:t>
            </a:r>
          </a:p>
          <a:p>
            <a:pPr>
              <a:buNone/>
            </a:pPr>
            <a:r>
              <a:rPr lang="es-ES" dirty="0" smtClean="0"/>
              <a:t>que logra alcanzar el título de doctora de Estado</a:t>
            </a:r>
          </a:p>
          <a:p>
            <a:pPr>
              <a:buNone/>
            </a:pPr>
            <a:r>
              <a:rPr lang="es-ES" dirty="0" smtClean="0"/>
              <a:t>francés y única costarricense y quizás extranjera que</a:t>
            </a:r>
          </a:p>
          <a:p>
            <a:pPr>
              <a:buNone/>
            </a:pPr>
            <a:r>
              <a:rPr lang="es-ES" dirty="0" smtClean="0"/>
              <a:t>lo obtiene y que le permite trabajar en Francia. Los</a:t>
            </a:r>
          </a:p>
          <a:p>
            <a:pPr>
              <a:buNone/>
            </a:pPr>
            <a:r>
              <a:rPr lang="es-ES" dirty="0" smtClean="0"/>
              <a:t>otros títulos, obtenidos por profesionales, en Francia,</a:t>
            </a:r>
          </a:p>
          <a:p>
            <a:pPr>
              <a:buNone/>
            </a:pPr>
            <a:r>
              <a:rPr lang="es-ES" dirty="0" smtClean="0"/>
              <a:t>son para trabajar en el extranjero, pero no en suelo</a:t>
            </a:r>
          </a:p>
          <a:p>
            <a:pPr>
              <a:buNone/>
            </a:pPr>
            <a:r>
              <a:rPr lang="es-ES" dirty="0" smtClean="0"/>
              <a:t>Francés. Es por ello es que vale la pena destacar el</a:t>
            </a:r>
          </a:p>
          <a:p>
            <a:pPr>
              <a:buNone/>
            </a:pPr>
            <a:r>
              <a:rPr lang="es-ES" dirty="0" smtClean="0"/>
              <a:t>hecho, tanto por ella que, modesta como es ha</a:t>
            </a:r>
          </a:p>
          <a:p>
            <a:pPr>
              <a:buNone/>
            </a:pPr>
            <a:r>
              <a:rPr lang="es-ES" dirty="0" smtClean="0"/>
              <a:t>querido pasar desapercibida como por las mujeres</a:t>
            </a:r>
          </a:p>
          <a:p>
            <a:pPr>
              <a:buNone/>
            </a:pPr>
            <a:r>
              <a:rPr lang="es-ES" dirty="0" smtClean="0"/>
              <a:t>ticas, que verán en su ejemplo, un incentivo a sus</a:t>
            </a:r>
          </a:p>
          <a:p>
            <a:pPr>
              <a:buNone/>
            </a:pPr>
            <a:r>
              <a:rPr lang="es-ES" dirty="0" smtClean="0"/>
              <a:t>luchas de mejoramiento constante.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1538" y="214290"/>
            <a:ext cx="7862150" cy="603411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s-ES" dirty="0" smtClean="0"/>
              <a:t>En 1962 recibió una beca de la Embajada de</a:t>
            </a:r>
          </a:p>
          <a:p>
            <a:pPr>
              <a:buNone/>
            </a:pPr>
            <a:r>
              <a:rPr lang="es-ES" dirty="0" smtClean="0"/>
              <a:t>Francia para especializarse en micología,</a:t>
            </a:r>
          </a:p>
          <a:p>
            <a:pPr>
              <a:buNone/>
            </a:pPr>
            <a:r>
              <a:rPr lang="es-ES" dirty="0" smtClean="0"/>
              <a:t>estudio de los hongos en la Universidad de </a:t>
            </a:r>
          </a:p>
          <a:p>
            <a:pPr>
              <a:buNone/>
            </a:pPr>
            <a:r>
              <a:rPr lang="es-ES" dirty="0" smtClean="0"/>
              <a:t>La Sorbona, y se inscribió en lo que entonces</a:t>
            </a:r>
          </a:p>
          <a:p>
            <a:pPr>
              <a:buNone/>
            </a:pPr>
            <a:r>
              <a:rPr lang="es-ES" dirty="0" smtClean="0"/>
              <a:t>se llamaba “doctorado de universidad”, un</a:t>
            </a:r>
          </a:p>
          <a:p>
            <a:pPr>
              <a:buNone/>
            </a:pPr>
            <a:r>
              <a:rPr lang="es-ES" dirty="0" smtClean="0"/>
              <a:t>programa abierto a estudiantes extranjeros.</a:t>
            </a:r>
          </a:p>
          <a:p>
            <a:endParaRPr lang="es-ES" dirty="0" smtClean="0"/>
          </a:p>
          <a:p>
            <a:pPr>
              <a:buNone/>
            </a:pPr>
            <a:r>
              <a:rPr lang="es-ES" dirty="0" smtClean="0"/>
              <a:t>Las fuentes donde se tomaron  la información:</a:t>
            </a:r>
          </a:p>
          <a:p>
            <a:pPr>
              <a:buNone/>
            </a:pPr>
            <a:r>
              <a:rPr lang="es-ES" dirty="0" smtClean="0"/>
              <a:t>Publicado por Dennis Meléndez Howell en</a:t>
            </a:r>
          </a:p>
          <a:p>
            <a:pPr>
              <a:buNone/>
            </a:pPr>
            <a:r>
              <a:rPr lang="es-ES" dirty="0" smtClean="0"/>
              <a:t>Costumbres y recuerdos, Educación el 27 agosto,</a:t>
            </a:r>
          </a:p>
          <a:p>
            <a:pPr>
              <a:buNone/>
            </a:pPr>
            <a:r>
              <a:rPr lang="es-ES" dirty="0" smtClean="0"/>
              <a:t>2011 </a:t>
            </a:r>
            <a:r>
              <a:rPr lang="es-ES" b="1" dirty="0" smtClean="0"/>
              <a:t>La Prensa Libre, 26 de agosto de 1968</a:t>
            </a: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http://dmelende.files.wordpress.com/2011/08/leda-peric3b3dico.jpg?w=171&amp;h=264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1857365"/>
            <a:ext cx="3357586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CuadroTexto"/>
          <p:cNvSpPr txBox="1"/>
          <p:nvPr/>
        </p:nvSpPr>
        <p:spPr>
          <a:xfrm>
            <a:off x="1714480" y="5072074"/>
            <a:ext cx="5929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Dra. Leda María Meléndez Howell</a:t>
            </a:r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/>
              <a:t> </a:t>
            </a:r>
            <a:r>
              <a:rPr lang="es-ES" sz="3100" b="1" dirty="0" smtClean="0"/>
              <a:t>Dr. Gustavo Gutiérrez Espeleta </a:t>
            </a:r>
            <a:r>
              <a:rPr lang="es-ES" sz="3100" dirty="0" smtClean="0"/>
              <a:t/>
            </a:r>
            <a:br>
              <a:rPr lang="es-ES" sz="3100" dirty="0" smtClean="0"/>
            </a:br>
            <a:endParaRPr lang="es-ES" sz="31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57290" y="1214422"/>
            <a:ext cx="7576398" cy="503397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s-ES" sz="6300" dirty="0" smtClean="0"/>
              <a:t>Dr. en  genética  Gustavo Gutiérrez es</a:t>
            </a:r>
          </a:p>
          <a:p>
            <a:pPr>
              <a:buNone/>
            </a:pPr>
            <a:r>
              <a:rPr lang="es-ES" sz="6300" dirty="0" smtClean="0"/>
              <a:t>actualmente profesor de Catedrático de la</a:t>
            </a:r>
          </a:p>
          <a:p>
            <a:pPr>
              <a:buNone/>
            </a:pPr>
            <a:r>
              <a:rPr lang="es-ES" sz="6300" dirty="0" smtClean="0"/>
              <a:t>UCR.  Desde 1991, investigador  en la</a:t>
            </a:r>
          </a:p>
          <a:p>
            <a:pPr>
              <a:buNone/>
            </a:pPr>
            <a:r>
              <a:rPr lang="es-ES" sz="6300" dirty="0" smtClean="0"/>
              <a:t>Universidad de Costa Rica,</a:t>
            </a:r>
          </a:p>
          <a:p>
            <a:pPr>
              <a:buNone/>
            </a:pPr>
            <a:r>
              <a:rPr lang="es-ES" sz="6300" dirty="0" smtClean="0"/>
              <a:t>principalmente en las áreas de la Genética para</a:t>
            </a:r>
          </a:p>
          <a:p>
            <a:pPr>
              <a:buNone/>
            </a:pPr>
            <a:r>
              <a:rPr lang="es-ES" sz="6300" dirty="0" smtClean="0"/>
              <a:t>la Conservación de animales silvestres y</a:t>
            </a:r>
          </a:p>
          <a:p>
            <a:pPr>
              <a:buNone/>
            </a:pPr>
            <a:r>
              <a:rPr lang="es-ES" sz="6300" dirty="0" smtClean="0"/>
              <a:t>Genética Humana.</a:t>
            </a:r>
          </a:p>
          <a:p>
            <a:pPr>
              <a:buNone/>
            </a:pPr>
            <a:r>
              <a:rPr lang="es-ES" sz="6300" dirty="0" smtClean="0"/>
              <a:t>Más de 25 publicaciones científicas en estas</a:t>
            </a:r>
          </a:p>
          <a:p>
            <a:pPr>
              <a:buNone/>
            </a:pPr>
            <a:r>
              <a:rPr lang="es-ES" sz="6300" dirty="0" smtClean="0"/>
              <a:t>áreas de pesquisa.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208</TotalTime>
  <Words>1852</Words>
  <Application>Microsoft Office PowerPoint</Application>
  <PresentationFormat>Presentación en pantalla (4:3)</PresentationFormat>
  <Paragraphs>287</Paragraphs>
  <Slides>40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40</vt:i4>
      </vt:variant>
    </vt:vector>
  </HeadingPairs>
  <TitlesOfParts>
    <vt:vector size="41" baseType="lpstr">
      <vt:lpstr>Solsticio</vt:lpstr>
      <vt:lpstr>Aportes de científicos costarricenses  otros y ramas de la biología</vt:lpstr>
      <vt:lpstr>Aportes de científicos costarricenses  y otros.</vt:lpstr>
      <vt:lpstr> Dra. Leda María Meléndez Howell  </vt:lpstr>
      <vt:lpstr>Diapositiva 4</vt:lpstr>
      <vt:lpstr>Diapositiva 5</vt:lpstr>
      <vt:lpstr>Diapositiva 6</vt:lpstr>
      <vt:lpstr>Diapositiva 7</vt:lpstr>
      <vt:lpstr>Diapositiva 8</vt:lpstr>
      <vt:lpstr> Dr. Gustavo Gutiérrez Espeleta  </vt:lpstr>
      <vt:lpstr>Diapositiva 10</vt:lpstr>
      <vt:lpstr>M.Sc. Julio Fraile Merino </vt:lpstr>
      <vt:lpstr>Diapositiva 12</vt:lpstr>
      <vt:lpstr>Diapositiva 13</vt:lpstr>
      <vt:lpstr>Rafael Lucas Rodríguez Caballero </vt:lpstr>
      <vt:lpstr>Diapositiva 15</vt:lpstr>
      <vt:lpstr>Diapositiva 16</vt:lpstr>
      <vt:lpstr>Diapositiva 17</vt:lpstr>
      <vt:lpstr>Diapositiva 18</vt:lpstr>
      <vt:lpstr>Diapositiva 19</vt:lpstr>
      <vt:lpstr>Clodomiro Picado Twight </vt:lpstr>
      <vt:lpstr>Diapositiva 21</vt:lpstr>
      <vt:lpstr>Anastasio Alfaro </vt:lpstr>
      <vt:lpstr>Diapositiva 23</vt:lpstr>
      <vt:lpstr>Adriana Troyo Rodríguez </vt:lpstr>
      <vt:lpstr>Diapositiva 25</vt:lpstr>
      <vt:lpstr>Diapositiva 26</vt:lpstr>
      <vt:lpstr>Luz María Moya </vt:lpstr>
      <vt:lpstr>Diapositiva 28</vt:lpstr>
      <vt:lpstr>Gregorio Mendel  </vt:lpstr>
      <vt:lpstr>Diapositiva 30</vt:lpstr>
      <vt:lpstr>Diapositiva 31</vt:lpstr>
      <vt:lpstr>Diapositiva 32</vt:lpstr>
      <vt:lpstr>Diapositiva 33</vt:lpstr>
      <vt:lpstr>Diapositiva 34</vt:lpstr>
      <vt:lpstr>Charles Darwin</vt:lpstr>
      <vt:lpstr>Ramas de la Biología </vt:lpstr>
      <vt:lpstr>Diapositiva 37</vt:lpstr>
      <vt:lpstr>Diapositiva 38</vt:lpstr>
      <vt:lpstr>Diapositiva 39</vt:lpstr>
      <vt:lpstr>Diapositiva 40</vt:lpstr>
    </vt:vector>
  </TitlesOfParts>
  <Company>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Aportes de científicos costarricenses y otros</dc:title>
  <dc:creator>*</dc:creator>
  <cp:lastModifiedBy>*</cp:lastModifiedBy>
  <cp:revision>67</cp:revision>
  <dcterms:created xsi:type="dcterms:W3CDTF">2017-12-05T17:20:59Z</dcterms:created>
  <dcterms:modified xsi:type="dcterms:W3CDTF">2017-12-06T22:45:36Z</dcterms:modified>
</cp:coreProperties>
</file>