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66" r:id="rId12"/>
    <p:sldId id="267" r:id="rId13"/>
    <p:sldId id="268" r:id="rId14"/>
    <p:sldId id="272" r:id="rId15"/>
    <p:sldId id="273" r:id="rId16"/>
    <p:sldId id="274" r:id="rId17"/>
    <p:sldId id="270" r:id="rId18"/>
    <p:sldId id="276" r:id="rId19"/>
    <p:sldId id="26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0F51C5-F8AE-4CEA-B0B9-700F4CCBD040}" type="datetimeFigureOut">
              <a:rPr lang="es-ES" smtClean="0"/>
              <a:pPr/>
              <a:t>06/11/2017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2B7F8B-9CC5-494A-A63F-B0E8A8CF77AE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K_wQArkRX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Métodos de separación</a:t>
            </a:r>
            <a:endParaRPr lang="es-ES" dirty="0"/>
          </a:p>
        </p:txBody>
      </p:sp>
      <p:pic>
        <p:nvPicPr>
          <p:cNvPr id="4" name="3 Imagen" descr="http://t3.gstatic.com/images?q=tbn:ANd9GcTpBLFGxFh4gaLLYBmCbtrtpXpjJQruULpMPkLZu8uN3ONe6xFQf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876"/>
            <a:ext cx="4286280" cy="24574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043890" cy="642934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Levigación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120"/>
          </a:xfrm>
        </p:spPr>
        <p:txBody>
          <a:bodyPr/>
          <a:lstStyle/>
          <a:p>
            <a:pPr>
              <a:buFontTx/>
              <a:buNone/>
            </a:pPr>
            <a:r>
              <a:rPr lang="es-ES" sz="2400" dirty="0" smtClean="0"/>
              <a:t>Se emplea en la separación de minerales, (material que</a:t>
            </a:r>
          </a:p>
          <a:p>
            <a:pPr>
              <a:buFontTx/>
              <a:buNone/>
            </a:pPr>
            <a:r>
              <a:rPr lang="es-ES" sz="2400" dirty="0" smtClean="0"/>
              <a:t>contiene alta concentración de un mineral) de rocas y tierras</a:t>
            </a:r>
          </a:p>
          <a:p>
            <a:pPr>
              <a:buFontTx/>
              <a:buNone/>
            </a:pPr>
            <a:r>
              <a:rPr lang="es-ES" sz="2400" dirty="0" smtClean="0"/>
              <a:t>de escaso valor industrial (gangas).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928670"/>
            <a:ext cx="835824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La levigación consiste en pulverizar una mezcla sólida y</a:t>
            </a:r>
          </a:p>
          <a:p>
            <a:pPr>
              <a:buNone/>
            </a:pPr>
            <a:r>
              <a:rPr lang="es-ES" sz="2400" dirty="0" smtClean="0"/>
              <a:t>tratarla con disolventes apropiados, basándose en una</a:t>
            </a:r>
          </a:p>
          <a:p>
            <a:pPr>
              <a:buNone/>
            </a:pPr>
            <a:r>
              <a:rPr lang="es-ES" sz="2400" dirty="0" smtClean="0"/>
              <a:t>diferencia de densidad.</a:t>
            </a:r>
          </a:p>
          <a:p>
            <a:pPr>
              <a:buNone/>
            </a:pPr>
            <a:r>
              <a:rPr lang="es-ES" sz="2400" dirty="0" smtClean="0"/>
              <a:t>Un ejemplo  de levigación que se realiza en nuestros</a:t>
            </a:r>
          </a:p>
          <a:p>
            <a:pPr>
              <a:buNone/>
            </a:pPr>
            <a:r>
              <a:rPr lang="es-ES" sz="2400" dirty="0" smtClean="0"/>
              <a:t>hogares todos los días es cuando se prepara el arroz, ya</a:t>
            </a:r>
          </a:p>
          <a:p>
            <a:pPr>
              <a:buNone/>
            </a:pPr>
            <a:r>
              <a:rPr lang="es-ES" sz="2400" dirty="0" smtClean="0"/>
              <a:t>que se coloca en un recipiente ese grano y se procede a</a:t>
            </a:r>
          </a:p>
          <a:p>
            <a:pPr>
              <a:buNone/>
            </a:pPr>
            <a:r>
              <a:rPr lang="es-ES" sz="2400" dirty="0" smtClean="0"/>
              <a:t>lavarlo, revolviendo con la mano. </a:t>
            </a:r>
          </a:p>
          <a:p>
            <a:endParaRPr lang="es-E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186766" cy="539593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Se observa una líquido o sustancia  blanca conocida con</a:t>
            </a:r>
          </a:p>
          <a:p>
            <a:pPr>
              <a:buNone/>
            </a:pPr>
            <a:r>
              <a:rPr lang="es-ES" dirty="0" smtClean="0"/>
              <a:t>el nombre de  almidón que contiene el arroz mientras</a:t>
            </a:r>
          </a:p>
          <a:p>
            <a:pPr>
              <a:buNone/>
            </a:pPr>
            <a:r>
              <a:rPr lang="es-ES" dirty="0" smtClean="0"/>
              <a:t>que en el colador quedan los granos de arroz limpios</a:t>
            </a:r>
          </a:p>
          <a:p>
            <a:pPr>
              <a:buNone/>
            </a:pPr>
            <a:r>
              <a:rPr lang="es-ES" dirty="0" smtClean="0"/>
              <a:t>libre de impurezas.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ejemplo levigac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3500438"/>
            <a:ext cx="292893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Magnetismo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emplea para separar mezclas heterogéneas sólidas</a:t>
            </a:r>
          </a:p>
          <a:p>
            <a:pPr>
              <a:buNone/>
            </a:pPr>
            <a:r>
              <a:rPr lang="es-ES" dirty="0" smtClean="0"/>
              <a:t>donde uno de los componentes debe tener la propiedad</a:t>
            </a:r>
          </a:p>
          <a:p>
            <a:pPr>
              <a:buNone/>
            </a:pPr>
            <a:r>
              <a:rPr lang="es-ES" dirty="0" smtClean="0"/>
              <a:t>de ser atraído por un imán.</a:t>
            </a:r>
          </a:p>
          <a:p>
            <a:endParaRPr lang="es-ES" dirty="0"/>
          </a:p>
        </p:txBody>
      </p:sp>
      <p:pic>
        <p:nvPicPr>
          <p:cNvPr id="4" name="3 Imagen" descr="Resultado de imagen para métodos de separación de mezc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00438"/>
            <a:ext cx="3214704" cy="2551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714356"/>
            <a:ext cx="8858280" cy="785810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Evaporación </a:t>
            </a:r>
            <a:endParaRPr lang="es-ES" sz="2400" b="1" dirty="0">
              <a:latin typeface="+mn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5720" y="1643050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Consiste en separar los componentes más volátiles exponiendo una gran superficie  de la mezcla . Aplicándole calor  y una corriente de aire seco acelera el proceso</a:t>
            </a:r>
            <a:endParaRPr lang="es-ES" dirty="0"/>
          </a:p>
        </p:txBody>
      </p:sp>
      <p:pic>
        <p:nvPicPr>
          <p:cNvPr id="29698" name="Picture 2" descr="C:\Documents and Settings\PC\Mis documentos\presión l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3"/>
            <a:ext cx="3143272" cy="2351633"/>
          </a:xfrm>
          <a:prstGeom prst="rect">
            <a:avLst/>
          </a:prstGeom>
          <a:noFill/>
        </p:spPr>
      </p:pic>
      <p:pic>
        <p:nvPicPr>
          <p:cNvPr id="5" name="4 Imagen" descr="http://www.investiciencias.com/images/imagenes_web/evaporacion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714620"/>
            <a:ext cx="350046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Como se sabe, mezclar es fácil, lo difícil es  volver a separar.</a:t>
            </a:r>
          </a:p>
          <a:p>
            <a:pPr>
              <a:buNone/>
            </a:pPr>
            <a:r>
              <a:rPr lang="es-ES" sz="2400" dirty="0" smtClean="0"/>
              <a:t>En química numerosas veces, se necesario separar una</a:t>
            </a:r>
          </a:p>
          <a:p>
            <a:pPr>
              <a:buNone/>
            </a:pPr>
            <a:r>
              <a:rPr lang="es-ES" sz="2400" dirty="0" smtClean="0"/>
              <a:t>mezclas de dos o más sustancias en productos diferentes.</a:t>
            </a:r>
          </a:p>
          <a:p>
            <a:pPr>
              <a:buNone/>
            </a:pPr>
            <a:r>
              <a:rPr lang="es-ES" sz="2400" dirty="0" smtClean="0"/>
              <a:t>Para lograr  obtener ese objetivo, se ha empleado, o utilizan</a:t>
            </a:r>
          </a:p>
          <a:p>
            <a:pPr>
              <a:buNone/>
            </a:pPr>
            <a:r>
              <a:rPr lang="es-ES" sz="2400" dirty="0" smtClean="0"/>
              <a:t>los métodos o procesos  de separación diferentes de acuerdo a</a:t>
            </a:r>
          </a:p>
          <a:p>
            <a:pPr>
              <a:buNone/>
            </a:pPr>
            <a:r>
              <a:rPr lang="es-ES" sz="2400" dirty="0" smtClean="0"/>
              <a:t>la necesidad de cada mezcla como los </a:t>
            </a:r>
            <a:r>
              <a:rPr lang="es-ES" sz="2400" dirty="0" err="1" smtClean="0"/>
              <a:t>yaexpuestos</a:t>
            </a:r>
            <a:r>
              <a:rPr lang="es-ES" sz="2400" dirty="0" smtClean="0"/>
              <a:t> .</a:t>
            </a:r>
          </a:p>
          <a:p>
            <a:pPr>
              <a:buNone/>
            </a:pPr>
            <a:r>
              <a:rPr lang="es-ES" sz="2400" dirty="0" smtClean="0"/>
              <a:t>La separación puede apoyarse en propiedades químicas como</a:t>
            </a:r>
          </a:p>
          <a:p>
            <a:pPr>
              <a:buNone/>
            </a:pPr>
            <a:r>
              <a:rPr lang="es-ES" sz="2400" dirty="0" smtClean="0"/>
              <a:t>la densidad o solubilidad o en propiedades físicas como el </a:t>
            </a:r>
          </a:p>
          <a:p>
            <a:pPr>
              <a:buNone/>
            </a:pPr>
            <a:r>
              <a:rPr lang="es-ES" sz="2400" dirty="0" smtClean="0"/>
              <a:t>tamaño de las partículas.</a:t>
            </a:r>
          </a:p>
          <a:p>
            <a:pPr>
              <a:buNone/>
            </a:pP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186766" cy="5181616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 Por lo tanto la Química propone métodos de separación que </a:t>
            </a:r>
          </a:p>
          <a:p>
            <a:pPr>
              <a:buNone/>
            </a:pPr>
            <a:r>
              <a:rPr lang="es-ES" sz="2400" dirty="0" smtClean="0"/>
              <a:t>juegan un papel muy importante, porque se basan en las</a:t>
            </a:r>
          </a:p>
          <a:p>
            <a:pPr>
              <a:buNone/>
            </a:pPr>
            <a:r>
              <a:rPr lang="es-ES" sz="2400" dirty="0" smtClean="0"/>
              <a:t>propiedades de los componentes que integran un cuerpo,</a:t>
            </a:r>
          </a:p>
          <a:p>
            <a:pPr>
              <a:buNone/>
            </a:pPr>
            <a:r>
              <a:rPr lang="es-ES" sz="2400" dirty="0" smtClean="0"/>
              <a:t>para aislarlos, dejándolos libres de impurezas y eso solo se</a:t>
            </a:r>
          </a:p>
          <a:p>
            <a:pPr>
              <a:buNone/>
            </a:pPr>
            <a:r>
              <a:rPr lang="es-ES" sz="2400" dirty="0" smtClean="0"/>
              <a:t>logra a través de los diversos métodos de separación.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938962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Diversos métodos de separación</a:t>
            </a:r>
            <a:endParaRPr lang="es-ES" sz="2400" b="1" dirty="0">
              <a:latin typeface="+mn-lt"/>
            </a:endParaRPr>
          </a:p>
        </p:txBody>
      </p:sp>
      <p:pic>
        <p:nvPicPr>
          <p:cNvPr id="4" name="3 Marcador de contenido" descr="espe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62251"/>
            <a:ext cx="3714776" cy="36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olado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87380">
            <a:off x="6872600" y="3814350"/>
            <a:ext cx="18637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8 Imagen" descr="lapicer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7256" y="2537843"/>
            <a:ext cx="24733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3 Marcador de contenido" descr="https://encrypted-tbn1.gstatic.com/images?q=tbn:ANd9GcT-535N3HHLyk7U3JvbCsGBUB9SluV8oHyjByzVUqKcLf4XDX-W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19418">
            <a:off x="232895" y="4007121"/>
            <a:ext cx="2587625" cy="2171700"/>
          </a:xfrm>
          <a:prstGeom prst="rect">
            <a:avLst/>
          </a:prstGeom>
        </p:spPr>
      </p:pic>
      <p:pic>
        <p:nvPicPr>
          <p:cNvPr id="8" name="4 Imagen" descr="http://www.investiciencias.com/images/imagenes_web/filtracion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1857364"/>
            <a:ext cx="19240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785794"/>
            <a:ext cx="8305800" cy="500066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 Sintetizando algunos métodos de separación de mezclas</a:t>
            </a:r>
            <a:endParaRPr lang="es-ES" sz="2400" b="1" dirty="0">
              <a:latin typeface="+mn-lt"/>
            </a:endParaRPr>
          </a:p>
        </p:txBody>
      </p:sp>
      <p:pic>
        <p:nvPicPr>
          <p:cNvPr id="3" name="3 Marcador de contenido" descr="aqu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30104" y="1316092"/>
            <a:ext cx="6570920" cy="4876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Que le parece si observa este video relacionado al tema</a:t>
            </a:r>
          </a:p>
          <a:p>
            <a:pPr>
              <a:buNone/>
            </a:pPr>
            <a:r>
              <a:rPr lang="es-ES" u="sng" dirty="0" smtClean="0">
                <a:hlinkClick r:id="rId2"/>
              </a:rPr>
              <a:t>http://www.youtube.com/watch?v=LK_wQArkRXU</a:t>
            </a:r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1153276"/>
          </a:xfrm>
        </p:spPr>
        <p:txBody>
          <a:bodyPr/>
          <a:lstStyle/>
          <a:p>
            <a:r>
              <a:rPr lang="es-ES" dirty="0" smtClean="0"/>
              <a:t>Métodos de separación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Los métodos de separación de las</a:t>
            </a:r>
            <a:r>
              <a:rPr lang="es-ES" b="1" dirty="0" smtClean="0"/>
              <a:t> </a:t>
            </a:r>
            <a:r>
              <a:rPr lang="es-ES" dirty="0" smtClean="0"/>
              <a:t> mezclas son aquellos</a:t>
            </a:r>
          </a:p>
          <a:p>
            <a:pPr>
              <a:buNone/>
            </a:pPr>
            <a:r>
              <a:rPr lang="es-ES" dirty="0" smtClean="0"/>
              <a:t>procesos físicos por los cuales se pueden separar los</a:t>
            </a:r>
          </a:p>
          <a:p>
            <a:pPr>
              <a:buNone/>
            </a:pPr>
            <a:r>
              <a:rPr lang="es-ES" dirty="0" smtClean="0"/>
              <a:t>componentes de una mezcla.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Por lo general el método a utilizar se precisa de acuerdo</a:t>
            </a:r>
          </a:p>
          <a:p>
            <a:pPr>
              <a:buNone/>
            </a:pPr>
            <a:r>
              <a:rPr lang="es-ES" dirty="0" smtClean="0"/>
              <a:t>al tipo de componentes de la mezcla y a sus propiedades</a:t>
            </a:r>
          </a:p>
          <a:p>
            <a:pPr>
              <a:buNone/>
            </a:pPr>
            <a:r>
              <a:rPr lang="es-ES" dirty="0" smtClean="0"/>
              <a:t>particulares, así como las diferencias más importantes</a:t>
            </a:r>
          </a:p>
          <a:p>
            <a:pPr>
              <a:buNone/>
            </a:pPr>
            <a:r>
              <a:rPr lang="es-ES" dirty="0" smtClean="0"/>
              <a:t>entre las fases.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separación es la manipulación de una mezcla que se</a:t>
            </a:r>
          </a:p>
          <a:p>
            <a:pPr>
              <a:buNone/>
            </a:pPr>
            <a:r>
              <a:rPr lang="es-ES" dirty="0" smtClean="0"/>
              <a:t>somete a algún  tipo de método, donde se puede obtener</a:t>
            </a:r>
          </a:p>
          <a:p>
            <a:pPr>
              <a:buNone/>
            </a:pPr>
            <a:r>
              <a:rPr lang="es-ES" dirty="0" smtClean="0"/>
              <a:t>al menos en  dos sustancias diferentes. En el proceso de</a:t>
            </a:r>
          </a:p>
          <a:p>
            <a:pPr>
              <a:buNone/>
            </a:pPr>
            <a:r>
              <a:rPr lang="es-ES" dirty="0" smtClean="0"/>
              <a:t>separación, las sustancias conservan su identidad, sin</a:t>
            </a:r>
          </a:p>
          <a:p>
            <a:pPr>
              <a:buNone/>
            </a:pPr>
            <a:r>
              <a:rPr lang="es-ES" dirty="0" smtClean="0"/>
              <a:t>cambio alguno en sus propiedades químicas.</a:t>
            </a:r>
          </a:p>
          <a:p>
            <a:pPr>
              <a:buNone/>
            </a:pPr>
            <a:r>
              <a:rPr lang="es-ES" dirty="0" smtClean="0"/>
              <a:t>Entre las propiedades físicas de las fases que se</a:t>
            </a:r>
          </a:p>
          <a:p>
            <a:pPr>
              <a:buNone/>
            </a:pPr>
            <a:r>
              <a:rPr lang="es-ES" dirty="0" smtClean="0"/>
              <a:t>aprovechan para su separación, se encuentra el de punto</a:t>
            </a:r>
          </a:p>
          <a:p>
            <a:pPr>
              <a:buNone/>
            </a:pPr>
            <a:r>
              <a:rPr lang="es-ES" dirty="0" smtClean="0"/>
              <a:t>de ebullición, la solubilidad, la densidad, entre otras.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142984"/>
            <a:ext cx="8543956" cy="5181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Existe una gran variedad de métodos de separación de los</a:t>
            </a:r>
          </a:p>
          <a:p>
            <a:pPr>
              <a:buNone/>
            </a:pPr>
            <a:r>
              <a:rPr lang="es-ES" dirty="0" smtClean="0"/>
              <a:t>componentes de una mezcla, entre ellos podemos citarlos</a:t>
            </a:r>
          </a:p>
          <a:p>
            <a:pPr>
              <a:buNone/>
            </a:pPr>
            <a:r>
              <a:rPr lang="es-ES" dirty="0" smtClean="0"/>
              <a:t>siguientes:</a:t>
            </a:r>
          </a:p>
          <a:p>
            <a:endParaRPr lang="es-ES" dirty="0" smtClean="0"/>
          </a:p>
          <a:p>
            <a:pPr lvl="0">
              <a:buNone/>
            </a:pPr>
            <a:r>
              <a:rPr lang="es-ES" b="1" dirty="0" smtClean="0"/>
              <a:t>Decantación:</a:t>
            </a:r>
            <a:r>
              <a:rPr lang="es-ES" dirty="0" smtClean="0"/>
              <a:t> la decantación se utiliza para separar</a:t>
            </a:r>
          </a:p>
          <a:p>
            <a:pPr lvl="0">
              <a:buNone/>
            </a:pPr>
            <a:r>
              <a:rPr lang="es-ES" dirty="0" smtClean="0"/>
              <a:t>líquidos que no se disuelven entre sí (como agua y aceite) o</a:t>
            </a:r>
          </a:p>
          <a:p>
            <a:pPr lvl="0">
              <a:buNone/>
            </a:pPr>
            <a:r>
              <a:rPr lang="es-ES" dirty="0" smtClean="0"/>
              <a:t>un sólido insoluble en un líquido (como agua y arena). La</a:t>
            </a:r>
          </a:p>
          <a:p>
            <a:pPr lvl="0">
              <a:buNone/>
            </a:pPr>
            <a:r>
              <a:rPr lang="es-ES" dirty="0" smtClean="0"/>
              <a:t>decantación es el método más sencillo, su finalidad, es </a:t>
            </a:r>
          </a:p>
          <a:p>
            <a:pPr lvl="0">
              <a:buNone/>
            </a:pPr>
            <a:r>
              <a:rPr lang="es-ES" dirty="0" smtClean="0"/>
              <a:t>alcanzar la mayor pureza posible.</a:t>
            </a:r>
          </a:p>
          <a:p>
            <a:pPr>
              <a:buNone/>
            </a:pPr>
            <a:r>
              <a:rPr lang="es-ES" dirty="0" smtClean="0"/>
              <a:t>Para separar una mezcla o sustancia a través del método de</a:t>
            </a:r>
          </a:p>
          <a:p>
            <a:pPr>
              <a:buNone/>
            </a:pPr>
            <a:r>
              <a:rPr lang="es-ES" dirty="0" smtClean="0"/>
              <a:t>decantación, se debe dejar la mezcla en reposo hasta que la</a:t>
            </a:r>
          </a:p>
          <a:p>
            <a:pPr>
              <a:buNone/>
            </a:pPr>
            <a:r>
              <a:rPr lang="es-ES" dirty="0" smtClean="0"/>
              <a:t>sustancia más densa se sedimente en el fondo.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ES" b="1" dirty="0" smtClean="0"/>
              <a:t>Filtración:</a:t>
            </a:r>
            <a:r>
              <a:rPr lang="es-ES" dirty="0" smtClean="0"/>
              <a:t> la filtración es el método que se usa para</a:t>
            </a:r>
          </a:p>
          <a:p>
            <a:pPr lvl="0">
              <a:buNone/>
            </a:pPr>
            <a:r>
              <a:rPr lang="es-ES" dirty="0" smtClean="0"/>
              <a:t>separar un sólido insoluble de un líquido. El estado de</a:t>
            </a:r>
          </a:p>
          <a:p>
            <a:pPr lvl="0">
              <a:buNone/>
            </a:pPr>
            <a:r>
              <a:rPr lang="es-ES" dirty="0" smtClean="0"/>
              <a:t>subdivisión del sólido es tal que lo obliga a quedar retenido</a:t>
            </a:r>
          </a:p>
          <a:p>
            <a:pPr lvl="0">
              <a:buNone/>
            </a:pPr>
            <a:r>
              <a:rPr lang="es-ES" dirty="0" smtClean="0"/>
              <a:t>en un medio poroso o filtro por el cual se hace pasar la</a:t>
            </a:r>
          </a:p>
          <a:p>
            <a:pPr lvl="0">
              <a:buNone/>
            </a:pPr>
            <a:r>
              <a:rPr lang="es-ES" dirty="0" smtClean="0"/>
              <a:t>mezcla.</a:t>
            </a:r>
          </a:p>
          <a:p>
            <a:pPr>
              <a:buNone/>
            </a:pPr>
            <a:endParaRPr lang="es-ES" dirty="0" smtClean="0"/>
          </a:p>
          <a:p>
            <a:pPr lvl="0">
              <a:buNone/>
            </a:pPr>
            <a:r>
              <a:rPr lang="es-ES" b="1" dirty="0" smtClean="0"/>
              <a:t>Tamización:</a:t>
            </a:r>
            <a:r>
              <a:rPr lang="es-ES" dirty="0" smtClean="0"/>
              <a:t> este método se utiliza para separar dos o más </a:t>
            </a:r>
          </a:p>
          <a:p>
            <a:pPr lvl="0">
              <a:buNone/>
            </a:pPr>
            <a:r>
              <a:rPr lang="es-ES" dirty="0" smtClean="0"/>
              <a:t>sólidos cuyas partículas poseen diferentes grados de</a:t>
            </a:r>
          </a:p>
          <a:p>
            <a:pPr lvl="0">
              <a:buNone/>
            </a:pPr>
            <a:r>
              <a:rPr lang="es-ES" dirty="0" smtClean="0"/>
              <a:t>subdivisión. Para ejecutar la tamización,  se hace pasar la</a:t>
            </a:r>
          </a:p>
          <a:p>
            <a:pPr lvl="0">
              <a:buNone/>
            </a:pPr>
            <a:r>
              <a:rPr lang="es-ES" dirty="0" smtClean="0"/>
              <a:t>mezcla por un tamiz, por cuyas aberturas caerán las</a:t>
            </a:r>
          </a:p>
          <a:p>
            <a:pPr lvl="0">
              <a:buNone/>
            </a:pPr>
            <a:r>
              <a:rPr lang="es-ES" dirty="0" smtClean="0"/>
              <a:t>partículas más pequeñas, quedando el material más grueso</a:t>
            </a:r>
          </a:p>
          <a:p>
            <a:pPr lvl="0">
              <a:buNone/>
            </a:pPr>
            <a:r>
              <a:rPr lang="es-ES" dirty="0" smtClean="0"/>
              <a:t>dentro del tamiz. Un ejemplo en el cual se utiliza la</a:t>
            </a:r>
          </a:p>
          <a:p>
            <a:pPr lvl="0">
              <a:buNone/>
            </a:pPr>
            <a:r>
              <a:rPr lang="es-ES" dirty="0" smtClean="0"/>
              <a:t>tamización es en la separación de una mezcla de piedras y</a:t>
            </a:r>
          </a:p>
          <a:p>
            <a:pPr lvl="0">
              <a:buNone/>
            </a:pPr>
            <a:r>
              <a:rPr lang="es-ES" dirty="0" smtClean="0"/>
              <a:t>arena.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324492"/>
          </a:xfrm>
        </p:spPr>
        <p:txBody>
          <a:bodyPr/>
          <a:lstStyle/>
          <a:p>
            <a:pPr lvl="0">
              <a:buNone/>
            </a:pPr>
            <a:r>
              <a:rPr lang="es-ES" b="1" dirty="0" smtClean="0"/>
              <a:t>Tría:</a:t>
            </a:r>
            <a:r>
              <a:rPr lang="es-ES" dirty="0" smtClean="0"/>
              <a:t> es un método de separación que consiste en separar</a:t>
            </a:r>
          </a:p>
          <a:p>
            <a:pPr lvl="0">
              <a:buNone/>
            </a:pPr>
            <a:r>
              <a:rPr lang="es-ES" dirty="0" smtClean="0"/>
              <a:t>sólidos de diferentes tamaños, con una pinza o </a:t>
            </a:r>
          </a:p>
          <a:p>
            <a:pPr lvl="0">
              <a:buNone/>
            </a:pPr>
            <a:r>
              <a:rPr lang="es-ES" dirty="0" smtClean="0"/>
              <a:t>simplemente con la mano. Es un tipo de tamización.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 lvl="0">
              <a:buNone/>
            </a:pPr>
            <a:r>
              <a:rPr lang="es-ES" b="1" dirty="0" smtClean="0"/>
              <a:t>Flotación:</a:t>
            </a:r>
            <a:r>
              <a:rPr lang="es-ES" dirty="0" smtClean="0"/>
              <a:t> la flotación es en realidad una forma de</a:t>
            </a:r>
          </a:p>
          <a:p>
            <a:pPr lvl="0">
              <a:buNone/>
            </a:pPr>
            <a:r>
              <a:rPr lang="es-ES" dirty="0" smtClean="0"/>
              <a:t>decantación. Se utiliza para separar un sólido con menos</a:t>
            </a:r>
          </a:p>
          <a:p>
            <a:pPr lvl="0">
              <a:buNone/>
            </a:pPr>
            <a:r>
              <a:rPr lang="es-ES" dirty="0" smtClean="0"/>
              <a:t>densidad que el líquido en que está suspendido, por</a:t>
            </a:r>
          </a:p>
          <a:p>
            <a:pPr lvl="0">
              <a:buNone/>
            </a:pPr>
            <a:r>
              <a:rPr lang="es-ES" dirty="0" smtClean="0"/>
              <a:t>ejemplo, en una mezcla de agua y pedazos de corcho.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928670"/>
            <a:ext cx="8286808" cy="5429288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s-ES" b="1" dirty="0" smtClean="0"/>
              <a:t>Destilación:</a:t>
            </a:r>
            <a:r>
              <a:rPr lang="es-ES" dirty="0" smtClean="0"/>
              <a:t> la destilación se usa para separar dos líquidos</a:t>
            </a:r>
          </a:p>
          <a:p>
            <a:pPr lvl="0">
              <a:buNone/>
            </a:pPr>
            <a:r>
              <a:rPr lang="es-ES" dirty="0" smtClean="0"/>
              <a:t>miscibles (que se mezclan) entre sí, que tienen distinto punto</a:t>
            </a:r>
          </a:p>
          <a:p>
            <a:pPr lvl="0">
              <a:buNone/>
            </a:pPr>
            <a:r>
              <a:rPr lang="es-ES" dirty="0" smtClean="0"/>
              <a:t>de ebullición, como una mezcla de agua y alcohol etílico; o</a:t>
            </a:r>
          </a:p>
          <a:p>
            <a:pPr lvl="0">
              <a:buNone/>
            </a:pPr>
            <a:r>
              <a:rPr lang="es-ES" dirty="0" smtClean="0"/>
              <a:t>bien, un sólido no volátil disuelto en un líquido, como la</a:t>
            </a:r>
          </a:p>
          <a:p>
            <a:pPr lvl="0">
              <a:buNone/>
            </a:pPr>
            <a:r>
              <a:rPr lang="es-ES" dirty="0" smtClean="0"/>
              <a:t>mezcla de permanganato de potasio disuelto en agua.</a:t>
            </a:r>
          </a:p>
          <a:p>
            <a:pPr>
              <a:buNone/>
            </a:pPr>
            <a:endParaRPr lang="es-ES" dirty="0" smtClean="0"/>
          </a:p>
          <a:p>
            <a:pPr lvl="0">
              <a:buNone/>
            </a:pPr>
            <a:r>
              <a:rPr lang="es-ES" b="1" dirty="0" smtClean="0"/>
              <a:t>Cromatografía:</a:t>
            </a:r>
            <a:r>
              <a:rPr lang="es-ES" dirty="0" smtClean="0"/>
              <a:t> la cromatografía es un conjunto de diversos</a:t>
            </a:r>
          </a:p>
          <a:p>
            <a:pPr lvl="0">
              <a:buNone/>
            </a:pPr>
            <a:r>
              <a:rPr lang="es-ES" dirty="0" smtClean="0"/>
              <a:t>métodos de separación de mezclas muy útiles en la industria</a:t>
            </a:r>
          </a:p>
          <a:p>
            <a:pPr lvl="0">
              <a:buNone/>
            </a:pPr>
            <a:r>
              <a:rPr lang="es-ES" dirty="0" smtClean="0"/>
              <a:t>como en la investigación. Se utiliza para separar e identificar</a:t>
            </a:r>
          </a:p>
          <a:p>
            <a:pPr lvl="0">
              <a:buNone/>
            </a:pPr>
            <a:r>
              <a:rPr lang="es-ES" dirty="0" smtClean="0"/>
              <a:t>mezclas complejas que no se pueden separar por otro</a:t>
            </a:r>
          </a:p>
          <a:p>
            <a:pPr lvl="0">
              <a:buNone/>
            </a:pPr>
            <a:r>
              <a:rPr lang="es-ES" dirty="0" smtClean="0"/>
              <a:t>método. Existen varios métodos cromatografía: la de papel, </a:t>
            </a:r>
          </a:p>
          <a:p>
            <a:pPr lvl="0">
              <a:buNone/>
            </a:pPr>
            <a:r>
              <a:rPr lang="es-ES" dirty="0" smtClean="0"/>
              <a:t>la de capa delgada o capa fina, de columna y  la cromatografía</a:t>
            </a:r>
          </a:p>
          <a:p>
            <a:pPr lvl="0">
              <a:buNone/>
            </a:pPr>
            <a:r>
              <a:rPr lang="es-ES" dirty="0" smtClean="0"/>
              <a:t>de  gas. Para todas estas técnicas se utiliza el mismo</a:t>
            </a:r>
          </a:p>
          <a:p>
            <a:pPr lvl="0">
              <a:buNone/>
            </a:pPr>
            <a:r>
              <a:rPr lang="es-ES" dirty="0" smtClean="0"/>
              <a:t>procedimiento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propósito de los componentes de una mezcla  es</a:t>
            </a:r>
          </a:p>
          <a:p>
            <a:pPr>
              <a:buNone/>
            </a:pPr>
            <a:r>
              <a:rPr lang="es-ES" dirty="0" smtClean="0"/>
              <a:t>obtener sustancias puras y libres de impurezas, para así</a:t>
            </a:r>
          </a:p>
          <a:p>
            <a:pPr>
              <a:buNone/>
            </a:pPr>
            <a:r>
              <a:rPr lang="es-ES" dirty="0" smtClean="0"/>
              <a:t>realizar trabajos de investigación.</a:t>
            </a:r>
          </a:p>
          <a:p>
            <a:pPr>
              <a:buNone/>
            </a:pPr>
            <a:r>
              <a:rPr lang="es-ES" dirty="0" smtClean="0"/>
              <a:t>En los métodos de separación se aprovechan todas las</a:t>
            </a:r>
          </a:p>
          <a:p>
            <a:pPr>
              <a:buNone/>
            </a:pPr>
            <a:r>
              <a:rPr lang="es-ES" dirty="0" smtClean="0"/>
              <a:t>propiedades físicas de la materia.</a:t>
            </a:r>
          </a:p>
          <a:p>
            <a:pPr>
              <a:buNone/>
            </a:pPr>
            <a:r>
              <a:rPr lang="es-ES" dirty="0" smtClean="0"/>
              <a:t>En la separación de la materia por medios físicos, no se</a:t>
            </a:r>
          </a:p>
          <a:p>
            <a:pPr>
              <a:buNone/>
            </a:pPr>
            <a:r>
              <a:rPr lang="es-ES" dirty="0" smtClean="0"/>
              <a:t>ve afectada la identidad química de sus componentes.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428604"/>
            <a:ext cx="8229600" cy="785818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Cristalización</a:t>
            </a:r>
            <a:endParaRPr lang="es-ES" sz="2400" b="1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5143536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Consiste en purificar una sustancia sólida; esto se</a:t>
            </a:r>
          </a:p>
          <a:p>
            <a:pPr>
              <a:buNone/>
            </a:pPr>
            <a:r>
              <a:rPr lang="es-ES" sz="2400" dirty="0" smtClean="0"/>
              <a:t>realiza disolviendo el sólido en un disolvente</a:t>
            </a:r>
          </a:p>
          <a:p>
            <a:pPr>
              <a:buNone/>
            </a:pPr>
            <a:r>
              <a:rPr lang="es-ES" sz="2400" dirty="0" smtClean="0"/>
              <a:t>caliente en el cual los contaminantes no son</a:t>
            </a:r>
          </a:p>
          <a:p>
            <a:pPr>
              <a:buNone/>
            </a:pPr>
            <a:r>
              <a:rPr lang="es-ES" sz="2400" dirty="0" smtClean="0"/>
              <a:t>solubles; luego se filtra en caliente para eliminar</a:t>
            </a:r>
          </a:p>
          <a:p>
            <a:pPr>
              <a:buNone/>
            </a:pPr>
            <a:r>
              <a:rPr lang="es-ES" sz="2400" dirty="0" smtClean="0"/>
              <a:t>las impurezas y después se deja enfriar el líquido</a:t>
            </a:r>
          </a:p>
          <a:p>
            <a:pPr>
              <a:buNone/>
            </a:pPr>
            <a:r>
              <a:rPr lang="es-ES" sz="2400" dirty="0" smtClean="0"/>
              <a:t>lentamente hasta que se formen los cristales.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                      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                        </a:t>
            </a:r>
          </a:p>
          <a:p>
            <a:pPr>
              <a:buNone/>
            </a:pPr>
            <a:r>
              <a:rPr lang="es-ES" dirty="0" smtClean="0"/>
              <a:t>                                                                        </a:t>
            </a:r>
            <a:r>
              <a:rPr lang="es-ES" sz="2400" dirty="0" smtClean="0"/>
              <a:t>Cristalización </a:t>
            </a:r>
            <a:r>
              <a:rPr lang="es-ES" dirty="0" smtClean="0"/>
              <a:t>                                                                                                    </a:t>
            </a:r>
            <a:endParaRPr lang="es-ES" dirty="0"/>
          </a:p>
        </p:txBody>
      </p:sp>
      <p:pic>
        <p:nvPicPr>
          <p:cNvPr id="4" name="3 Marcador de contenido" descr="cristalizacion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56808">
            <a:off x="1292551" y="4292462"/>
            <a:ext cx="2058305" cy="2064102"/>
          </a:xfrm>
          <a:prstGeom prst="rect">
            <a:avLst/>
          </a:prstGeom>
        </p:spPr>
      </p:pic>
      <p:pic>
        <p:nvPicPr>
          <p:cNvPr id="5" name="4 Imagen" descr="http://t2.gstatic.com/images?q=tbn:ANd9GcQ1eztVnbcpdvxmZSpQzPkHSIYJwNUcHsm2zwSs0fMMBuFouE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6015">
            <a:off x="4194124" y="4245572"/>
            <a:ext cx="1897544" cy="2008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7 Conector recto de flecha"/>
          <p:cNvCxnSpPr/>
          <p:nvPr/>
        </p:nvCxnSpPr>
        <p:spPr>
          <a:xfrm>
            <a:off x="5072066" y="4643446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279</TotalTime>
  <Words>987</Words>
  <Application>Microsoft Office PowerPoint</Application>
  <PresentationFormat>Presentación en pantalla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Flujo</vt:lpstr>
      <vt:lpstr>Métodos de separación</vt:lpstr>
      <vt:lpstr>Métodos de separación</vt:lpstr>
      <vt:lpstr>Diapositiva 3</vt:lpstr>
      <vt:lpstr>Diapositiva 4</vt:lpstr>
      <vt:lpstr>Diapositiva 5</vt:lpstr>
      <vt:lpstr>Diapositiva 6</vt:lpstr>
      <vt:lpstr>Diapositiva 7</vt:lpstr>
      <vt:lpstr>Diapositiva 8</vt:lpstr>
      <vt:lpstr>Cristalización</vt:lpstr>
      <vt:lpstr>Levigación</vt:lpstr>
      <vt:lpstr>Diapositiva 11</vt:lpstr>
      <vt:lpstr>Diapositiva 12</vt:lpstr>
      <vt:lpstr>Magnetismo</vt:lpstr>
      <vt:lpstr>Evaporación </vt:lpstr>
      <vt:lpstr>Diapositiva 15</vt:lpstr>
      <vt:lpstr>Diapositiva 16</vt:lpstr>
      <vt:lpstr>Diversos métodos de separación</vt:lpstr>
      <vt:lpstr> Sintetizando algunos métodos de separación de mezclas</vt:lpstr>
      <vt:lpstr>Diapositiva 19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separación</dc:title>
  <dc:creator>*</dc:creator>
  <cp:lastModifiedBy>*</cp:lastModifiedBy>
  <cp:revision>53</cp:revision>
  <dcterms:created xsi:type="dcterms:W3CDTF">2017-09-24T22:56:59Z</dcterms:created>
  <dcterms:modified xsi:type="dcterms:W3CDTF">2017-11-06T21:44:48Z</dcterms:modified>
</cp:coreProperties>
</file>