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2" r:id="rId8"/>
    <p:sldId id="263" r:id="rId9"/>
    <p:sldId id="264" r:id="rId10"/>
    <p:sldId id="266" r:id="rId11"/>
    <p:sldId id="265" r:id="rId12"/>
    <p:sldId id="267" r:id="rId13"/>
    <p:sldId id="268" r:id="rId14"/>
    <p:sldId id="271" r:id="rId15"/>
    <p:sldId id="269" r:id="rId16"/>
    <p:sldId id="275" r:id="rId17"/>
    <p:sldId id="288" r:id="rId18"/>
    <p:sldId id="282" r:id="rId19"/>
    <p:sldId id="283" r:id="rId20"/>
    <p:sldId id="284" r:id="rId21"/>
    <p:sldId id="286" r:id="rId22"/>
    <p:sldId id="287" r:id="rId23"/>
    <p:sldId id="289" r:id="rId24"/>
    <p:sldId id="270" r:id="rId25"/>
    <p:sldId id="272" r:id="rId26"/>
    <p:sldId id="276" r:id="rId27"/>
    <p:sldId id="279" r:id="rId28"/>
    <p:sldId id="277" r:id="rId29"/>
    <p:sldId id="278" r:id="rId30"/>
    <p:sldId id="280" r:id="rId31"/>
    <p:sldId id="290" r:id="rId32"/>
    <p:sldId id="291"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B9FD0D6-F588-4B3B-8664-E6401E3DC691}"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707F3DD-7B2B-47AC-B33A-7CDC20A12F0E}"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D4AA800D-E866-45A1-8B70-700BD43DCA01}"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B17EC00-25A6-4D71-929C-AA13423F1626}"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009FA507-57D8-418B-B1CD-E8E48A2B68FF}"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1EBDC569-ED3B-4A0A-824B-F3A6F97CD29B}"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F1A065C8-CA9F-4788-BC75-A17EC5609688}"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33D276DA-C9CB-48D7-A4D5-CD5C3DCDE45D}"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45BA7BF7-8058-4D45-8B98-1022E5045C76}"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68FF026-AD10-476D-B900-6AA94C3EB8AE}"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F3B251F-C364-491C-AFBF-E9950E201229}"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AC5038A-EE58-48DE-B341-556B5F6DC49F}"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s-ES" sz="3600" b="1" dirty="0" smtClean="0">
                <a:solidFill>
                  <a:schemeClr val="tx1"/>
                </a:solidFill>
              </a:rPr>
              <a:t>Ecuaciones químicas</a:t>
            </a:r>
            <a:endParaRPr lang="es-ES" sz="3600" b="1" dirty="0">
              <a:solidFill>
                <a:schemeClr val="tx1"/>
              </a:solidFill>
            </a:endParaRPr>
          </a:p>
        </p:txBody>
      </p:sp>
      <p:pic>
        <p:nvPicPr>
          <p:cNvPr id="8" name="7 Marcador de contenido" descr="elh.jpg"/>
          <p:cNvPicPr>
            <a:picLocks noGrp="1" noChangeAspect="1"/>
          </p:cNvPicPr>
          <p:nvPr>
            <p:ph idx="1"/>
          </p:nvPr>
        </p:nvPicPr>
        <p:blipFill>
          <a:blip r:embed="rId2"/>
          <a:stretch>
            <a:fillRect/>
          </a:stretch>
        </p:blipFill>
        <p:spPr>
          <a:xfrm>
            <a:off x="3428992" y="1845718"/>
            <a:ext cx="4429156" cy="37071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357166"/>
            <a:ext cx="8186766" cy="5768997"/>
          </a:xfrm>
        </p:spPr>
        <p:txBody>
          <a:bodyPr/>
          <a:lstStyle/>
          <a:p>
            <a:pPr>
              <a:buNone/>
            </a:pPr>
            <a:r>
              <a:rPr lang="es-ES" dirty="0" smtClean="0"/>
              <a:t>Consideraciones que se deben tomar en</a:t>
            </a:r>
          </a:p>
          <a:p>
            <a:pPr>
              <a:buNone/>
            </a:pPr>
            <a:r>
              <a:rPr lang="es-ES" dirty="0" smtClean="0"/>
              <a:t>cuenta para equilibrar una ecuación:</a:t>
            </a:r>
          </a:p>
          <a:p>
            <a:pPr>
              <a:buNone/>
            </a:pPr>
            <a:endParaRPr lang="es-ES" dirty="0" smtClean="0"/>
          </a:p>
          <a:p>
            <a:pPr>
              <a:buNone/>
            </a:pPr>
            <a:r>
              <a:rPr lang="es-ES" dirty="0" smtClean="0"/>
              <a:t> a) Verificar que la reacción este bien</a:t>
            </a:r>
          </a:p>
          <a:p>
            <a:pPr>
              <a:buNone/>
            </a:pPr>
            <a:r>
              <a:rPr lang="es-ES" dirty="0" smtClean="0"/>
              <a:t>escrita.</a:t>
            </a:r>
          </a:p>
          <a:p>
            <a:pPr>
              <a:buNone/>
            </a:pPr>
            <a:endParaRPr lang="es-ES" dirty="0" smtClean="0"/>
          </a:p>
          <a:p>
            <a:pPr>
              <a:buNone/>
            </a:pPr>
            <a:r>
              <a:rPr lang="es-ES" dirty="0" smtClean="0"/>
              <a:t> b) Identificar los elementos que intervienen</a:t>
            </a:r>
          </a:p>
          <a:p>
            <a:pPr>
              <a:buNone/>
            </a:pPr>
            <a:r>
              <a:rPr lang="es-ES" dirty="0" smtClean="0"/>
              <a:t>en la reacción.</a:t>
            </a:r>
          </a:p>
          <a:p>
            <a:pPr>
              <a:buNone/>
            </a:pPr>
            <a:r>
              <a:rPr lang="es-ES" dirty="0" smtClean="0"/>
              <a:t> </a:t>
            </a:r>
          </a:p>
          <a:p>
            <a:pPr>
              <a:buNone/>
            </a:pPr>
            <a:endParaRPr lang="es-ES" dirty="0" smtClean="0"/>
          </a:p>
          <a:p>
            <a:pPr>
              <a:buNone/>
            </a:pP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14348" y="571480"/>
            <a:ext cx="7972452" cy="5554683"/>
          </a:xfrm>
        </p:spPr>
        <p:txBody>
          <a:bodyPr/>
          <a:lstStyle/>
          <a:p>
            <a:pPr>
              <a:buNone/>
            </a:pPr>
            <a:r>
              <a:rPr lang="es-ES" dirty="0" smtClean="0"/>
              <a:t>c) Contar el número de átomos de los</a:t>
            </a:r>
          </a:p>
          <a:p>
            <a:pPr>
              <a:buNone/>
            </a:pPr>
            <a:r>
              <a:rPr lang="es-ES" dirty="0" smtClean="0"/>
              <a:t>elementos que intervienen en la reacción.</a:t>
            </a:r>
          </a:p>
          <a:p>
            <a:pPr>
              <a:buNone/>
            </a:pPr>
            <a:endParaRPr lang="es-ES" dirty="0" smtClean="0"/>
          </a:p>
          <a:p>
            <a:pPr>
              <a:buNone/>
            </a:pPr>
            <a:r>
              <a:rPr lang="es-ES" dirty="0" smtClean="0"/>
              <a:t> d) Igualar el número de átomos de los</a:t>
            </a:r>
          </a:p>
          <a:p>
            <a:pPr>
              <a:buNone/>
            </a:pPr>
            <a:r>
              <a:rPr lang="es-ES" dirty="0" smtClean="0"/>
              <a:t>elementos tanto en los reactivos como en</a:t>
            </a:r>
          </a:p>
          <a:p>
            <a:pPr>
              <a:buNone/>
            </a:pPr>
            <a:r>
              <a:rPr lang="es-ES" dirty="0" smtClean="0"/>
              <a:t>los productos de la reacción.</a:t>
            </a:r>
          </a:p>
          <a:p>
            <a:pPr>
              <a:buNone/>
            </a:pP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285728"/>
            <a:ext cx="8043890" cy="5840435"/>
          </a:xfrm>
        </p:spPr>
        <p:txBody>
          <a:bodyPr/>
          <a:lstStyle/>
          <a:p>
            <a:pPr>
              <a:buNone/>
            </a:pPr>
            <a:r>
              <a:rPr lang="es-ES" dirty="0" smtClean="0"/>
              <a:t> Observe la ecuación que se quiere</a:t>
            </a:r>
          </a:p>
          <a:p>
            <a:pPr>
              <a:buNone/>
            </a:pPr>
            <a:r>
              <a:rPr lang="es-ES" dirty="0" smtClean="0"/>
              <a:t>equilibrar a través del método del tanteo.</a:t>
            </a:r>
          </a:p>
          <a:p>
            <a:pPr>
              <a:buNone/>
            </a:pPr>
            <a:r>
              <a:rPr lang="es-ES" dirty="0" smtClean="0"/>
              <a:t> </a:t>
            </a:r>
          </a:p>
          <a:p>
            <a:pPr>
              <a:buNone/>
            </a:pPr>
            <a:r>
              <a:rPr lang="es-ES" dirty="0" smtClean="0"/>
              <a:t> CH</a:t>
            </a:r>
            <a:r>
              <a:rPr lang="es-ES" baseline="-25000" dirty="0" smtClean="0"/>
              <a:t>4</a:t>
            </a:r>
            <a:r>
              <a:rPr lang="es-ES" dirty="0" smtClean="0"/>
              <a:t>   +   O</a:t>
            </a:r>
            <a:r>
              <a:rPr lang="es-ES" baseline="-25000" dirty="0" smtClean="0"/>
              <a:t>2</a:t>
            </a:r>
            <a:r>
              <a:rPr lang="es-ES" dirty="0" smtClean="0"/>
              <a:t>	        CO</a:t>
            </a:r>
            <a:r>
              <a:rPr lang="es-ES" baseline="-25000" dirty="0" smtClean="0"/>
              <a:t>2</a:t>
            </a:r>
            <a:r>
              <a:rPr lang="es-ES" dirty="0" smtClean="0"/>
              <a:t> +    H</a:t>
            </a:r>
            <a:r>
              <a:rPr lang="es-ES" baseline="-25000" dirty="0" smtClean="0"/>
              <a:t>2</a:t>
            </a:r>
            <a:r>
              <a:rPr lang="es-ES" dirty="0" smtClean="0"/>
              <a:t>O</a:t>
            </a:r>
          </a:p>
          <a:p>
            <a:pPr>
              <a:buNone/>
            </a:pPr>
            <a:endParaRPr lang="es-ES" dirty="0" smtClean="0"/>
          </a:p>
          <a:p>
            <a:pPr>
              <a:buNone/>
            </a:pPr>
            <a:r>
              <a:rPr lang="es-ES" dirty="0" smtClean="0"/>
              <a:t>Elementos que intervienen:</a:t>
            </a:r>
          </a:p>
          <a:p>
            <a:pPr>
              <a:buNone/>
            </a:pPr>
            <a:r>
              <a:rPr lang="es-ES" dirty="0" smtClean="0"/>
              <a:t>     C</a:t>
            </a:r>
          </a:p>
          <a:p>
            <a:pPr>
              <a:buNone/>
            </a:pPr>
            <a:r>
              <a:rPr lang="es-ES" dirty="0" smtClean="0"/>
              <a:t>     O</a:t>
            </a:r>
          </a:p>
          <a:p>
            <a:pPr>
              <a:buNone/>
            </a:pPr>
            <a:r>
              <a:rPr lang="es-ES" dirty="0" smtClean="0"/>
              <a:t>     H  </a:t>
            </a:r>
          </a:p>
          <a:p>
            <a:pPr>
              <a:buNone/>
            </a:pPr>
            <a:endParaRPr lang="es-ES" dirty="0"/>
          </a:p>
        </p:txBody>
      </p:sp>
      <p:pic>
        <p:nvPicPr>
          <p:cNvPr id="7" name="6 Imagen" descr="flec.jpg"/>
          <p:cNvPicPr>
            <a:picLocks noChangeAspect="1"/>
          </p:cNvPicPr>
          <p:nvPr/>
        </p:nvPicPr>
        <p:blipFill>
          <a:blip r:embed="rId2"/>
          <a:stretch>
            <a:fillRect/>
          </a:stretch>
        </p:blipFill>
        <p:spPr>
          <a:xfrm>
            <a:off x="3214678" y="2214554"/>
            <a:ext cx="720141" cy="4172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85728"/>
            <a:ext cx="8186766" cy="5840435"/>
          </a:xfrm>
        </p:spPr>
        <p:txBody>
          <a:bodyPr/>
          <a:lstStyle/>
          <a:p>
            <a:pPr>
              <a:buNone/>
            </a:pPr>
            <a:r>
              <a:rPr lang="es-ES" dirty="0" smtClean="0"/>
              <a:t>Contar el número de átomos cada elemento</a:t>
            </a:r>
          </a:p>
          <a:p>
            <a:pPr>
              <a:buNone/>
            </a:pPr>
            <a:r>
              <a:rPr lang="es-ES" dirty="0" smtClean="0"/>
              <a:t>que hay en la ecuación, tanto en el reactivo</a:t>
            </a:r>
          </a:p>
          <a:p>
            <a:pPr>
              <a:buNone/>
            </a:pPr>
            <a:r>
              <a:rPr lang="es-ES" dirty="0" smtClean="0"/>
              <a:t>como en el producto deben tener igual</a:t>
            </a:r>
          </a:p>
          <a:p>
            <a:pPr>
              <a:buNone/>
            </a:pPr>
            <a:r>
              <a:rPr lang="es-ES" dirty="0" smtClean="0"/>
              <a:t>número de átomos.</a:t>
            </a:r>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a:p>
        </p:txBody>
      </p:sp>
      <p:graphicFrame>
        <p:nvGraphicFramePr>
          <p:cNvPr id="6" name="5 Tabla"/>
          <p:cNvGraphicFramePr>
            <a:graphicFrameLocks noGrp="1"/>
          </p:cNvGraphicFramePr>
          <p:nvPr/>
        </p:nvGraphicFramePr>
        <p:xfrm>
          <a:off x="1071538" y="2714620"/>
          <a:ext cx="7358114" cy="3000395"/>
        </p:xfrm>
        <a:graphic>
          <a:graphicData uri="http://schemas.openxmlformats.org/drawingml/2006/table">
            <a:tbl>
              <a:tblPr firstRow="1" bandRow="1">
                <a:tableStyleId>{5C22544A-7EE6-4342-B048-85BDC9FD1C3A}</a:tableStyleId>
              </a:tblPr>
              <a:tblGrid>
                <a:gridCol w="2984895"/>
                <a:gridCol w="1920514"/>
                <a:gridCol w="2452705"/>
              </a:tblGrid>
              <a:tr h="1560206">
                <a:tc>
                  <a:txBody>
                    <a:bodyPr/>
                    <a:lstStyle/>
                    <a:p>
                      <a:r>
                        <a:rPr lang="es-ES" dirty="0" smtClean="0">
                          <a:solidFill>
                            <a:schemeClr val="tx1">
                              <a:lumMod val="65000"/>
                              <a:lumOff val="35000"/>
                            </a:schemeClr>
                          </a:solidFill>
                        </a:rPr>
                        <a:t>#</a:t>
                      </a:r>
                      <a:r>
                        <a:rPr lang="es-ES" baseline="0" dirty="0" smtClean="0">
                          <a:solidFill>
                            <a:schemeClr val="tx1">
                              <a:lumMod val="65000"/>
                              <a:lumOff val="35000"/>
                            </a:schemeClr>
                          </a:solidFill>
                        </a:rPr>
                        <a:t> de átomos de los elementos que hay en el reactivo</a:t>
                      </a:r>
                      <a:endParaRPr lang="es-ES" dirty="0">
                        <a:solidFill>
                          <a:schemeClr val="tx1">
                            <a:lumMod val="65000"/>
                            <a:lumOff val="35000"/>
                          </a:schemeClr>
                        </a:solidFill>
                      </a:endParaRPr>
                    </a:p>
                  </a:txBody>
                  <a:tcPr/>
                </a:tc>
                <a:tc>
                  <a:txBody>
                    <a:bodyPr/>
                    <a:lstStyle/>
                    <a:p>
                      <a:r>
                        <a:rPr lang="es-ES" dirty="0" smtClean="0">
                          <a:solidFill>
                            <a:schemeClr val="tx1"/>
                          </a:solidFill>
                        </a:rPr>
                        <a:t>Símbolos</a:t>
                      </a:r>
                      <a:r>
                        <a:rPr lang="es-ES" baseline="0" dirty="0" smtClean="0">
                          <a:solidFill>
                            <a:schemeClr val="tx1"/>
                          </a:solidFill>
                        </a:rPr>
                        <a:t> de los elementos que intervienen en la reacción</a:t>
                      </a:r>
                      <a:endParaRPr lang="es-ES" dirty="0">
                        <a:solidFill>
                          <a:schemeClr val="tx1"/>
                        </a:solidFill>
                      </a:endParaRPr>
                    </a:p>
                  </a:txBody>
                  <a:tcPr>
                    <a:blipFill>
                      <a:blip r:embed="rId2"/>
                      <a:tile tx="0" ty="0" sx="100000" sy="100000" flip="none" algn="tl"/>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solidFill>
                            <a:schemeClr val="tx1">
                              <a:lumMod val="95000"/>
                              <a:lumOff val="5000"/>
                            </a:schemeClr>
                          </a:solidFill>
                        </a:rPr>
                        <a:t>#</a:t>
                      </a:r>
                      <a:r>
                        <a:rPr lang="es-ES" baseline="0" dirty="0" smtClean="0">
                          <a:solidFill>
                            <a:schemeClr val="tx1">
                              <a:lumMod val="95000"/>
                              <a:lumOff val="5000"/>
                            </a:schemeClr>
                          </a:solidFill>
                        </a:rPr>
                        <a:t> de átomos de los elementos que hay en el producto</a:t>
                      </a:r>
                      <a:endParaRPr lang="es-ES" dirty="0" smtClean="0">
                        <a:solidFill>
                          <a:schemeClr val="tx1">
                            <a:lumMod val="95000"/>
                            <a:lumOff val="5000"/>
                          </a:schemeClr>
                        </a:solidFill>
                      </a:endParaRPr>
                    </a:p>
                    <a:p>
                      <a:endParaRPr lang="es-ES" dirty="0"/>
                    </a:p>
                  </a:txBody>
                  <a:tcPr/>
                </a:tc>
              </a:tr>
              <a:tr h="480063">
                <a:tc>
                  <a:txBody>
                    <a:bodyPr/>
                    <a:lstStyle/>
                    <a:p>
                      <a:pPr algn="ctr"/>
                      <a:r>
                        <a:rPr lang="es-ES" dirty="0" smtClean="0"/>
                        <a:t>1</a:t>
                      </a:r>
                      <a:endParaRPr lang="es-ES" dirty="0"/>
                    </a:p>
                  </a:txBody>
                  <a:tcPr/>
                </a:tc>
                <a:tc>
                  <a:txBody>
                    <a:bodyPr/>
                    <a:lstStyle/>
                    <a:p>
                      <a:pPr algn="ctr"/>
                      <a:r>
                        <a:rPr lang="es-ES" dirty="0" smtClean="0"/>
                        <a:t> C</a:t>
                      </a:r>
                      <a:endParaRPr lang="es-ES" dirty="0"/>
                    </a:p>
                  </a:txBody>
                  <a:tcPr>
                    <a:blipFill>
                      <a:blip r:embed="rId2"/>
                      <a:tile tx="0" ty="0" sx="100000" sy="100000" flip="none" algn="tl"/>
                    </a:blipFill>
                  </a:tcPr>
                </a:tc>
                <a:tc>
                  <a:txBody>
                    <a:bodyPr/>
                    <a:lstStyle/>
                    <a:p>
                      <a:pPr algn="ctr"/>
                      <a:r>
                        <a:rPr lang="es-ES" dirty="0" smtClean="0"/>
                        <a:t>1</a:t>
                      </a:r>
                      <a:endParaRPr lang="es-ES" dirty="0"/>
                    </a:p>
                  </a:txBody>
                  <a:tcPr/>
                </a:tc>
              </a:tr>
              <a:tr h="480063">
                <a:tc>
                  <a:txBody>
                    <a:bodyPr/>
                    <a:lstStyle/>
                    <a:p>
                      <a:pPr algn="ctr"/>
                      <a:r>
                        <a:rPr lang="es-ES" dirty="0" smtClean="0"/>
                        <a:t>2</a:t>
                      </a:r>
                      <a:endParaRPr lang="es-ES" dirty="0"/>
                    </a:p>
                  </a:txBody>
                  <a:tcPr/>
                </a:tc>
                <a:tc>
                  <a:txBody>
                    <a:bodyPr/>
                    <a:lstStyle/>
                    <a:p>
                      <a:pPr algn="ctr"/>
                      <a:r>
                        <a:rPr lang="es-ES" dirty="0" smtClean="0"/>
                        <a:t>O</a:t>
                      </a:r>
                      <a:endParaRPr lang="es-ES" dirty="0"/>
                    </a:p>
                  </a:txBody>
                  <a:tcPr>
                    <a:blipFill>
                      <a:blip r:embed="rId2"/>
                      <a:tile tx="0" ty="0" sx="100000" sy="100000" flip="none" algn="tl"/>
                    </a:blipFill>
                  </a:tcPr>
                </a:tc>
                <a:tc>
                  <a:txBody>
                    <a:bodyPr/>
                    <a:lstStyle/>
                    <a:p>
                      <a:pPr algn="ctr"/>
                      <a:r>
                        <a:rPr lang="es-ES" dirty="0" smtClean="0"/>
                        <a:t>3</a:t>
                      </a:r>
                      <a:endParaRPr lang="es-ES" dirty="0"/>
                    </a:p>
                  </a:txBody>
                  <a:tcPr/>
                </a:tc>
              </a:tr>
              <a:tr h="480063">
                <a:tc>
                  <a:txBody>
                    <a:bodyPr/>
                    <a:lstStyle/>
                    <a:p>
                      <a:pPr algn="ctr"/>
                      <a:r>
                        <a:rPr lang="es-ES" dirty="0" smtClean="0"/>
                        <a:t>4</a:t>
                      </a:r>
                      <a:endParaRPr lang="es-ES" dirty="0"/>
                    </a:p>
                  </a:txBody>
                  <a:tcPr/>
                </a:tc>
                <a:tc>
                  <a:txBody>
                    <a:bodyPr/>
                    <a:lstStyle/>
                    <a:p>
                      <a:pPr algn="ctr"/>
                      <a:r>
                        <a:rPr lang="es-ES" dirty="0" smtClean="0"/>
                        <a:t>H</a:t>
                      </a:r>
                      <a:endParaRPr lang="es-ES" dirty="0"/>
                    </a:p>
                  </a:txBody>
                  <a:tcPr>
                    <a:blipFill>
                      <a:blip r:embed="rId2"/>
                      <a:tile tx="0" ty="0" sx="100000" sy="100000" flip="none" algn="tl"/>
                    </a:blipFill>
                  </a:tcPr>
                </a:tc>
                <a:tc>
                  <a:txBody>
                    <a:bodyPr/>
                    <a:lstStyle/>
                    <a:p>
                      <a:pPr algn="ctr"/>
                      <a:r>
                        <a:rPr lang="es-ES" dirty="0" smtClean="0"/>
                        <a:t>2</a:t>
                      </a:r>
                      <a:endParaRPr lang="es-E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357166"/>
            <a:ext cx="8401080" cy="5768997"/>
          </a:xfrm>
        </p:spPr>
        <p:txBody>
          <a:bodyPr/>
          <a:lstStyle/>
          <a:p>
            <a:pPr>
              <a:buNone/>
            </a:pPr>
            <a:r>
              <a:rPr lang="es-ES" dirty="0" smtClean="0"/>
              <a:t>Como se puede observar el número de</a:t>
            </a:r>
          </a:p>
          <a:p>
            <a:pPr>
              <a:buNone/>
            </a:pPr>
            <a:r>
              <a:rPr lang="es-ES" dirty="0" smtClean="0"/>
              <a:t>átomos que hay en la ecuación son</a:t>
            </a:r>
          </a:p>
          <a:p>
            <a:pPr>
              <a:buNone/>
            </a:pPr>
            <a:r>
              <a:rPr lang="es-ES" dirty="0" smtClean="0"/>
              <a:t>diferentes.</a:t>
            </a:r>
          </a:p>
          <a:p>
            <a:pPr>
              <a:buNone/>
            </a:pPr>
            <a:r>
              <a:rPr lang="es-ES" dirty="0" smtClean="0"/>
              <a:t>Tanto en los reactivos como en los productos</a:t>
            </a:r>
          </a:p>
          <a:p>
            <a:pPr>
              <a:buNone/>
            </a:pPr>
            <a:r>
              <a:rPr lang="es-ES" dirty="0" smtClean="0"/>
              <a:t>por lo que se debe de equilibrar la ecuación.</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14290"/>
            <a:ext cx="8115328" cy="5840435"/>
          </a:xfrm>
        </p:spPr>
        <p:txBody>
          <a:bodyPr/>
          <a:lstStyle/>
          <a:p>
            <a:pPr>
              <a:buNone/>
            </a:pPr>
            <a:r>
              <a:rPr lang="es-ES" dirty="0" smtClean="0"/>
              <a:t>Y se procede de la siguiente manera</a:t>
            </a:r>
          </a:p>
          <a:p>
            <a:pPr>
              <a:buNone/>
            </a:pPr>
            <a:endParaRPr lang="es-ES" dirty="0" smtClean="0"/>
          </a:p>
          <a:p>
            <a:pPr>
              <a:buNone/>
            </a:pPr>
            <a:r>
              <a:rPr lang="es-ES" dirty="0" smtClean="0"/>
              <a:t>  </a:t>
            </a:r>
            <a:r>
              <a:rPr lang="es-ES" dirty="0" smtClean="0">
                <a:solidFill>
                  <a:srgbClr val="FF0000"/>
                </a:solidFill>
              </a:rPr>
              <a:t>1</a:t>
            </a:r>
            <a:r>
              <a:rPr lang="es-ES" dirty="0" smtClean="0"/>
              <a:t> CH</a:t>
            </a:r>
            <a:r>
              <a:rPr lang="es-ES" baseline="-25000" dirty="0" smtClean="0"/>
              <a:t>4</a:t>
            </a:r>
            <a:r>
              <a:rPr lang="es-ES" dirty="0" smtClean="0"/>
              <a:t>   +  </a:t>
            </a:r>
            <a:r>
              <a:rPr lang="es-ES" dirty="0" smtClean="0">
                <a:solidFill>
                  <a:srgbClr val="FF0000"/>
                </a:solidFill>
              </a:rPr>
              <a:t>2</a:t>
            </a:r>
            <a:r>
              <a:rPr lang="es-ES" dirty="0" smtClean="0"/>
              <a:t> O</a:t>
            </a:r>
            <a:r>
              <a:rPr lang="es-ES" baseline="-25000" dirty="0" smtClean="0"/>
              <a:t>2</a:t>
            </a:r>
            <a:r>
              <a:rPr lang="es-ES" dirty="0" smtClean="0"/>
              <a:t>	        </a:t>
            </a:r>
            <a:r>
              <a:rPr lang="es-ES" dirty="0" smtClean="0">
                <a:solidFill>
                  <a:srgbClr val="FF0000"/>
                </a:solidFill>
              </a:rPr>
              <a:t>1</a:t>
            </a:r>
            <a:r>
              <a:rPr lang="es-ES" dirty="0" smtClean="0"/>
              <a:t> CO</a:t>
            </a:r>
            <a:r>
              <a:rPr lang="es-ES" baseline="-25000" dirty="0" smtClean="0"/>
              <a:t>2</a:t>
            </a:r>
            <a:r>
              <a:rPr lang="es-ES" dirty="0" smtClean="0"/>
              <a:t> +   </a:t>
            </a:r>
            <a:r>
              <a:rPr lang="es-ES" dirty="0" smtClean="0">
                <a:solidFill>
                  <a:srgbClr val="FF0000"/>
                </a:solidFill>
              </a:rPr>
              <a:t>2</a:t>
            </a:r>
            <a:r>
              <a:rPr lang="es-ES" dirty="0" smtClean="0"/>
              <a:t> H</a:t>
            </a:r>
            <a:r>
              <a:rPr lang="es-ES" baseline="-25000" dirty="0" smtClean="0"/>
              <a:t>2</a:t>
            </a:r>
            <a:r>
              <a:rPr lang="es-ES" dirty="0" smtClean="0"/>
              <a:t>O</a:t>
            </a:r>
          </a:p>
          <a:p>
            <a:pPr>
              <a:buNone/>
            </a:pPr>
            <a:endParaRPr lang="es-ES" dirty="0"/>
          </a:p>
        </p:txBody>
      </p:sp>
      <p:pic>
        <p:nvPicPr>
          <p:cNvPr id="4" name="3 Imagen" descr="flec.jpg"/>
          <p:cNvPicPr>
            <a:picLocks noChangeAspect="1"/>
          </p:cNvPicPr>
          <p:nvPr/>
        </p:nvPicPr>
        <p:blipFill>
          <a:blip r:embed="rId2"/>
          <a:stretch>
            <a:fillRect/>
          </a:stretch>
        </p:blipFill>
        <p:spPr>
          <a:xfrm>
            <a:off x="4000496" y="1571612"/>
            <a:ext cx="720141" cy="417278"/>
          </a:xfrm>
          <a:prstGeom prst="rect">
            <a:avLst/>
          </a:prstGeom>
        </p:spPr>
      </p:pic>
      <p:graphicFrame>
        <p:nvGraphicFramePr>
          <p:cNvPr id="5" name="4 Tabla"/>
          <p:cNvGraphicFramePr>
            <a:graphicFrameLocks noGrp="1"/>
          </p:cNvGraphicFramePr>
          <p:nvPr/>
        </p:nvGraphicFramePr>
        <p:xfrm>
          <a:off x="1214414" y="3071810"/>
          <a:ext cx="7358114" cy="3000395"/>
        </p:xfrm>
        <a:graphic>
          <a:graphicData uri="http://schemas.openxmlformats.org/drawingml/2006/table">
            <a:tbl>
              <a:tblPr firstRow="1" bandRow="1">
                <a:tableStyleId>{5C22544A-7EE6-4342-B048-85BDC9FD1C3A}</a:tableStyleId>
              </a:tblPr>
              <a:tblGrid>
                <a:gridCol w="2984895"/>
                <a:gridCol w="1920514"/>
                <a:gridCol w="2452705"/>
              </a:tblGrid>
              <a:tr h="1560206">
                <a:tc>
                  <a:txBody>
                    <a:bodyPr/>
                    <a:lstStyle/>
                    <a:p>
                      <a:r>
                        <a:rPr lang="es-ES" dirty="0" smtClean="0">
                          <a:solidFill>
                            <a:schemeClr val="tx1">
                              <a:lumMod val="65000"/>
                              <a:lumOff val="35000"/>
                            </a:schemeClr>
                          </a:solidFill>
                        </a:rPr>
                        <a:t>#</a:t>
                      </a:r>
                      <a:r>
                        <a:rPr lang="es-ES" baseline="0" dirty="0" smtClean="0">
                          <a:solidFill>
                            <a:schemeClr val="tx1">
                              <a:lumMod val="65000"/>
                              <a:lumOff val="35000"/>
                            </a:schemeClr>
                          </a:solidFill>
                        </a:rPr>
                        <a:t> de átomos de los elementos que hay en el reactivo</a:t>
                      </a:r>
                      <a:endParaRPr lang="es-ES" dirty="0">
                        <a:solidFill>
                          <a:schemeClr val="tx1">
                            <a:lumMod val="65000"/>
                            <a:lumOff val="35000"/>
                          </a:schemeClr>
                        </a:solidFill>
                      </a:endParaRPr>
                    </a:p>
                  </a:txBody>
                  <a:tcPr/>
                </a:tc>
                <a:tc>
                  <a:txBody>
                    <a:bodyPr/>
                    <a:lstStyle/>
                    <a:p>
                      <a:r>
                        <a:rPr lang="es-ES" dirty="0" smtClean="0">
                          <a:solidFill>
                            <a:schemeClr val="tx1"/>
                          </a:solidFill>
                        </a:rPr>
                        <a:t>Símbolos</a:t>
                      </a:r>
                      <a:r>
                        <a:rPr lang="es-ES" baseline="0" dirty="0" smtClean="0">
                          <a:solidFill>
                            <a:schemeClr val="tx1"/>
                          </a:solidFill>
                        </a:rPr>
                        <a:t> de los elementos que intervienen en la reacción</a:t>
                      </a:r>
                      <a:endParaRPr lang="es-ES" dirty="0">
                        <a:solidFill>
                          <a:schemeClr val="tx1"/>
                        </a:solidFill>
                      </a:endParaRPr>
                    </a:p>
                  </a:txBody>
                  <a:tcPr>
                    <a:blipFill>
                      <a:blip r:embed="rId3"/>
                      <a:tile tx="0" ty="0" sx="100000" sy="100000" flip="none" algn="tl"/>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solidFill>
                            <a:schemeClr val="tx1">
                              <a:lumMod val="95000"/>
                              <a:lumOff val="5000"/>
                            </a:schemeClr>
                          </a:solidFill>
                        </a:rPr>
                        <a:t>#</a:t>
                      </a:r>
                      <a:r>
                        <a:rPr lang="es-ES" baseline="0" dirty="0" smtClean="0">
                          <a:solidFill>
                            <a:schemeClr val="tx1">
                              <a:lumMod val="95000"/>
                              <a:lumOff val="5000"/>
                            </a:schemeClr>
                          </a:solidFill>
                        </a:rPr>
                        <a:t> de átomos de los elementos que hay en el producto</a:t>
                      </a:r>
                      <a:endParaRPr lang="es-ES" dirty="0" smtClean="0">
                        <a:solidFill>
                          <a:schemeClr val="tx1">
                            <a:lumMod val="95000"/>
                            <a:lumOff val="5000"/>
                          </a:schemeClr>
                        </a:solidFill>
                      </a:endParaRPr>
                    </a:p>
                    <a:p>
                      <a:endParaRPr lang="es-ES" dirty="0"/>
                    </a:p>
                  </a:txBody>
                  <a:tcPr/>
                </a:tc>
              </a:tr>
              <a:tr h="480063">
                <a:tc>
                  <a:txBody>
                    <a:bodyPr/>
                    <a:lstStyle/>
                    <a:p>
                      <a:pPr algn="ctr"/>
                      <a:r>
                        <a:rPr lang="es-ES" dirty="0" smtClean="0">
                          <a:solidFill>
                            <a:srgbClr val="FF0000"/>
                          </a:solidFill>
                        </a:rPr>
                        <a:t>1</a:t>
                      </a:r>
                      <a:endParaRPr lang="es-ES" dirty="0">
                        <a:solidFill>
                          <a:srgbClr val="FF0000"/>
                        </a:solidFill>
                      </a:endParaRPr>
                    </a:p>
                  </a:txBody>
                  <a:tcPr/>
                </a:tc>
                <a:tc>
                  <a:txBody>
                    <a:bodyPr/>
                    <a:lstStyle/>
                    <a:p>
                      <a:pPr algn="ctr"/>
                      <a:r>
                        <a:rPr lang="es-ES" dirty="0" smtClean="0"/>
                        <a:t> C</a:t>
                      </a:r>
                      <a:endParaRPr lang="es-ES" dirty="0"/>
                    </a:p>
                  </a:txBody>
                  <a:tcPr>
                    <a:blipFill>
                      <a:blip r:embed="rId3"/>
                      <a:tile tx="0" ty="0" sx="100000" sy="100000" flip="none" algn="tl"/>
                    </a:blipFill>
                  </a:tcPr>
                </a:tc>
                <a:tc>
                  <a:txBody>
                    <a:bodyPr/>
                    <a:lstStyle/>
                    <a:p>
                      <a:pPr algn="ctr"/>
                      <a:r>
                        <a:rPr lang="es-ES" dirty="0" smtClean="0">
                          <a:solidFill>
                            <a:srgbClr val="FF0000"/>
                          </a:solidFill>
                        </a:rPr>
                        <a:t>1</a:t>
                      </a:r>
                      <a:endParaRPr lang="es-ES" dirty="0">
                        <a:solidFill>
                          <a:srgbClr val="FF0000"/>
                        </a:solidFill>
                      </a:endParaRPr>
                    </a:p>
                  </a:txBody>
                  <a:tcPr/>
                </a:tc>
              </a:tr>
              <a:tr h="480063">
                <a:tc>
                  <a:txBody>
                    <a:bodyPr/>
                    <a:lstStyle/>
                    <a:p>
                      <a:pPr algn="ctr"/>
                      <a:r>
                        <a:rPr lang="es-ES" dirty="0" smtClean="0">
                          <a:solidFill>
                            <a:srgbClr val="FF0000"/>
                          </a:solidFill>
                        </a:rPr>
                        <a:t>4</a:t>
                      </a:r>
                      <a:endParaRPr lang="es-ES" dirty="0">
                        <a:solidFill>
                          <a:srgbClr val="FF0000"/>
                        </a:solidFill>
                      </a:endParaRPr>
                    </a:p>
                  </a:txBody>
                  <a:tcPr/>
                </a:tc>
                <a:tc>
                  <a:txBody>
                    <a:bodyPr/>
                    <a:lstStyle/>
                    <a:p>
                      <a:pPr algn="ctr"/>
                      <a:r>
                        <a:rPr lang="es-ES" dirty="0" smtClean="0"/>
                        <a:t>O</a:t>
                      </a:r>
                      <a:endParaRPr lang="es-ES" dirty="0"/>
                    </a:p>
                  </a:txBody>
                  <a:tcPr>
                    <a:blipFill>
                      <a:blip r:embed="rId3"/>
                      <a:tile tx="0" ty="0" sx="100000" sy="100000" flip="none" algn="tl"/>
                    </a:blipFill>
                  </a:tcPr>
                </a:tc>
                <a:tc>
                  <a:txBody>
                    <a:bodyPr/>
                    <a:lstStyle/>
                    <a:p>
                      <a:pPr algn="ctr"/>
                      <a:r>
                        <a:rPr lang="es-ES" dirty="0" smtClean="0">
                          <a:solidFill>
                            <a:srgbClr val="FF0000"/>
                          </a:solidFill>
                        </a:rPr>
                        <a:t>4</a:t>
                      </a:r>
                      <a:endParaRPr lang="es-ES" dirty="0">
                        <a:solidFill>
                          <a:srgbClr val="FF0000"/>
                        </a:solidFill>
                      </a:endParaRPr>
                    </a:p>
                  </a:txBody>
                  <a:tcPr/>
                </a:tc>
              </a:tr>
              <a:tr h="480063">
                <a:tc>
                  <a:txBody>
                    <a:bodyPr/>
                    <a:lstStyle/>
                    <a:p>
                      <a:pPr algn="ctr"/>
                      <a:r>
                        <a:rPr lang="es-ES" dirty="0" smtClean="0">
                          <a:solidFill>
                            <a:srgbClr val="FF0000"/>
                          </a:solidFill>
                        </a:rPr>
                        <a:t>4</a:t>
                      </a:r>
                      <a:endParaRPr lang="es-ES" dirty="0">
                        <a:solidFill>
                          <a:srgbClr val="FF0000"/>
                        </a:solidFill>
                      </a:endParaRPr>
                    </a:p>
                  </a:txBody>
                  <a:tcPr/>
                </a:tc>
                <a:tc>
                  <a:txBody>
                    <a:bodyPr/>
                    <a:lstStyle/>
                    <a:p>
                      <a:pPr algn="ctr"/>
                      <a:r>
                        <a:rPr lang="es-ES" dirty="0" smtClean="0"/>
                        <a:t>H</a:t>
                      </a:r>
                      <a:endParaRPr lang="es-ES" dirty="0"/>
                    </a:p>
                  </a:txBody>
                  <a:tcPr>
                    <a:blipFill>
                      <a:blip r:embed="rId3"/>
                      <a:tile tx="0" ty="0" sx="100000" sy="100000" flip="none" algn="tl"/>
                    </a:blipFill>
                  </a:tcPr>
                </a:tc>
                <a:tc>
                  <a:txBody>
                    <a:bodyPr/>
                    <a:lstStyle/>
                    <a:p>
                      <a:pPr algn="ctr"/>
                      <a:r>
                        <a:rPr lang="es-ES" dirty="0" smtClean="0">
                          <a:solidFill>
                            <a:srgbClr val="FF0000"/>
                          </a:solidFill>
                        </a:rPr>
                        <a:t>4</a:t>
                      </a:r>
                      <a:endParaRPr lang="es-ES" dirty="0">
                        <a:solidFill>
                          <a:srgbClr val="FF0000"/>
                        </a:solidFil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500042"/>
            <a:ext cx="8401080" cy="5929354"/>
          </a:xfrm>
        </p:spPr>
        <p:txBody>
          <a:bodyPr/>
          <a:lstStyle/>
          <a:p>
            <a:pPr>
              <a:buNone/>
            </a:pPr>
            <a:endParaRPr lang="es-ES" sz="2800" dirty="0" smtClean="0">
              <a:solidFill>
                <a:srgbClr val="FF0000"/>
              </a:solidFill>
            </a:endParaRPr>
          </a:p>
          <a:p>
            <a:pPr>
              <a:buNone/>
            </a:pPr>
            <a:r>
              <a:rPr lang="es-ES" sz="2800" dirty="0" smtClean="0">
                <a:solidFill>
                  <a:srgbClr val="FF0000"/>
                </a:solidFill>
              </a:rPr>
              <a:t>Ahora bien observe el siguiente ejemplo</a:t>
            </a:r>
          </a:p>
          <a:p>
            <a:pPr>
              <a:buNone/>
            </a:pPr>
            <a:endParaRPr lang="es-ES" sz="2800" dirty="0" smtClean="0">
              <a:solidFill>
                <a:srgbClr val="FF0000"/>
              </a:solidFill>
            </a:endParaRPr>
          </a:p>
          <a:p>
            <a:pPr>
              <a:buNone/>
            </a:pPr>
            <a:r>
              <a:rPr lang="es-ES" sz="2800" dirty="0" smtClean="0">
                <a:solidFill>
                  <a:srgbClr val="FF0000"/>
                </a:solidFill>
              </a:rPr>
              <a:t>16 </a:t>
            </a:r>
            <a:r>
              <a:rPr lang="es-ES" sz="2800" dirty="0" smtClean="0"/>
              <a:t>HCl</a:t>
            </a:r>
            <a:r>
              <a:rPr lang="es-ES" sz="2800" b="1" dirty="0" smtClean="0">
                <a:solidFill>
                  <a:srgbClr val="00B050"/>
                </a:solidFill>
              </a:rPr>
              <a:t>+</a:t>
            </a:r>
            <a:r>
              <a:rPr lang="es-ES" sz="2800" dirty="0" smtClean="0">
                <a:solidFill>
                  <a:srgbClr val="FF0000"/>
                </a:solidFill>
              </a:rPr>
              <a:t>2 </a:t>
            </a:r>
            <a:r>
              <a:rPr lang="es-ES" sz="2800" dirty="0" smtClean="0"/>
              <a:t>KMnO</a:t>
            </a:r>
            <a:r>
              <a:rPr lang="es-ES" sz="2800" baseline="-25000" dirty="0" smtClean="0"/>
              <a:t>4</a:t>
            </a:r>
            <a:r>
              <a:rPr lang="es-ES" sz="2800" dirty="0" smtClean="0"/>
              <a:t>        </a:t>
            </a:r>
            <a:r>
              <a:rPr lang="es-ES" sz="2800" dirty="0" smtClean="0">
                <a:solidFill>
                  <a:srgbClr val="FF0000"/>
                </a:solidFill>
              </a:rPr>
              <a:t>2 </a:t>
            </a:r>
            <a:r>
              <a:rPr lang="es-ES" sz="2800" dirty="0" smtClean="0"/>
              <a:t>MnCl</a:t>
            </a:r>
            <a:r>
              <a:rPr lang="es-ES" sz="2800" baseline="-25000" dirty="0" smtClean="0"/>
              <a:t>2</a:t>
            </a:r>
            <a:r>
              <a:rPr lang="es-ES" sz="2800" b="1" dirty="0" smtClean="0">
                <a:solidFill>
                  <a:srgbClr val="00B050"/>
                </a:solidFill>
              </a:rPr>
              <a:t>+</a:t>
            </a:r>
            <a:r>
              <a:rPr lang="es-ES" sz="2800" dirty="0" smtClean="0">
                <a:solidFill>
                  <a:srgbClr val="FF0000"/>
                </a:solidFill>
              </a:rPr>
              <a:t>2 </a:t>
            </a:r>
            <a:r>
              <a:rPr lang="es-ES" sz="2800" dirty="0" smtClean="0"/>
              <a:t>K Cl</a:t>
            </a:r>
            <a:r>
              <a:rPr lang="es-ES" sz="2800" b="1" dirty="0" smtClean="0">
                <a:solidFill>
                  <a:srgbClr val="00B050"/>
                </a:solidFill>
              </a:rPr>
              <a:t>+</a:t>
            </a:r>
            <a:r>
              <a:rPr lang="es-ES" sz="2800" dirty="0" smtClean="0">
                <a:solidFill>
                  <a:srgbClr val="FF0000"/>
                </a:solidFill>
              </a:rPr>
              <a:t>5 </a:t>
            </a:r>
            <a:r>
              <a:rPr lang="es-ES" sz="2800" dirty="0" smtClean="0"/>
              <a:t>Cl</a:t>
            </a:r>
            <a:r>
              <a:rPr lang="es-ES" sz="2800" baseline="-25000" dirty="0" smtClean="0"/>
              <a:t>2</a:t>
            </a:r>
            <a:r>
              <a:rPr lang="es-ES" sz="2800" b="1" dirty="0" smtClean="0">
                <a:solidFill>
                  <a:srgbClr val="00B050"/>
                </a:solidFill>
              </a:rPr>
              <a:t>+</a:t>
            </a:r>
            <a:r>
              <a:rPr lang="es-ES" sz="2800" dirty="0" smtClean="0">
                <a:solidFill>
                  <a:srgbClr val="FF0000"/>
                </a:solidFill>
              </a:rPr>
              <a:t>8 </a:t>
            </a:r>
            <a:r>
              <a:rPr lang="es-ES" sz="2800" dirty="0" smtClean="0"/>
              <a:t>H</a:t>
            </a:r>
            <a:r>
              <a:rPr lang="es-ES" sz="2800" baseline="-25000" dirty="0" smtClean="0"/>
              <a:t>2 </a:t>
            </a:r>
            <a:r>
              <a:rPr lang="es-ES" sz="2800" dirty="0" smtClean="0"/>
              <a:t>O</a:t>
            </a:r>
          </a:p>
          <a:p>
            <a:pPr>
              <a:buNone/>
            </a:pPr>
            <a:endParaRPr lang="es-ES" sz="2800" dirty="0" smtClean="0"/>
          </a:p>
          <a:p>
            <a:pPr>
              <a:buNone/>
            </a:pPr>
            <a:r>
              <a:rPr lang="es-ES" sz="2800" dirty="0" smtClean="0"/>
              <a:t>Hay: </a:t>
            </a:r>
            <a:r>
              <a:rPr lang="es-ES" sz="2800" dirty="0" smtClean="0">
                <a:solidFill>
                  <a:srgbClr val="FF0000"/>
                </a:solidFill>
              </a:rPr>
              <a:t>16 </a:t>
            </a:r>
            <a:r>
              <a:rPr lang="es-ES" sz="2800" dirty="0" smtClean="0"/>
              <a:t>H 	                   </a:t>
            </a:r>
          </a:p>
          <a:p>
            <a:pPr>
              <a:buNone/>
            </a:pPr>
            <a:r>
              <a:rPr lang="es-ES" sz="2800" dirty="0" smtClean="0"/>
              <a:t>         </a:t>
            </a:r>
            <a:r>
              <a:rPr lang="es-ES" sz="2800" dirty="0" smtClean="0">
                <a:solidFill>
                  <a:srgbClr val="FF0000"/>
                </a:solidFill>
              </a:rPr>
              <a:t>16 </a:t>
            </a:r>
            <a:r>
              <a:rPr lang="es-ES" sz="2800" dirty="0" smtClean="0"/>
              <a:t>Cl             		                            	 </a:t>
            </a:r>
            <a:r>
              <a:rPr lang="es-ES" sz="2800" dirty="0" smtClean="0">
                <a:solidFill>
                  <a:srgbClr val="FF0000"/>
                </a:solidFill>
              </a:rPr>
              <a:t>2</a:t>
            </a:r>
            <a:r>
              <a:rPr lang="es-ES" sz="2800" dirty="0" smtClean="0"/>
              <a:t> K                                       </a:t>
            </a:r>
          </a:p>
          <a:p>
            <a:pPr>
              <a:buNone/>
            </a:pPr>
            <a:r>
              <a:rPr lang="es-ES" sz="2800" dirty="0" smtClean="0">
                <a:solidFill>
                  <a:srgbClr val="FF0000"/>
                </a:solidFill>
              </a:rPr>
              <a:t>           2</a:t>
            </a:r>
            <a:r>
              <a:rPr lang="es-ES" sz="2800" dirty="0" smtClean="0"/>
              <a:t> Mn                                </a:t>
            </a:r>
          </a:p>
          <a:p>
            <a:pPr>
              <a:buNone/>
            </a:pPr>
            <a:r>
              <a:rPr lang="es-ES" sz="2800" dirty="0" smtClean="0"/>
              <a:t>           </a:t>
            </a:r>
            <a:r>
              <a:rPr lang="es-ES" sz="2800" dirty="0" smtClean="0">
                <a:solidFill>
                  <a:srgbClr val="FF0000"/>
                </a:solidFill>
              </a:rPr>
              <a:t>8</a:t>
            </a:r>
            <a:r>
              <a:rPr lang="es-ES" sz="2800" dirty="0" smtClean="0"/>
              <a:t> O</a:t>
            </a:r>
          </a:p>
          <a:p>
            <a:pPr>
              <a:buNone/>
            </a:pPr>
            <a:r>
              <a:rPr lang="es-ES" sz="2800" dirty="0" smtClean="0"/>
              <a:t>Se observa que la ecuación se encuentra</a:t>
            </a:r>
          </a:p>
          <a:p>
            <a:pPr>
              <a:buNone/>
            </a:pPr>
            <a:r>
              <a:rPr lang="es-ES" sz="2800" dirty="0" smtClean="0"/>
              <a:t>equilibrada </a:t>
            </a:r>
          </a:p>
        </p:txBody>
      </p:sp>
      <p:cxnSp>
        <p:nvCxnSpPr>
          <p:cNvPr id="4" name="3 Conector recto de flecha"/>
          <p:cNvCxnSpPr/>
          <p:nvPr/>
        </p:nvCxnSpPr>
        <p:spPr>
          <a:xfrm>
            <a:off x="3214678" y="2500306"/>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85728"/>
            <a:ext cx="8186766" cy="5840435"/>
          </a:xfrm>
        </p:spPr>
        <p:txBody>
          <a:bodyPr/>
          <a:lstStyle/>
          <a:p>
            <a:pPr>
              <a:buNone/>
            </a:pPr>
            <a:r>
              <a:rPr lang="es-ES" dirty="0" smtClean="0"/>
              <a:t>Porque recuerde que de no ser así, donde</a:t>
            </a:r>
          </a:p>
          <a:p>
            <a:pPr>
              <a:buNone/>
            </a:pPr>
            <a:r>
              <a:rPr lang="es-ES" dirty="0" smtClean="0"/>
              <a:t>se establece que: El número de átomos</a:t>
            </a:r>
          </a:p>
          <a:p>
            <a:pPr>
              <a:buNone/>
            </a:pPr>
            <a:r>
              <a:rPr lang="es-ES" dirty="0" smtClean="0"/>
              <a:t>de los elementos que hay en los reactivos</a:t>
            </a:r>
          </a:p>
          <a:p>
            <a:pPr>
              <a:buNone/>
            </a:pPr>
            <a:r>
              <a:rPr lang="es-ES" dirty="0" smtClean="0"/>
              <a:t>tienen que ser iguales, al número de</a:t>
            </a:r>
          </a:p>
          <a:p>
            <a:pPr>
              <a:buNone/>
            </a:pPr>
            <a:r>
              <a:rPr lang="es-ES" dirty="0" smtClean="0"/>
              <a:t>átomos que hay en el producto,</a:t>
            </a:r>
          </a:p>
          <a:p>
            <a:pPr>
              <a:buNone/>
            </a:pPr>
            <a:r>
              <a:rPr lang="es-ES" dirty="0" smtClean="0"/>
              <a:t>por lo tanto si no es así, se debe  equilibrar</a:t>
            </a:r>
          </a:p>
          <a:p>
            <a:pPr>
              <a:buNone/>
            </a:pPr>
            <a:r>
              <a:rPr lang="es-ES" dirty="0" smtClean="0"/>
              <a:t>o balancear la ecuación, para que se</a:t>
            </a:r>
          </a:p>
          <a:p>
            <a:pPr>
              <a:buNone/>
            </a:pPr>
            <a:r>
              <a:rPr lang="es-ES" dirty="0" smtClean="0"/>
              <a:t>respeta la Ley de la conservación de la</a:t>
            </a:r>
          </a:p>
          <a:p>
            <a:pPr>
              <a:buNone/>
            </a:pPr>
            <a:r>
              <a:rPr lang="es-ES" dirty="0" smtClean="0"/>
              <a:t>materia.</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285728"/>
            <a:ext cx="8401080" cy="5840435"/>
          </a:xfrm>
        </p:spPr>
        <p:txBody>
          <a:bodyPr/>
          <a:lstStyle/>
          <a:p>
            <a:pPr>
              <a:buNone/>
            </a:pPr>
            <a:r>
              <a:rPr lang="es-ES" dirty="0" smtClean="0"/>
              <a:t>Donde se constituye que la según la</a:t>
            </a:r>
          </a:p>
          <a:p>
            <a:pPr>
              <a:buNone/>
            </a:pPr>
            <a:r>
              <a:rPr lang="es-ES" dirty="0" smtClean="0"/>
              <a:t>cantidad de átomos de cada elemento,</a:t>
            </a:r>
          </a:p>
          <a:p>
            <a:pPr>
              <a:buNone/>
            </a:pPr>
            <a:r>
              <a:rPr lang="es-ES" dirty="0" smtClean="0"/>
              <a:t>deben ser iguales al lado de los reactivos</a:t>
            </a:r>
          </a:p>
          <a:p>
            <a:pPr>
              <a:buNone/>
            </a:pPr>
            <a:r>
              <a:rPr lang="es-ES" dirty="0" smtClean="0"/>
              <a:t>como al lado de los productos de la reacción.</a:t>
            </a:r>
          </a:p>
          <a:p>
            <a:pPr>
              <a:buNone/>
            </a:pPr>
            <a:r>
              <a:rPr lang="es-ES" dirty="0" smtClean="0"/>
              <a:t>De lo contrario se debe acudir a los métodos</a:t>
            </a:r>
          </a:p>
          <a:p>
            <a:pPr>
              <a:buNone/>
            </a:pPr>
            <a:r>
              <a:rPr lang="es-ES" dirty="0" smtClean="0"/>
              <a:t>de equilibrio o de balanceo de una reacción</a:t>
            </a:r>
          </a:p>
          <a:p>
            <a:pPr>
              <a:buNone/>
            </a:pPr>
            <a:r>
              <a:rPr lang="es-ES" dirty="0" smtClean="0"/>
              <a:t>química.</a:t>
            </a:r>
          </a:p>
          <a:p>
            <a:pPr>
              <a:buNone/>
            </a:pPr>
            <a:r>
              <a:rPr lang="es-ES" dirty="0" smtClean="0"/>
              <a:t>  </a:t>
            </a:r>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285728"/>
            <a:ext cx="8358246" cy="6072230"/>
          </a:xfrm>
        </p:spPr>
        <p:txBody>
          <a:bodyPr/>
          <a:lstStyle/>
          <a:p>
            <a:pPr>
              <a:buNone/>
            </a:pPr>
            <a:r>
              <a:rPr lang="es-ES" dirty="0" smtClean="0"/>
              <a:t>Y para equilibrar o balancear una reacción</a:t>
            </a:r>
          </a:p>
          <a:p>
            <a:pPr>
              <a:buNone/>
            </a:pPr>
            <a:r>
              <a:rPr lang="es-ES" dirty="0" smtClean="0"/>
              <a:t>química se utilizan cualquiera de estos tres</a:t>
            </a:r>
          </a:p>
          <a:p>
            <a:pPr>
              <a:buNone/>
            </a:pPr>
            <a:r>
              <a:rPr lang="es-ES" dirty="0" smtClean="0"/>
              <a:t>métodos:</a:t>
            </a:r>
          </a:p>
          <a:p>
            <a:pPr>
              <a:buNone/>
            </a:pPr>
            <a:endParaRPr lang="es-ES" dirty="0" smtClean="0"/>
          </a:p>
          <a:p>
            <a:pPr lvl="0">
              <a:buFont typeface="Wingdings" pitchFamily="2" charset="2"/>
              <a:buChar char="Ø"/>
            </a:pPr>
            <a:r>
              <a:rPr lang="es-ES" dirty="0" smtClean="0"/>
              <a:t>Tanteo.</a:t>
            </a:r>
          </a:p>
          <a:p>
            <a:pPr lvl="0">
              <a:buFont typeface="Wingdings" pitchFamily="2" charset="2"/>
              <a:buChar char="Ø"/>
            </a:pPr>
            <a:endParaRPr lang="es-ES" dirty="0" smtClean="0"/>
          </a:p>
          <a:p>
            <a:pPr lvl="0">
              <a:buFont typeface="Wingdings" pitchFamily="2" charset="2"/>
              <a:buChar char="Ø"/>
            </a:pPr>
            <a:r>
              <a:rPr lang="es-ES" dirty="0" smtClean="0"/>
              <a:t>Algebraico.</a:t>
            </a:r>
          </a:p>
          <a:p>
            <a:pPr lvl="0">
              <a:buFont typeface="Wingdings" pitchFamily="2" charset="2"/>
              <a:buChar char="Ø"/>
            </a:pPr>
            <a:endParaRPr lang="es-ES" dirty="0" smtClean="0"/>
          </a:p>
          <a:p>
            <a:pPr lvl="0">
              <a:buFont typeface="Wingdings" pitchFamily="2" charset="2"/>
              <a:buChar char="Ø"/>
            </a:pPr>
            <a:r>
              <a:rPr lang="es-ES" dirty="0" smtClean="0"/>
              <a:t>Ión-electrón para ecuaciones de tipo </a:t>
            </a:r>
            <a:r>
              <a:rPr lang="es-ES" dirty="0" err="1" smtClean="0"/>
              <a:t>redox</a:t>
            </a:r>
            <a:r>
              <a:rPr lang="es-ES" dirty="0" smtClean="0"/>
              <a:t>.</a:t>
            </a:r>
          </a:p>
          <a:p>
            <a:pPr>
              <a:buNone/>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600" b="1" dirty="0" smtClean="0">
                <a:solidFill>
                  <a:schemeClr val="tx1"/>
                </a:solidFill>
              </a:rPr>
              <a:t>¿Qué es una ecuación química</a:t>
            </a:r>
            <a:r>
              <a:rPr lang="es-ES" sz="3600" b="1" dirty="0" smtClean="0">
                <a:solidFill>
                  <a:schemeClr val="accent6"/>
                </a:solidFill>
              </a:rPr>
              <a:t>?</a:t>
            </a:r>
            <a:endParaRPr lang="es-ES" sz="3600" b="1" dirty="0">
              <a:solidFill>
                <a:schemeClr val="accent6"/>
              </a:solidFill>
            </a:endParaRPr>
          </a:p>
        </p:txBody>
      </p:sp>
      <p:sp>
        <p:nvSpPr>
          <p:cNvPr id="3" name="2 Marcador de contenido"/>
          <p:cNvSpPr>
            <a:spLocks noGrp="1"/>
          </p:cNvSpPr>
          <p:nvPr>
            <p:ph idx="1"/>
          </p:nvPr>
        </p:nvSpPr>
        <p:spPr/>
        <p:txBody>
          <a:bodyPr/>
          <a:lstStyle/>
          <a:p>
            <a:pPr>
              <a:buNone/>
            </a:pPr>
            <a:r>
              <a:rPr lang="es-ES" dirty="0" smtClean="0"/>
              <a:t>Una ecuación química es una forma</a:t>
            </a:r>
          </a:p>
          <a:p>
            <a:pPr>
              <a:buNone/>
            </a:pPr>
            <a:r>
              <a:rPr lang="es-ES" dirty="0"/>
              <a:t>a</a:t>
            </a:r>
            <a:r>
              <a:rPr lang="es-ES" dirty="0" smtClean="0"/>
              <a:t>breviada. </a:t>
            </a:r>
          </a:p>
          <a:p>
            <a:pPr>
              <a:buNone/>
            </a:pPr>
            <a:r>
              <a:rPr lang="es-ES" dirty="0" smtClean="0"/>
              <a:t>Es una representación gráfica de</a:t>
            </a:r>
          </a:p>
          <a:p>
            <a:pPr>
              <a:buNone/>
            </a:pPr>
            <a:r>
              <a:rPr lang="es-ES" dirty="0" smtClean="0"/>
              <a:t>un cambio químico que se manifestación</a:t>
            </a:r>
          </a:p>
          <a:p>
            <a:pPr>
              <a:buNone/>
            </a:pPr>
            <a:r>
              <a:rPr lang="es-ES" dirty="0" smtClean="0"/>
              <a:t>de un cambio en la materia. </a:t>
            </a:r>
          </a:p>
          <a:p>
            <a:pPr>
              <a:buNone/>
            </a:pP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285750" y="214313"/>
            <a:ext cx="8401050" cy="5911850"/>
          </a:xfrm>
        </p:spPr>
        <p:txBody>
          <a:bodyPr/>
          <a:lstStyle/>
          <a:p>
            <a:r>
              <a:rPr lang="es-ES" dirty="0" smtClean="0"/>
              <a:t>El método del tanteo es el que se trabajara en este caso.</a:t>
            </a:r>
          </a:p>
          <a:p>
            <a:r>
              <a:rPr lang="es-ES" dirty="0" smtClean="0"/>
              <a:t>Método por tanteo</a:t>
            </a:r>
          </a:p>
          <a:p>
            <a:r>
              <a:rPr lang="es-ES" dirty="0" smtClean="0"/>
              <a:t>Se basa simplemente en modificar coeficientes de un lado y de otro de la ecuación, hasta alcanzar las condiciones del balance de la masa, no es un método rígido, aunque tiene una serie de delineamientos principales que pueden facilitar el encontrar rápidamente la condición de equilibrio o igualdad.</a:t>
            </a:r>
          </a:p>
          <a:p>
            <a:pPr>
              <a:buNone/>
            </a:pP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357188" y="214313"/>
            <a:ext cx="8329612" cy="5911850"/>
          </a:xfrm>
        </p:spPr>
        <p:txBody>
          <a:bodyPr/>
          <a:lstStyle/>
          <a:p>
            <a:pPr>
              <a:buFont typeface="Wingdings" pitchFamily="2" charset="2"/>
              <a:buChar char="Ø"/>
            </a:pPr>
            <a:r>
              <a:rPr lang="es-ES" dirty="0" smtClean="0"/>
              <a:t> Inicie equiparando el elemento que</a:t>
            </a:r>
          </a:p>
          <a:p>
            <a:pPr>
              <a:buNone/>
            </a:pPr>
            <a:r>
              <a:rPr lang="es-ES" dirty="0" smtClean="0"/>
              <a:t>participa con mayor  estado de oxidación en</a:t>
            </a:r>
          </a:p>
          <a:p>
            <a:pPr>
              <a:buNone/>
            </a:pPr>
            <a:r>
              <a:rPr lang="es-ES" dirty="0" smtClean="0"/>
              <a:t>valor absoluto.</a:t>
            </a:r>
          </a:p>
          <a:p>
            <a:pPr>
              <a:buFont typeface="Wingdings" pitchFamily="2" charset="2"/>
              <a:buChar char="Ø"/>
            </a:pPr>
            <a:r>
              <a:rPr lang="es-ES" dirty="0" smtClean="0"/>
              <a:t>Continúe en orden por los elementos que</a:t>
            </a:r>
          </a:p>
          <a:p>
            <a:pPr>
              <a:buNone/>
            </a:pPr>
            <a:r>
              <a:rPr lang="es-ES" dirty="0" smtClean="0"/>
              <a:t>participan con menor estado de oxidación.</a:t>
            </a:r>
          </a:p>
          <a:p>
            <a:pPr>
              <a:buFont typeface="Wingdings" pitchFamily="2" charset="2"/>
              <a:buChar char="Ø"/>
            </a:pPr>
            <a:r>
              <a:rPr lang="es-ES" dirty="0" smtClean="0"/>
              <a:t>Si la ecuación contiene oxígeno es</a:t>
            </a:r>
          </a:p>
          <a:p>
            <a:pPr>
              <a:buNone/>
            </a:pPr>
            <a:r>
              <a:rPr lang="es-ES" dirty="0" smtClean="0"/>
              <a:t>conveniente balancear el oxígeno en</a:t>
            </a:r>
          </a:p>
          <a:p>
            <a:pPr>
              <a:buNone/>
            </a:pPr>
            <a:r>
              <a:rPr lang="es-ES" dirty="0" smtClean="0"/>
              <a:t>segunda instancia.</a:t>
            </a:r>
          </a:p>
          <a:p>
            <a:pPr>
              <a:buFont typeface="Wingdings" pitchFamily="2" charset="2"/>
              <a:buChar char="Ø"/>
            </a:pP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500042"/>
            <a:ext cx="8258204" cy="5626121"/>
          </a:xfrm>
        </p:spPr>
        <p:txBody>
          <a:bodyPr/>
          <a:lstStyle/>
          <a:p>
            <a:pPr>
              <a:buNone/>
            </a:pPr>
            <a:r>
              <a:rPr lang="es-ES" dirty="0" smtClean="0"/>
              <a:t>Si la ecuación contiene hidrógeno conviene</a:t>
            </a:r>
          </a:p>
          <a:p>
            <a:pPr>
              <a:buNone/>
            </a:pPr>
            <a:r>
              <a:rPr lang="es-ES" dirty="0" smtClean="0"/>
              <a:t>balancear el hidrógeno en última instancia.</a:t>
            </a:r>
          </a:p>
          <a:p>
            <a:pPr>
              <a:buNone/>
            </a:pPr>
            <a:r>
              <a:rPr lang="es-ES" dirty="0" smtClean="0"/>
              <a:t>Ejemplo</a:t>
            </a:r>
          </a:p>
          <a:p>
            <a:pPr>
              <a:buNone/>
            </a:pPr>
            <a:r>
              <a:rPr lang="es-ES" dirty="0" smtClean="0"/>
              <a:t>   CH</a:t>
            </a:r>
            <a:r>
              <a:rPr lang="es-ES" baseline="-25000" dirty="0" smtClean="0"/>
              <a:t>4</a:t>
            </a:r>
            <a:r>
              <a:rPr lang="es-ES" dirty="0" smtClean="0"/>
              <a:t>  + O</a:t>
            </a:r>
            <a:r>
              <a:rPr lang="es-ES" baseline="-25000" dirty="0" smtClean="0"/>
              <a:t>2</a:t>
            </a:r>
            <a:r>
              <a:rPr lang="es-ES" dirty="0" smtClean="0"/>
              <a:t>                CO</a:t>
            </a:r>
            <a:r>
              <a:rPr lang="es-ES" baseline="-25000" dirty="0" smtClean="0"/>
              <a:t>2</a:t>
            </a:r>
            <a:r>
              <a:rPr lang="es-ES" dirty="0" smtClean="0"/>
              <a:t>  + H</a:t>
            </a:r>
            <a:r>
              <a:rPr lang="es-ES" baseline="-25000" dirty="0" smtClean="0"/>
              <a:t>2</a:t>
            </a:r>
            <a:r>
              <a:rPr lang="es-ES" dirty="0" smtClean="0"/>
              <a:t>O</a:t>
            </a:r>
          </a:p>
          <a:p>
            <a:pPr>
              <a:buNone/>
            </a:pPr>
            <a:r>
              <a:rPr lang="es-ES" dirty="0" smtClean="0"/>
              <a:t>   CH</a:t>
            </a:r>
            <a:r>
              <a:rPr lang="es-ES" baseline="-25000" dirty="0" smtClean="0"/>
              <a:t>4</a:t>
            </a:r>
            <a:r>
              <a:rPr lang="es-ES" dirty="0" smtClean="0"/>
              <a:t>  +2O</a:t>
            </a:r>
            <a:r>
              <a:rPr lang="es-ES" baseline="-25000" dirty="0" smtClean="0"/>
              <a:t>2</a:t>
            </a:r>
            <a:r>
              <a:rPr lang="es-ES" dirty="0" smtClean="0"/>
              <a:t>               CO</a:t>
            </a:r>
            <a:r>
              <a:rPr lang="es-ES" baseline="-25000" dirty="0" smtClean="0"/>
              <a:t>2 </a:t>
            </a:r>
            <a:r>
              <a:rPr lang="es-ES" dirty="0" smtClean="0"/>
              <a:t> +2H</a:t>
            </a:r>
            <a:r>
              <a:rPr lang="es-ES" baseline="-25000" dirty="0" smtClean="0"/>
              <a:t>2</a:t>
            </a:r>
            <a:r>
              <a:rPr lang="es-ES" dirty="0" smtClean="0"/>
              <a:t>O</a:t>
            </a:r>
          </a:p>
          <a:p>
            <a:pPr>
              <a:buNone/>
            </a:pPr>
            <a:r>
              <a:rPr lang="es-ES" dirty="0" smtClean="0"/>
              <a:t>Aquí se puede observar como queda</a:t>
            </a:r>
          </a:p>
          <a:p>
            <a:pPr>
              <a:buNone/>
            </a:pPr>
            <a:r>
              <a:rPr lang="es-ES" dirty="0" smtClean="0"/>
              <a:t>balanceada la ecuación a través del método</a:t>
            </a:r>
          </a:p>
          <a:p>
            <a:pPr>
              <a:buNone/>
            </a:pPr>
            <a:r>
              <a:rPr lang="es-ES" dirty="0" smtClean="0"/>
              <a:t>del tanteo.</a:t>
            </a:r>
          </a:p>
          <a:p>
            <a:endParaRPr lang="es-ES" dirty="0"/>
          </a:p>
        </p:txBody>
      </p:sp>
      <p:cxnSp>
        <p:nvCxnSpPr>
          <p:cNvPr id="5" name="4 Conector recto de flecha"/>
          <p:cNvCxnSpPr/>
          <p:nvPr/>
        </p:nvCxnSpPr>
        <p:spPr>
          <a:xfrm>
            <a:off x="3000364" y="2571744"/>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2928926" y="3214686"/>
            <a:ext cx="1357322" cy="1588"/>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428604"/>
            <a:ext cx="8258204" cy="5697559"/>
          </a:xfrm>
        </p:spPr>
        <p:txBody>
          <a:bodyPr/>
          <a:lstStyle/>
          <a:p>
            <a:pPr>
              <a:buNone/>
            </a:pPr>
            <a:r>
              <a:rPr lang="es-ES" dirty="0" smtClean="0"/>
              <a:t>Este método es útil para balancear la</a:t>
            </a:r>
          </a:p>
          <a:p>
            <a:pPr>
              <a:buNone/>
            </a:pPr>
            <a:r>
              <a:rPr lang="es-ES" dirty="0" smtClean="0"/>
              <a:t>ecuación  química rápidamente, en</a:t>
            </a:r>
          </a:p>
          <a:p>
            <a:pPr>
              <a:buNone/>
            </a:pPr>
            <a:r>
              <a:rPr lang="es-ES" dirty="0" smtClean="0"/>
              <a:t>ecuaciones sencillas, sin embargo es más</a:t>
            </a:r>
          </a:p>
          <a:p>
            <a:pPr>
              <a:buNone/>
            </a:pPr>
            <a:r>
              <a:rPr lang="es-ES" dirty="0" smtClean="0"/>
              <a:t>engorroso balancear ecuaciones más</a:t>
            </a:r>
          </a:p>
          <a:p>
            <a:pPr>
              <a:buNone/>
            </a:pPr>
            <a:r>
              <a:rPr lang="es-ES" dirty="0" smtClean="0"/>
              <a:t>complejas con este método, donde se</a:t>
            </a:r>
          </a:p>
          <a:p>
            <a:pPr>
              <a:buNone/>
            </a:pPr>
            <a:r>
              <a:rPr lang="es-ES" dirty="0" smtClean="0"/>
              <a:t>presentan tres o más de cuatro elementos,</a:t>
            </a:r>
          </a:p>
          <a:p>
            <a:pPr>
              <a:buNone/>
            </a:pPr>
            <a:r>
              <a:rPr lang="es-ES" dirty="0" smtClean="0"/>
              <a:t>en este caso sería pertinente cambias a otro</a:t>
            </a:r>
          </a:p>
          <a:p>
            <a:pPr>
              <a:buNone/>
            </a:pPr>
            <a:r>
              <a:rPr lang="es-ES" dirty="0" smtClean="0"/>
              <a:t>método  de balanceo.</a:t>
            </a:r>
          </a:p>
          <a:p>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600" dirty="0" smtClean="0"/>
              <a:t>¿Qué se realizó para poder  balancear los átomos</a:t>
            </a:r>
            <a:r>
              <a:rPr lang="es-ES" dirty="0" smtClean="0"/>
              <a:t>?</a:t>
            </a:r>
            <a:endParaRPr lang="es-ES" dirty="0"/>
          </a:p>
        </p:txBody>
      </p:sp>
      <p:sp>
        <p:nvSpPr>
          <p:cNvPr id="3" name="2 Marcador de contenido"/>
          <p:cNvSpPr>
            <a:spLocks noGrp="1"/>
          </p:cNvSpPr>
          <p:nvPr>
            <p:ph idx="1"/>
          </p:nvPr>
        </p:nvSpPr>
        <p:spPr>
          <a:xfrm>
            <a:off x="457200" y="1600200"/>
            <a:ext cx="8472518" cy="4972072"/>
          </a:xfrm>
        </p:spPr>
        <p:txBody>
          <a:bodyPr/>
          <a:lstStyle/>
          <a:p>
            <a:pPr>
              <a:buNone/>
            </a:pPr>
            <a:r>
              <a:rPr lang="es-ES" dirty="0" smtClean="0"/>
              <a:t>Para poder  balancear los átomos y lograr</a:t>
            </a:r>
          </a:p>
          <a:p>
            <a:pPr>
              <a:buNone/>
            </a:pPr>
            <a:r>
              <a:rPr lang="es-ES" dirty="0" smtClean="0"/>
              <a:t>que la ecuación quedará equilibrado se</a:t>
            </a:r>
          </a:p>
          <a:p>
            <a:pPr>
              <a:buNone/>
            </a:pPr>
            <a:r>
              <a:rPr lang="es-ES" dirty="0" smtClean="0"/>
              <a:t>realizo lo siguiente: tome cada elemento y </a:t>
            </a:r>
          </a:p>
          <a:p>
            <a:pPr>
              <a:buNone/>
            </a:pPr>
            <a:r>
              <a:rPr lang="es-ES" dirty="0" smtClean="0"/>
              <a:t>observe detenidamente, con el propósito de</a:t>
            </a:r>
          </a:p>
          <a:p>
            <a:pPr>
              <a:buNone/>
            </a:pPr>
            <a:r>
              <a:rPr lang="es-ES" dirty="0" smtClean="0"/>
              <a:t>ver cuantos átomos faltaban para que cada</a:t>
            </a:r>
          </a:p>
          <a:p>
            <a:pPr>
              <a:buNone/>
            </a:pPr>
            <a:r>
              <a:rPr lang="es-ES" dirty="0" smtClean="0"/>
              <a:t>elemento a ambos lados de la ecuación se</a:t>
            </a:r>
          </a:p>
          <a:p>
            <a:pPr>
              <a:buNone/>
            </a:pPr>
            <a:r>
              <a:rPr lang="es-ES" dirty="0" smtClean="0"/>
              <a:t>encontraran con la misma cantidad,</a:t>
            </a:r>
          </a:p>
          <a:p>
            <a:pPr>
              <a:buNone/>
            </a:pPr>
            <a:r>
              <a:rPr lang="es-ES" dirty="0" smtClean="0"/>
              <a:t>multiplique y sume de acuerdo a la ecuación.</a:t>
            </a:r>
          </a:p>
          <a:p>
            <a:pPr>
              <a:buNone/>
            </a:pP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214290"/>
            <a:ext cx="8401080" cy="5911873"/>
          </a:xfrm>
        </p:spPr>
        <p:txBody>
          <a:bodyPr/>
          <a:lstStyle/>
          <a:p>
            <a:pPr>
              <a:buNone/>
            </a:pPr>
            <a:r>
              <a:rPr lang="es-ES" dirty="0" smtClean="0"/>
              <a:t>Tanto al lado de los reactivos como al lado</a:t>
            </a:r>
          </a:p>
          <a:p>
            <a:pPr>
              <a:buNone/>
            </a:pPr>
            <a:r>
              <a:rPr lang="es-ES" dirty="0" smtClean="0"/>
              <a:t>de los productos deben haber la misma</a:t>
            </a:r>
          </a:p>
          <a:p>
            <a:pPr>
              <a:buNone/>
            </a:pPr>
            <a:r>
              <a:rPr lang="es-ES" dirty="0" smtClean="0"/>
              <a:t>cantidad de átomos en cada elemento.</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8229600" cy="1143000"/>
          </a:xfrm>
        </p:spPr>
        <p:txBody>
          <a:bodyPr/>
          <a:lstStyle/>
          <a:p>
            <a:pPr algn="l"/>
            <a:r>
              <a:rPr lang="es-ES" sz="3600" dirty="0" smtClean="0"/>
              <a:t>Importancia de una ecuación química.</a:t>
            </a:r>
            <a:br>
              <a:rPr lang="es-ES" sz="3600" dirty="0" smtClean="0"/>
            </a:br>
            <a:endParaRPr lang="es-ES" sz="3600" dirty="0"/>
          </a:p>
        </p:txBody>
      </p:sp>
      <p:sp>
        <p:nvSpPr>
          <p:cNvPr id="3" name="2 Marcador de contenido"/>
          <p:cNvSpPr>
            <a:spLocks noGrp="1"/>
          </p:cNvSpPr>
          <p:nvPr>
            <p:ph idx="1"/>
          </p:nvPr>
        </p:nvSpPr>
        <p:spPr>
          <a:xfrm>
            <a:off x="428596" y="1571588"/>
            <a:ext cx="8229600" cy="4929246"/>
          </a:xfrm>
        </p:spPr>
        <p:txBody>
          <a:bodyPr/>
          <a:lstStyle/>
          <a:p>
            <a:pPr lvl="0">
              <a:buFont typeface="Wingdings" pitchFamily="2" charset="2"/>
              <a:buChar char="Ø"/>
            </a:pPr>
            <a:r>
              <a:rPr lang="es-ES" dirty="0" smtClean="0"/>
              <a:t> Ayuda a visualizar los reactivos que son</a:t>
            </a:r>
          </a:p>
          <a:p>
            <a:pPr lvl="0">
              <a:buNone/>
            </a:pPr>
            <a:r>
              <a:rPr lang="es-ES" dirty="0" smtClean="0"/>
              <a:t>los que tendrán  una reacción química y el</a:t>
            </a:r>
          </a:p>
          <a:p>
            <a:pPr lvl="0">
              <a:buNone/>
            </a:pPr>
            <a:r>
              <a:rPr lang="es-ES" dirty="0" smtClean="0"/>
              <a:t>producto, también se ubican los símbolos</a:t>
            </a:r>
          </a:p>
          <a:p>
            <a:pPr lvl="0">
              <a:buNone/>
            </a:pPr>
            <a:r>
              <a:rPr lang="es-ES" dirty="0" smtClean="0"/>
              <a:t>químicos de cada uno de los elementos o</a:t>
            </a:r>
          </a:p>
          <a:p>
            <a:pPr lvl="0">
              <a:buNone/>
            </a:pPr>
            <a:r>
              <a:rPr lang="es-ES" dirty="0" smtClean="0"/>
              <a:t>compuestos que estén dentro  de la</a:t>
            </a:r>
          </a:p>
          <a:p>
            <a:pPr lvl="0">
              <a:buNone/>
            </a:pPr>
            <a:r>
              <a:rPr lang="es-ES" dirty="0" smtClean="0"/>
              <a:t>ecuación para poder balancearlos con </a:t>
            </a:r>
          </a:p>
          <a:p>
            <a:pPr lvl="0">
              <a:buNone/>
            </a:pPr>
            <a:r>
              <a:rPr lang="es-ES" dirty="0" smtClean="0"/>
              <a:t>facilidad y rapidez.</a:t>
            </a:r>
          </a:p>
          <a:p>
            <a:pPr lvl="0">
              <a:buNone/>
            </a:pPr>
            <a:endParaRPr lang="es-ES" dirty="0" smtClean="0"/>
          </a:p>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285728"/>
            <a:ext cx="8258204" cy="6143668"/>
          </a:xfrm>
        </p:spPr>
        <p:txBody>
          <a:bodyPr/>
          <a:lstStyle/>
          <a:p>
            <a:pPr lvl="0">
              <a:buNone/>
            </a:pPr>
            <a:endParaRPr lang="es-ES" dirty="0" smtClean="0"/>
          </a:p>
          <a:p>
            <a:pPr>
              <a:buFont typeface="Wingdings" pitchFamily="2" charset="2"/>
              <a:buChar char="Ø"/>
            </a:pPr>
            <a:r>
              <a:rPr lang="es-ES" dirty="0" smtClean="0"/>
              <a:t>Se llama coeficiente Estequiométrico a</a:t>
            </a:r>
          </a:p>
          <a:p>
            <a:pPr>
              <a:buNone/>
            </a:pPr>
            <a:r>
              <a:rPr lang="es-ES" dirty="0" smtClean="0"/>
              <a:t>los números que se le ponen delante de las</a:t>
            </a:r>
          </a:p>
          <a:p>
            <a:pPr>
              <a:buNone/>
            </a:pPr>
            <a:r>
              <a:rPr lang="es-ES" dirty="0" smtClean="0"/>
              <a:t>fórmulas, para balancear o equilibrar la</a:t>
            </a:r>
          </a:p>
          <a:p>
            <a:pPr>
              <a:buNone/>
            </a:pPr>
            <a:r>
              <a:rPr lang="es-ES" dirty="0" smtClean="0"/>
              <a:t>ecuación.</a:t>
            </a:r>
          </a:p>
          <a:p>
            <a:pPr lvl="0">
              <a:buNone/>
            </a:pPr>
            <a:endParaRPr lang="es-ES" dirty="0" smtClean="0"/>
          </a:p>
          <a:p>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285728"/>
            <a:ext cx="8258204" cy="5840435"/>
          </a:xfrm>
        </p:spPr>
        <p:txBody>
          <a:bodyPr/>
          <a:lstStyle/>
          <a:p>
            <a:pPr lvl="0">
              <a:buFont typeface="Wingdings" pitchFamily="2" charset="2"/>
              <a:buChar char="Ø"/>
            </a:pPr>
            <a:r>
              <a:rPr lang="es-ES" dirty="0" smtClean="0"/>
              <a:t> La ecuación química tiene un significado</a:t>
            </a:r>
          </a:p>
          <a:p>
            <a:pPr lvl="0">
              <a:buNone/>
            </a:pPr>
            <a:r>
              <a:rPr lang="es-ES" dirty="0" smtClean="0"/>
              <a:t>cualitativo que identifica los reactivos y los</a:t>
            </a:r>
          </a:p>
          <a:p>
            <a:pPr lvl="0">
              <a:buNone/>
            </a:pPr>
            <a:r>
              <a:rPr lang="es-ES" dirty="0" smtClean="0"/>
              <a:t>productos, además de cumplir con la Ley de</a:t>
            </a:r>
          </a:p>
          <a:p>
            <a:pPr lvl="0">
              <a:buNone/>
            </a:pPr>
            <a:r>
              <a:rPr lang="es-ES" dirty="0" smtClean="0"/>
              <a:t>la Conservación de la materia, en la que</a:t>
            </a:r>
          </a:p>
          <a:p>
            <a:pPr lvl="0">
              <a:buNone/>
            </a:pPr>
            <a:r>
              <a:rPr lang="es-ES" dirty="0" smtClean="0"/>
              <a:t>establece que en una reacción química la</a:t>
            </a:r>
          </a:p>
          <a:p>
            <a:pPr lvl="0">
              <a:buNone/>
            </a:pPr>
            <a:r>
              <a:rPr lang="es-ES" dirty="0" smtClean="0"/>
              <a:t>masa total de los reactivos es igual a la</a:t>
            </a:r>
          </a:p>
          <a:p>
            <a:pPr lvl="0">
              <a:buNone/>
            </a:pPr>
            <a:r>
              <a:rPr lang="es-ES" dirty="0" smtClean="0"/>
              <a:t>masa del producto.</a:t>
            </a:r>
          </a:p>
          <a:p>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428625" y="285750"/>
            <a:ext cx="8258175" cy="5840413"/>
          </a:xfrm>
        </p:spPr>
        <p:txBody>
          <a:bodyPr/>
          <a:lstStyle/>
          <a:p>
            <a:pPr lvl="0">
              <a:buFont typeface="Wingdings" pitchFamily="2" charset="2"/>
              <a:buChar char="Ø"/>
            </a:pPr>
            <a:r>
              <a:rPr lang="es-ES" dirty="0" smtClean="0"/>
              <a:t> Por lo tanto se debe cumplir la Ley de la</a:t>
            </a:r>
          </a:p>
          <a:p>
            <a:pPr lvl="0">
              <a:buNone/>
            </a:pPr>
            <a:r>
              <a:rPr lang="es-ES" dirty="0" smtClean="0"/>
              <a:t>conservación  de la materia, mediante el</a:t>
            </a:r>
          </a:p>
          <a:p>
            <a:pPr lvl="0">
              <a:buNone/>
            </a:pPr>
            <a:r>
              <a:rPr lang="es-ES" dirty="0" smtClean="0"/>
              <a:t>equilibrio de las ecuaciones, el cual se</a:t>
            </a:r>
          </a:p>
          <a:p>
            <a:pPr lvl="0">
              <a:buNone/>
            </a:pPr>
            <a:r>
              <a:rPr lang="es-ES" dirty="0" smtClean="0"/>
              <a:t>alcanza a través del método del tanteo, se</a:t>
            </a:r>
          </a:p>
          <a:p>
            <a:pPr lvl="0">
              <a:buNone/>
            </a:pPr>
            <a:r>
              <a:rPr lang="es-ES" dirty="0" smtClean="0"/>
              <a:t>colocan los coeficientes (números enteros</a:t>
            </a:r>
          </a:p>
          <a:p>
            <a:pPr lvl="0">
              <a:buNone/>
            </a:pPr>
            <a:r>
              <a:rPr lang="es-ES" dirty="0" smtClean="0"/>
              <a:t>mínimos) delante de la molécula   elemental</a:t>
            </a:r>
          </a:p>
          <a:p>
            <a:pPr lvl="0">
              <a:buNone/>
            </a:pPr>
            <a:r>
              <a:rPr lang="es-ES" dirty="0" smtClean="0"/>
              <a:t>o compuesta, que alcancen equilibrar la</a:t>
            </a:r>
          </a:p>
          <a:p>
            <a:pPr lvl="0">
              <a:buNone/>
            </a:pPr>
            <a:r>
              <a:rPr lang="es-ES" dirty="0" smtClean="0"/>
              <a:t>ecuación.</a:t>
            </a:r>
          </a:p>
          <a:p>
            <a:pPr>
              <a:buNone/>
            </a:pP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85728"/>
            <a:ext cx="8186766" cy="5840435"/>
          </a:xfrm>
        </p:spPr>
        <p:txBody>
          <a:bodyPr/>
          <a:lstStyle/>
          <a:p>
            <a:pPr>
              <a:buNone/>
            </a:pPr>
            <a:r>
              <a:rPr lang="es-ES" dirty="0" smtClean="0"/>
              <a:t> </a:t>
            </a:r>
          </a:p>
          <a:p>
            <a:pPr>
              <a:buNone/>
            </a:pPr>
            <a:r>
              <a:rPr lang="es-ES" dirty="0" smtClean="0">
                <a:solidFill>
                  <a:schemeClr val="tx1">
                    <a:lumMod val="75000"/>
                    <a:lumOff val="25000"/>
                  </a:schemeClr>
                </a:solidFill>
              </a:rPr>
              <a:t>Se debe tener presente que en una</a:t>
            </a:r>
          </a:p>
          <a:p>
            <a:pPr>
              <a:buNone/>
            </a:pPr>
            <a:r>
              <a:rPr lang="es-ES" dirty="0" smtClean="0">
                <a:solidFill>
                  <a:schemeClr val="tx1">
                    <a:lumMod val="75000"/>
                    <a:lumOff val="25000"/>
                  </a:schemeClr>
                </a:solidFill>
              </a:rPr>
              <a:t>ecuación química al lado izquierdo se</a:t>
            </a:r>
          </a:p>
          <a:p>
            <a:pPr>
              <a:buNone/>
            </a:pPr>
            <a:r>
              <a:rPr lang="es-ES" dirty="0" smtClean="0">
                <a:solidFill>
                  <a:schemeClr val="tx1">
                    <a:lumMod val="75000"/>
                    <a:lumOff val="25000"/>
                  </a:schemeClr>
                </a:solidFill>
              </a:rPr>
              <a:t>encuentran los </a:t>
            </a:r>
            <a:r>
              <a:rPr lang="es-ES" b="1" dirty="0" smtClean="0">
                <a:solidFill>
                  <a:schemeClr val="tx1">
                    <a:lumMod val="75000"/>
                    <a:lumOff val="25000"/>
                  </a:schemeClr>
                </a:solidFill>
              </a:rPr>
              <a:t>reactivos o reactantes</a:t>
            </a:r>
            <a:r>
              <a:rPr lang="es-ES" dirty="0" smtClean="0">
                <a:solidFill>
                  <a:schemeClr val="tx1">
                    <a:lumMod val="75000"/>
                    <a:lumOff val="25000"/>
                  </a:schemeClr>
                </a:solidFill>
              </a:rPr>
              <a:t>,</a:t>
            </a:r>
          </a:p>
          <a:p>
            <a:pPr>
              <a:buNone/>
            </a:pPr>
            <a:r>
              <a:rPr lang="es-ES" dirty="0" smtClean="0">
                <a:solidFill>
                  <a:schemeClr val="tx1">
                    <a:lumMod val="75000"/>
                    <a:lumOff val="25000"/>
                  </a:schemeClr>
                </a:solidFill>
              </a:rPr>
              <a:t>luego aparece el signo + que significa </a:t>
            </a:r>
          </a:p>
          <a:p>
            <a:pPr>
              <a:buNone/>
            </a:pPr>
            <a:r>
              <a:rPr lang="es-ES" b="1" dirty="0" smtClean="0">
                <a:solidFill>
                  <a:schemeClr val="tx1">
                    <a:lumMod val="75000"/>
                    <a:lumOff val="25000"/>
                  </a:schemeClr>
                </a:solidFill>
              </a:rPr>
              <a:t>“reacciona con”</a:t>
            </a:r>
            <a:r>
              <a:rPr lang="es-ES" dirty="0" smtClean="0">
                <a:solidFill>
                  <a:schemeClr val="tx1">
                    <a:lumMod val="75000"/>
                    <a:lumOff val="25000"/>
                  </a:schemeClr>
                </a:solidFill>
              </a:rPr>
              <a:t> y posteriormente al lado</a:t>
            </a:r>
          </a:p>
          <a:p>
            <a:pPr>
              <a:buNone/>
            </a:pPr>
            <a:r>
              <a:rPr lang="es-ES" dirty="0" smtClean="0">
                <a:solidFill>
                  <a:schemeClr val="tx1">
                    <a:lumMod val="75000"/>
                    <a:lumOff val="25000"/>
                  </a:schemeClr>
                </a:solidFill>
              </a:rPr>
              <a:t>Derecho se coloca una  flecha        : que</a:t>
            </a:r>
          </a:p>
          <a:p>
            <a:pPr>
              <a:buNone/>
            </a:pPr>
            <a:r>
              <a:rPr lang="es-ES" dirty="0" smtClean="0">
                <a:solidFill>
                  <a:schemeClr val="tx1">
                    <a:lumMod val="75000"/>
                    <a:lumOff val="25000"/>
                  </a:schemeClr>
                </a:solidFill>
              </a:rPr>
              <a:t>indica </a:t>
            </a:r>
            <a:r>
              <a:rPr lang="es-ES" b="1" dirty="0" smtClean="0">
                <a:solidFill>
                  <a:schemeClr val="tx1">
                    <a:lumMod val="75000"/>
                    <a:lumOff val="25000"/>
                  </a:schemeClr>
                </a:solidFill>
              </a:rPr>
              <a:t>produce </a:t>
            </a:r>
            <a:r>
              <a:rPr lang="es-ES" dirty="0" smtClean="0">
                <a:solidFill>
                  <a:schemeClr val="tx1">
                    <a:lumMod val="75000"/>
                    <a:lumOff val="25000"/>
                  </a:schemeClr>
                </a:solidFill>
              </a:rPr>
              <a:t>y por último; pero siempre</a:t>
            </a:r>
          </a:p>
          <a:p>
            <a:pPr>
              <a:buNone/>
            </a:pPr>
            <a:r>
              <a:rPr lang="es-ES" dirty="0" smtClean="0">
                <a:solidFill>
                  <a:schemeClr val="tx1">
                    <a:lumMod val="75000"/>
                    <a:lumOff val="25000"/>
                  </a:schemeClr>
                </a:solidFill>
              </a:rPr>
              <a:t>hacia la derecha se escribe el producto.</a:t>
            </a:r>
            <a:endParaRPr lang="es-ES" dirty="0">
              <a:solidFill>
                <a:schemeClr val="tx1">
                  <a:lumMod val="75000"/>
                  <a:lumOff val="25000"/>
                </a:schemeClr>
              </a:solidFill>
            </a:endParaRPr>
          </a:p>
        </p:txBody>
      </p:sp>
      <p:pic>
        <p:nvPicPr>
          <p:cNvPr id="4" name="3 Imagen" descr="flec.jpg"/>
          <p:cNvPicPr>
            <a:picLocks noChangeAspect="1"/>
          </p:cNvPicPr>
          <p:nvPr/>
        </p:nvPicPr>
        <p:blipFill>
          <a:blip r:embed="rId2"/>
          <a:stretch>
            <a:fillRect/>
          </a:stretch>
        </p:blipFill>
        <p:spPr>
          <a:xfrm>
            <a:off x="6143637" y="3929066"/>
            <a:ext cx="714380" cy="417278"/>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600" dirty="0" smtClean="0"/>
              <a:t>Características de las ecuaciones químicas.</a:t>
            </a:r>
            <a:endParaRPr lang="es-ES" sz="3600" dirty="0"/>
          </a:p>
        </p:txBody>
      </p:sp>
      <p:sp>
        <p:nvSpPr>
          <p:cNvPr id="3" name="2 Marcador de contenido"/>
          <p:cNvSpPr>
            <a:spLocks noGrp="1"/>
          </p:cNvSpPr>
          <p:nvPr>
            <p:ph idx="1"/>
          </p:nvPr>
        </p:nvSpPr>
        <p:spPr>
          <a:xfrm>
            <a:off x="457200" y="1600200"/>
            <a:ext cx="8229600" cy="4829196"/>
          </a:xfrm>
        </p:spPr>
        <p:txBody>
          <a:bodyPr/>
          <a:lstStyle/>
          <a:p>
            <a:pPr lvl="0">
              <a:buFont typeface="Wingdings" pitchFamily="2" charset="2"/>
              <a:buChar char="Ø"/>
            </a:pPr>
            <a:r>
              <a:rPr lang="es-ES" dirty="0" smtClean="0"/>
              <a:t> Las sustancias nuevas que se crean</a:t>
            </a:r>
          </a:p>
          <a:p>
            <a:pPr lvl="0">
              <a:buNone/>
            </a:pPr>
            <a:r>
              <a:rPr lang="es-ES" dirty="0" smtClean="0"/>
              <a:t>pueden  presentar aspecto totalmente</a:t>
            </a:r>
          </a:p>
          <a:p>
            <a:pPr lvl="0">
              <a:buNone/>
            </a:pPr>
            <a:r>
              <a:rPr lang="es-ES" dirty="0" smtClean="0"/>
              <a:t>diferente del que tenía las sustancias</a:t>
            </a:r>
          </a:p>
          <a:p>
            <a:pPr lvl="0">
              <a:buNone/>
            </a:pPr>
            <a:r>
              <a:rPr lang="es-ES" dirty="0" smtClean="0"/>
              <a:t>iníciales.</a:t>
            </a:r>
          </a:p>
          <a:p>
            <a:pPr lvl="0">
              <a:buNone/>
            </a:pPr>
            <a:endParaRPr lang="es-ES" dirty="0" smtClean="0"/>
          </a:p>
          <a:p>
            <a:pPr lvl="0">
              <a:buFont typeface="Wingdings" pitchFamily="2" charset="2"/>
              <a:buChar char="Ø"/>
            </a:pPr>
            <a:r>
              <a:rPr lang="es-ES" dirty="0" smtClean="0"/>
              <a:t>Escribir en forma correcta las fórmulas.</a:t>
            </a:r>
          </a:p>
          <a:p>
            <a:pPr lvl="0">
              <a:buNone/>
            </a:pPr>
            <a:endParaRPr lang="es-ES" dirty="0" smtClean="0"/>
          </a:p>
          <a:p>
            <a:pPr lvl="0">
              <a:buFont typeface="Wingdings" pitchFamily="2" charset="2"/>
              <a:buChar char="Ø"/>
            </a:pPr>
            <a:r>
              <a:rPr lang="es-ES" dirty="0" smtClean="0"/>
              <a:t>Balancear o equilibrar las  ecuaciones.</a:t>
            </a:r>
          </a:p>
          <a:p>
            <a:pPr>
              <a:buNone/>
            </a:pP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Título"/>
          <p:cNvSpPr>
            <a:spLocks noGrp="1"/>
          </p:cNvSpPr>
          <p:nvPr>
            <p:ph idx="1"/>
          </p:nvPr>
        </p:nvSpPr>
        <p:spPr>
          <a:xfrm>
            <a:off x="285750" y="357188"/>
            <a:ext cx="8401050" cy="6286522"/>
          </a:xfrm>
        </p:spPr>
        <p:txBody>
          <a:bodyPr/>
          <a:lstStyle/>
          <a:p>
            <a:pPr lvl="0">
              <a:buFont typeface="Wingdings" pitchFamily="2" charset="2"/>
              <a:buChar char="Ø"/>
            </a:pPr>
            <a:r>
              <a:rPr lang="es-ES" dirty="0" smtClean="0"/>
              <a:t>No olvidar los números  diatónicos.</a:t>
            </a:r>
          </a:p>
          <a:p>
            <a:pPr lvl="0">
              <a:buFont typeface="Wingdings" pitchFamily="2" charset="2"/>
              <a:buChar char="Ø"/>
            </a:pPr>
            <a:endParaRPr lang="es-ES" dirty="0" smtClean="0"/>
          </a:p>
          <a:p>
            <a:pPr lvl="0">
              <a:buFont typeface="Wingdings" pitchFamily="2" charset="2"/>
              <a:buChar char="Ø"/>
            </a:pPr>
            <a:r>
              <a:rPr lang="es-ES" dirty="0" smtClean="0"/>
              <a:t>Durante la ecuación química, se desprende o se absorbe energía estas pueden identificarse como:</a:t>
            </a:r>
          </a:p>
          <a:p>
            <a:pPr lvl="0">
              <a:buNone/>
            </a:pPr>
            <a:endParaRPr lang="es-ES" dirty="0" smtClean="0"/>
          </a:p>
          <a:p>
            <a:pPr>
              <a:buNone/>
            </a:pPr>
            <a:r>
              <a:rPr lang="es-ES" dirty="0" smtClean="0"/>
              <a:t>   Reacción exotérmica: desprende, libera energía durante la reacción.</a:t>
            </a:r>
          </a:p>
          <a:p>
            <a:pPr>
              <a:buNone/>
            </a:pPr>
            <a:endParaRPr lang="es-ES" dirty="0" smtClean="0"/>
          </a:p>
          <a:p>
            <a:pPr>
              <a:buNone/>
            </a:pPr>
            <a:r>
              <a:rPr lang="es-ES" dirty="0" smtClean="0"/>
              <a:t>   Reacción endotérmica: absorbe energía durante la reacción.</a:t>
            </a:r>
          </a:p>
          <a:p>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357166"/>
            <a:ext cx="8401080" cy="5768997"/>
          </a:xfrm>
        </p:spPr>
        <p:txBody>
          <a:bodyPr/>
          <a:lstStyle/>
          <a:p>
            <a:pPr lvl="0">
              <a:buFont typeface="Wingdings" pitchFamily="2" charset="2"/>
              <a:buChar char="Ø"/>
            </a:pPr>
            <a:r>
              <a:rPr lang="es-ES" dirty="0" smtClean="0"/>
              <a:t>Se cumple la  </a:t>
            </a:r>
            <a:r>
              <a:rPr lang="es-ES" b="1" dirty="0" smtClean="0"/>
              <a:t>ley de la conservación de</a:t>
            </a:r>
          </a:p>
          <a:p>
            <a:pPr lvl="0">
              <a:buNone/>
            </a:pPr>
            <a:r>
              <a:rPr lang="es-ES" b="1" dirty="0" smtClean="0"/>
              <a:t>la masa: </a:t>
            </a:r>
            <a:r>
              <a:rPr lang="es-ES" dirty="0" smtClean="0"/>
              <a:t>la suma de las masas de los</a:t>
            </a:r>
          </a:p>
          <a:p>
            <a:pPr lvl="0">
              <a:buNone/>
            </a:pPr>
            <a:r>
              <a:rPr lang="es-ES" dirty="0" smtClean="0"/>
              <a:t>reactivos, es igual a la suma de las masas de</a:t>
            </a:r>
          </a:p>
          <a:p>
            <a:pPr lvl="0">
              <a:buNone/>
            </a:pPr>
            <a:r>
              <a:rPr lang="es-ES" dirty="0" smtClean="0"/>
              <a:t>los productos. Es decir que en  una reacción</a:t>
            </a:r>
          </a:p>
          <a:p>
            <a:pPr lvl="0">
              <a:buNone/>
            </a:pPr>
            <a:r>
              <a:rPr lang="es-ES" dirty="0" smtClean="0"/>
              <a:t>química la masa total de los reactivos es</a:t>
            </a:r>
          </a:p>
          <a:p>
            <a:pPr lvl="0">
              <a:buNone/>
            </a:pPr>
            <a:r>
              <a:rPr lang="es-ES" dirty="0" smtClean="0"/>
              <a:t>igual a la masa total de los productos. </a:t>
            </a:r>
          </a:p>
          <a:p>
            <a:pPr>
              <a:buNone/>
            </a:pPr>
            <a:r>
              <a:rPr lang="es-ES" dirty="0" smtClean="0"/>
              <a:t>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14290"/>
            <a:ext cx="8115328" cy="6143668"/>
          </a:xfrm>
        </p:spPr>
        <p:txBody>
          <a:bodyPr/>
          <a:lstStyle/>
          <a:p>
            <a:pPr>
              <a:buNone/>
            </a:pPr>
            <a:endParaRPr lang="es-ES" dirty="0" smtClean="0">
              <a:solidFill>
                <a:schemeClr val="accent6"/>
              </a:solidFill>
            </a:endParaRPr>
          </a:p>
          <a:p>
            <a:pPr>
              <a:buNone/>
            </a:pPr>
            <a:r>
              <a:rPr lang="es-ES" b="1" dirty="0" smtClean="0"/>
              <a:t>La fórmula general de una ecuación</a:t>
            </a:r>
          </a:p>
          <a:p>
            <a:pPr>
              <a:buNone/>
            </a:pPr>
            <a:r>
              <a:rPr lang="es-ES" b="1" dirty="0" smtClean="0"/>
              <a:t>química se expresa así: </a:t>
            </a:r>
          </a:p>
          <a:p>
            <a:pPr>
              <a:buNone/>
            </a:pPr>
            <a:r>
              <a:rPr lang="es-ES" b="1" dirty="0" smtClean="0"/>
              <a:t>       </a:t>
            </a:r>
            <a:r>
              <a:rPr lang="es-ES" sz="2000" b="1" i="1" dirty="0" smtClean="0"/>
              <a:t>reaccionan</a:t>
            </a:r>
          </a:p>
          <a:p>
            <a:pPr>
              <a:buNone/>
            </a:pPr>
            <a:r>
              <a:rPr lang="es-ES" b="1" dirty="0" smtClean="0"/>
              <a:t>       A + B                 C+D </a:t>
            </a:r>
          </a:p>
          <a:p>
            <a:pPr>
              <a:buNone/>
            </a:pPr>
            <a:r>
              <a:rPr lang="es-ES" sz="2000" b="1" dirty="0" smtClean="0"/>
              <a:t>        		</a:t>
            </a:r>
            <a:r>
              <a:rPr lang="es-ES" sz="1600" b="1" i="1" dirty="0" smtClean="0"/>
              <a:t>       produce</a:t>
            </a:r>
          </a:p>
          <a:p>
            <a:pPr>
              <a:buNone/>
            </a:pPr>
            <a:r>
              <a:rPr lang="es-ES" sz="2000" b="1" dirty="0" smtClean="0"/>
              <a:t>	    </a:t>
            </a:r>
            <a:r>
              <a:rPr lang="es-ES" sz="2000" b="1" i="1" dirty="0" smtClean="0"/>
              <a:t>reactivos</a:t>
            </a:r>
            <a:r>
              <a:rPr lang="es-ES" sz="2000" b="1" dirty="0" smtClean="0"/>
              <a:t>                            </a:t>
            </a:r>
            <a:r>
              <a:rPr lang="es-ES" sz="2000" b="1" i="1" dirty="0" smtClean="0"/>
              <a:t>productos</a:t>
            </a:r>
          </a:p>
          <a:p>
            <a:pPr>
              <a:buNone/>
            </a:pPr>
            <a:endParaRPr lang="es-ES" sz="2000" b="1" i="1" dirty="0" smtClean="0"/>
          </a:p>
          <a:p>
            <a:pPr>
              <a:buNone/>
            </a:pPr>
            <a:r>
              <a:rPr lang="es-ES" b="1" i="1" dirty="0" smtClean="0"/>
              <a:t>Ejemplo</a:t>
            </a:r>
            <a:r>
              <a:rPr lang="es-ES" b="1" dirty="0" smtClean="0"/>
              <a:t>         </a:t>
            </a:r>
          </a:p>
          <a:p>
            <a:pPr>
              <a:buNone/>
            </a:pPr>
            <a:r>
              <a:rPr lang="es-ES" sz="1800" b="1" i="1" dirty="0" smtClean="0"/>
              <a:t>     reaccionan</a:t>
            </a:r>
          </a:p>
          <a:p>
            <a:pPr>
              <a:buNone/>
            </a:pPr>
            <a:r>
              <a:rPr lang="es-ES" sz="1800" b="1" i="1" dirty="0" smtClean="0"/>
              <a:t>  </a:t>
            </a:r>
            <a:r>
              <a:rPr lang="es-ES" sz="2000" b="1" i="1" dirty="0" smtClean="0"/>
              <a:t>Na OH  +   HCl</a:t>
            </a:r>
            <a:r>
              <a:rPr lang="es-ES" sz="2000" b="1" i="1" baseline="-25000" dirty="0" smtClean="0"/>
              <a:t>(</a:t>
            </a:r>
            <a:r>
              <a:rPr lang="es-ES" sz="2000" b="1" i="1" baseline="-25000" dirty="0" err="1" smtClean="0"/>
              <a:t>ac</a:t>
            </a:r>
            <a:r>
              <a:rPr lang="es-ES" sz="2000" b="1" i="1" baseline="-25000" dirty="0" smtClean="0"/>
              <a:t>)                            </a:t>
            </a:r>
            <a:r>
              <a:rPr lang="es-ES" sz="2000" b="1" i="1" dirty="0" smtClean="0"/>
              <a:t>Na Cl  + H</a:t>
            </a:r>
            <a:r>
              <a:rPr lang="es-ES" sz="2000" b="1" i="1" baseline="-25000" dirty="0" smtClean="0"/>
              <a:t>2</a:t>
            </a:r>
            <a:r>
              <a:rPr lang="es-ES" sz="2000" b="1" i="1" dirty="0" smtClean="0"/>
              <a:t>O</a:t>
            </a:r>
          </a:p>
          <a:p>
            <a:pPr>
              <a:buNone/>
            </a:pPr>
            <a:r>
              <a:rPr lang="es-ES" sz="1800" b="1" i="1" dirty="0" smtClean="0"/>
              <a:t>    reactivos                   </a:t>
            </a:r>
            <a:r>
              <a:rPr lang="es-ES" sz="1600" b="1" i="1" dirty="0" smtClean="0"/>
              <a:t>produce</a:t>
            </a:r>
            <a:r>
              <a:rPr lang="es-ES" sz="1800" b="1" i="1" dirty="0" smtClean="0"/>
              <a:t>     productos                        </a:t>
            </a:r>
            <a:endParaRPr lang="es-ES" sz="1800" b="1" dirty="0"/>
          </a:p>
        </p:txBody>
      </p:sp>
      <p:pic>
        <p:nvPicPr>
          <p:cNvPr id="4" name="3 Imagen" descr="flec.jpg"/>
          <p:cNvPicPr>
            <a:picLocks noChangeAspect="1"/>
          </p:cNvPicPr>
          <p:nvPr/>
        </p:nvPicPr>
        <p:blipFill>
          <a:blip r:embed="rId2"/>
          <a:stretch>
            <a:fillRect/>
          </a:stretch>
        </p:blipFill>
        <p:spPr>
          <a:xfrm>
            <a:off x="2928926" y="2714620"/>
            <a:ext cx="720141" cy="417278"/>
          </a:xfrm>
          <a:prstGeom prst="rect">
            <a:avLst/>
          </a:prstGeom>
        </p:spPr>
      </p:pic>
      <p:sp>
        <p:nvSpPr>
          <p:cNvPr id="5" name="4 Cerrar llave"/>
          <p:cNvSpPr/>
          <p:nvPr/>
        </p:nvSpPr>
        <p:spPr>
          <a:xfrm rot="5400000">
            <a:off x="1750199" y="2750339"/>
            <a:ext cx="357190" cy="1143008"/>
          </a:xfrm>
          <a:prstGeom prst="rightBrace">
            <a:avLst>
              <a:gd name="adj1" fmla="val 0"/>
              <a:gd name="adj2" fmla="val 50000"/>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s-ES"/>
          </a:p>
        </p:txBody>
      </p:sp>
      <p:sp>
        <p:nvSpPr>
          <p:cNvPr id="6" name="5 Cerrar llave"/>
          <p:cNvSpPr/>
          <p:nvPr/>
        </p:nvSpPr>
        <p:spPr>
          <a:xfrm rot="5400000">
            <a:off x="4500562" y="2714620"/>
            <a:ext cx="357190" cy="1071570"/>
          </a:xfrm>
          <a:prstGeom prst="rightBrace">
            <a:avLst>
              <a:gd name="adj1" fmla="val 0"/>
              <a:gd name="adj2" fmla="val 50000"/>
            </a:avLst>
          </a:prstGeom>
          <a:noFill/>
        </p:spPr>
        <p:style>
          <a:lnRef idx="1">
            <a:schemeClr val="accent2"/>
          </a:lnRef>
          <a:fillRef idx="0">
            <a:schemeClr val="accent2"/>
          </a:fillRef>
          <a:effectRef idx="0">
            <a:schemeClr val="accent2"/>
          </a:effectRef>
          <a:fontRef idx="minor">
            <a:schemeClr val="tx1"/>
          </a:fontRef>
        </p:style>
        <p:txBody>
          <a:bodyPr rtlCol="0" anchor="ctr"/>
          <a:lstStyle/>
          <a:p>
            <a:pPr algn="ctr"/>
            <a:endParaRPr lang="es-ES" dirty="0">
              <a:solidFill>
                <a:srgbClr val="FF0000"/>
              </a:solidFill>
            </a:endParaRPr>
          </a:p>
        </p:txBody>
      </p:sp>
      <p:pic>
        <p:nvPicPr>
          <p:cNvPr id="8" name="7 Imagen" descr="flec.jpg"/>
          <p:cNvPicPr>
            <a:picLocks noChangeAspect="1"/>
          </p:cNvPicPr>
          <p:nvPr/>
        </p:nvPicPr>
        <p:blipFill>
          <a:blip r:embed="rId2"/>
          <a:stretch>
            <a:fillRect/>
          </a:stretch>
        </p:blipFill>
        <p:spPr>
          <a:xfrm>
            <a:off x="3143240" y="5072074"/>
            <a:ext cx="642942" cy="37254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57158" y="214290"/>
            <a:ext cx="8267730" cy="6227785"/>
          </a:xfrm>
        </p:spPr>
        <p:txBody>
          <a:bodyPr/>
          <a:lstStyle/>
          <a:p>
            <a:pPr>
              <a:buNone/>
            </a:pPr>
            <a:endParaRPr lang="es-ES" dirty="0" smtClean="0"/>
          </a:p>
          <a:p>
            <a:pPr>
              <a:buNone/>
            </a:pPr>
            <a:r>
              <a:rPr lang="es-ES" dirty="0" smtClean="0"/>
              <a:t>La ecuación química se lee: </a:t>
            </a:r>
          </a:p>
          <a:p>
            <a:pPr>
              <a:buNone/>
            </a:pPr>
            <a:r>
              <a:rPr lang="es-ES" dirty="0" smtClean="0"/>
              <a:t>el hidróxido de sodio( NaOH) reacciona con</a:t>
            </a:r>
          </a:p>
          <a:p>
            <a:pPr>
              <a:buNone/>
            </a:pPr>
            <a:r>
              <a:rPr lang="es-ES" dirty="0" smtClean="0"/>
              <a:t>el ácido clorhídrico (HCl)</a:t>
            </a:r>
            <a:r>
              <a:rPr lang="es-ES" baseline="-25000" dirty="0" smtClean="0"/>
              <a:t>(</a:t>
            </a:r>
            <a:r>
              <a:rPr lang="es-ES" baseline="-25000" dirty="0" err="1" smtClean="0"/>
              <a:t>ac</a:t>
            </a:r>
            <a:r>
              <a:rPr lang="es-ES" baseline="-25000" dirty="0" smtClean="0"/>
              <a:t>)</a:t>
            </a:r>
            <a:r>
              <a:rPr lang="es-ES" dirty="0" smtClean="0"/>
              <a:t> para producir</a:t>
            </a:r>
          </a:p>
          <a:p>
            <a:pPr>
              <a:buNone/>
            </a:pPr>
            <a:r>
              <a:rPr lang="es-ES" dirty="0" smtClean="0"/>
              <a:t>cloruro de sodio (NaCl) y agua (H</a:t>
            </a:r>
            <a:r>
              <a:rPr lang="es-ES" baseline="-25000" dirty="0" smtClean="0"/>
              <a:t>2</a:t>
            </a:r>
            <a:r>
              <a:rPr lang="es-ES" dirty="0" smtClean="0"/>
              <a:t>O).</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l"/>
            <a:r>
              <a:rPr lang="es-ES" sz="3600" b="1" dirty="0" smtClean="0">
                <a:solidFill>
                  <a:schemeClr val="tx1"/>
                </a:solidFill>
              </a:rPr>
              <a:t>Características a tomar en cuenta al escribir una ecuación química</a:t>
            </a:r>
            <a:r>
              <a:rPr lang="es-ES" sz="3600" b="1" dirty="0" smtClean="0">
                <a:solidFill>
                  <a:schemeClr val="accent6"/>
                </a:solidFill>
              </a:rPr>
              <a:t>.</a:t>
            </a:r>
            <a:endParaRPr lang="es-ES" sz="3600" b="1" dirty="0">
              <a:solidFill>
                <a:schemeClr val="accent6"/>
              </a:solidFill>
            </a:endParaRPr>
          </a:p>
        </p:txBody>
      </p:sp>
      <p:sp>
        <p:nvSpPr>
          <p:cNvPr id="5" name="4 Marcador de contenido"/>
          <p:cNvSpPr>
            <a:spLocks noGrp="1"/>
          </p:cNvSpPr>
          <p:nvPr>
            <p:ph idx="1"/>
          </p:nvPr>
        </p:nvSpPr>
        <p:spPr/>
        <p:txBody>
          <a:bodyPr/>
          <a:lstStyle/>
          <a:p>
            <a:pPr>
              <a:buFont typeface="Wingdings" pitchFamily="2" charset="2"/>
              <a:buChar char="Ø"/>
            </a:pPr>
            <a:r>
              <a:rPr lang="es-ES" dirty="0" smtClean="0"/>
              <a:t>Tener presente las sustancias que</a:t>
            </a:r>
          </a:p>
          <a:p>
            <a:pPr>
              <a:buNone/>
            </a:pPr>
            <a:r>
              <a:rPr lang="es-ES" dirty="0" smtClean="0"/>
              <a:t>reaccionan y las sustancias que se</a:t>
            </a:r>
          </a:p>
          <a:p>
            <a:pPr>
              <a:buNone/>
            </a:pPr>
            <a:r>
              <a:rPr lang="es-ES" dirty="0" smtClean="0"/>
              <a:t>producen.</a:t>
            </a:r>
          </a:p>
          <a:p>
            <a:pPr>
              <a:buFont typeface="Wingdings" pitchFamily="2" charset="2"/>
              <a:buChar char="Ø"/>
            </a:pPr>
            <a:r>
              <a:rPr lang="es-ES" dirty="0" smtClean="0"/>
              <a:t>Escribir en forma correcta las fórmulas.</a:t>
            </a:r>
          </a:p>
          <a:p>
            <a:pPr>
              <a:buFont typeface="Wingdings" pitchFamily="2" charset="2"/>
              <a:buChar char="Ø"/>
            </a:pPr>
            <a:r>
              <a:rPr lang="es-ES" dirty="0" smtClean="0"/>
              <a:t>Balancear o equilibrar la ecuación.</a:t>
            </a:r>
          </a:p>
          <a:p>
            <a:pPr>
              <a:buFont typeface="Wingdings" pitchFamily="2" charset="2"/>
              <a:buChar char="Ø"/>
            </a:pPr>
            <a:r>
              <a:rPr lang="es-ES" dirty="0" smtClean="0"/>
              <a:t>No olvidar los elementos diatónicos.</a:t>
            </a:r>
          </a:p>
          <a:p>
            <a:pPr>
              <a:buFont typeface="Wingdings" pitchFamily="2" charset="2"/>
              <a:buChar char="Ø"/>
            </a:pPr>
            <a:r>
              <a:rPr lang="es-ES" dirty="0" smtClean="0"/>
              <a:t>Expresar sí una ecuación es exotérmica o endotérmica.</a:t>
            </a:r>
          </a:p>
          <a:p>
            <a:pPr>
              <a:buNone/>
            </a:pP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285728"/>
            <a:ext cx="8401080" cy="5840435"/>
          </a:xfrm>
        </p:spPr>
        <p:txBody>
          <a:bodyPr/>
          <a:lstStyle/>
          <a:p>
            <a:pPr>
              <a:buNone/>
            </a:pPr>
            <a:endParaRPr lang="es-ES" dirty="0" smtClean="0"/>
          </a:p>
          <a:p>
            <a:pPr>
              <a:buNone/>
            </a:pPr>
            <a:r>
              <a:rPr lang="es-ES" dirty="0" smtClean="0">
                <a:solidFill>
                  <a:schemeClr val="tx1">
                    <a:lumMod val="65000"/>
                    <a:lumOff val="35000"/>
                  </a:schemeClr>
                </a:solidFill>
              </a:rPr>
              <a:t>Recordemos lo siguiente:</a:t>
            </a:r>
          </a:p>
          <a:p>
            <a:pPr>
              <a:buFont typeface="Wingdings" pitchFamily="2" charset="2"/>
              <a:buChar char="Ø"/>
            </a:pPr>
            <a:r>
              <a:rPr lang="es-ES" dirty="0" smtClean="0">
                <a:solidFill>
                  <a:schemeClr val="tx1">
                    <a:lumMod val="65000"/>
                    <a:lumOff val="35000"/>
                  </a:schemeClr>
                </a:solidFill>
              </a:rPr>
              <a:t>Que una reacción química se encuentra</a:t>
            </a:r>
          </a:p>
          <a:p>
            <a:pPr>
              <a:buNone/>
            </a:pPr>
            <a:r>
              <a:rPr lang="es-ES" dirty="0" smtClean="0">
                <a:solidFill>
                  <a:schemeClr val="tx1">
                    <a:lumMod val="65000"/>
                    <a:lumOff val="35000"/>
                  </a:schemeClr>
                </a:solidFill>
              </a:rPr>
              <a:t>representada con símbolos se llama</a:t>
            </a:r>
          </a:p>
          <a:p>
            <a:pPr>
              <a:buNone/>
            </a:pPr>
            <a:r>
              <a:rPr lang="es-ES" dirty="0" smtClean="0">
                <a:solidFill>
                  <a:schemeClr val="tx1">
                    <a:lumMod val="65000"/>
                    <a:lumOff val="35000"/>
                  </a:schemeClr>
                </a:solidFill>
              </a:rPr>
              <a:t>“</a:t>
            </a:r>
            <a:r>
              <a:rPr lang="es-ES" b="1" dirty="0" smtClean="0">
                <a:solidFill>
                  <a:schemeClr val="tx1">
                    <a:lumMod val="65000"/>
                    <a:lumOff val="35000"/>
                  </a:schemeClr>
                </a:solidFill>
              </a:rPr>
              <a:t>ecuaciones  químicas”.</a:t>
            </a:r>
          </a:p>
          <a:p>
            <a:pPr>
              <a:buNone/>
            </a:pPr>
            <a:r>
              <a:rPr lang="es-ES" b="1" dirty="0" smtClean="0">
                <a:solidFill>
                  <a:schemeClr val="tx1">
                    <a:lumMod val="65000"/>
                    <a:lumOff val="35000"/>
                  </a:schemeClr>
                </a:solidFill>
              </a:rPr>
              <a:t> </a:t>
            </a:r>
            <a:r>
              <a:rPr lang="es-ES" dirty="0" smtClean="0">
                <a:solidFill>
                  <a:schemeClr val="tx1">
                    <a:lumMod val="65000"/>
                    <a:lumOff val="35000"/>
                  </a:schemeClr>
                </a:solidFill>
              </a:rPr>
              <a:t>Es aquí donde se debe tomar en cuenta la</a:t>
            </a:r>
          </a:p>
          <a:p>
            <a:pPr>
              <a:buNone/>
            </a:pPr>
            <a:r>
              <a:rPr lang="es-ES" dirty="0" smtClean="0">
                <a:solidFill>
                  <a:schemeClr val="tx1">
                    <a:lumMod val="65000"/>
                    <a:lumOff val="35000"/>
                  </a:schemeClr>
                </a:solidFill>
              </a:rPr>
              <a:t>atomicidad.</a:t>
            </a:r>
          </a:p>
          <a:p>
            <a:pPr>
              <a:buNone/>
            </a:pPr>
            <a:r>
              <a:rPr lang="es-ES" dirty="0" smtClean="0">
                <a:solidFill>
                  <a:schemeClr val="tx1">
                    <a:lumMod val="65000"/>
                    <a:lumOff val="35000"/>
                  </a:schemeClr>
                </a:solidFill>
              </a:rPr>
              <a:t>Ejemplo:  C + O</a:t>
            </a:r>
            <a:r>
              <a:rPr lang="es-ES" baseline="-25000" dirty="0" smtClean="0">
                <a:solidFill>
                  <a:schemeClr val="tx1">
                    <a:lumMod val="65000"/>
                    <a:lumOff val="35000"/>
                  </a:schemeClr>
                </a:solidFill>
              </a:rPr>
              <a:t>2 </a:t>
            </a:r>
            <a:r>
              <a:rPr lang="es-ES" dirty="0" smtClean="0">
                <a:solidFill>
                  <a:schemeClr val="tx1">
                    <a:lumMod val="65000"/>
                    <a:lumOff val="35000"/>
                  </a:schemeClr>
                </a:solidFill>
              </a:rPr>
              <a:t>           CO</a:t>
            </a:r>
            <a:r>
              <a:rPr lang="es-ES" baseline="-25000" dirty="0" smtClean="0">
                <a:solidFill>
                  <a:schemeClr val="tx1">
                    <a:lumMod val="65000"/>
                    <a:lumOff val="35000"/>
                  </a:schemeClr>
                </a:solidFill>
              </a:rPr>
              <a:t>2</a:t>
            </a:r>
          </a:p>
          <a:p>
            <a:pPr>
              <a:buNone/>
            </a:pPr>
            <a:endParaRPr lang="es-ES" dirty="0" smtClean="0">
              <a:solidFill>
                <a:schemeClr val="accent6"/>
              </a:solidFill>
            </a:endParaRPr>
          </a:p>
        </p:txBody>
      </p:sp>
      <p:pic>
        <p:nvPicPr>
          <p:cNvPr id="4" name="3 Imagen" descr="flec.jpg"/>
          <p:cNvPicPr>
            <a:picLocks noChangeAspect="1"/>
          </p:cNvPicPr>
          <p:nvPr/>
        </p:nvPicPr>
        <p:blipFill>
          <a:blip r:embed="rId2"/>
          <a:stretch>
            <a:fillRect/>
          </a:stretch>
        </p:blipFill>
        <p:spPr>
          <a:xfrm>
            <a:off x="3643306" y="4500570"/>
            <a:ext cx="720141" cy="41727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pPr algn="l"/>
            <a:r>
              <a:rPr lang="es-ES" sz="3600" b="1" dirty="0" smtClean="0">
                <a:solidFill>
                  <a:schemeClr val="tx1"/>
                </a:solidFill>
              </a:rPr>
              <a:t>¿Cuál es el significado que tiene la ecuación química?</a:t>
            </a:r>
            <a:endParaRPr lang="es-ES" sz="3600" b="1" dirty="0">
              <a:solidFill>
                <a:schemeClr val="tx1"/>
              </a:solidFill>
            </a:endParaRPr>
          </a:p>
        </p:txBody>
      </p:sp>
      <p:sp>
        <p:nvSpPr>
          <p:cNvPr id="3" name="2 Marcador de contenido"/>
          <p:cNvSpPr>
            <a:spLocks noGrp="1"/>
          </p:cNvSpPr>
          <p:nvPr>
            <p:ph idx="1"/>
          </p:nvPr>
        </p:nvSpPr>
        <p:spPr>
          <a:xfrm>
            <a:off x="357158" y="1500174"/>
            <a:ext cx="8329642" cy="4625989"/>
          </a:xfrm>
        </p:spPr>
        <p:txBody>
          <a:bodyPr/>
          <a:lstStyle/>
          <a:p>
            <a:pPr>
              <a:buNone/>
            </a:pPr>
            <a:r>
              <a:rPr lang="es-ES" dirty="0" smtClean="0"/>
              <a:t>La ecuación química tiene un significado</a:t>
            </a:r>
          </a:p>
          <a:p>
            <a:pPr>
              <a:buNone/>
            </a:pPr>
            <a:r>
              <a:rPr lang="es-ES" dirty="0" smtClean="0"/>
              <a:t>cualitativo que identifica los reactivos y los</a:t>
            </a:r>
          </a:p>
          <a:p>
            <a:pPr>
              <a:buNone/>
            </a:pPr>
            <a:r>
              <a:rPr lang="es-ES" dirty="0" smtClean="0"/>
              <a:t>productos.</a:t>
            </a:r>
          </a:p>
          <a:p>
            <a:pPr>
              <a:buNone/>
            </a:pPr>
            <a:r>
              <a:rPr lang="es-ES" dirty="0" smtClean="0"/>
              <a:t>Además tiene significado cuantitativo: debe</a:t>
            </a:r>
          </a:p>
          <a:p>
            <a:pPr>
              <a:buNone/>
            </a:pPr>
            <a:r>
              <a:rPr lang="es-ES" dirty="0" smtClean="0"/>
              <a:t>cumplir con la </a:t>
            </a:r>
            <a:r>
              <a:rPr lang="es-ES" b="1" i="1" dirty="0" smtClean="0"/>
              <a:t>Ley de Conservación de la</a:t>
            </a:r>
          </a:p>
          <a:p>
            <a:pPr>
              <a:buNone/>
            </a:pPr>
            <a:r>
              <a:rPr lang="es-ES" b="1" i="1" dirty="0" smtClean="0"/>
              <a:t>masa. </a:t>
            </a:r>
          </a:p>
          <a:p>
            <a:pPr>
              <a:buNone/>
            </a:pPr>
            <a:r>
              <a:rPr lang="es-ES" dirty="0" smtClean="0"/>
              <a:t>Que dice: “La masa no se crea ni se</a:t>
            </a:r>
          </a:p>
          <a:p>
            <a:pPr>
              <a:buNone/>
            </a:pPr>
            <a:r>
              <a:rPr lang="es-ES" dirty="0" smtClean="0"/>
              <a:t>destruye solo se transforma.”</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654164"/>
          </a:xfrm>
        </p:spPr>
        <p:txBody>
          <a:bodyPr/>
          <a:lstStyle/>
          <a:p>
            <a:pPr algn="l"/>
            <a:r>
              <a:rPr lang="es-ES" sz="3600" b="1" dirty="0" smtClean="0">
                <a:solidFill>
                  <a:schemeClr val="tx1"/>
                </a:solidFill>
              </a:rPr>
              <a:t>¿Qué determina el cumplimiento de la ley de la conservación de la masa?</a:t>
            </a:r>
            <a:endParaRPr lang="es-ES" sz="3600" b="1" dirty="0">
              <a:solidFill>
                <a:schemeClr val="tx1"/>
              </a:solidFill>
            </a:endParaRPr>
          </a:p>
        </p:txBody>
      </p:sp>
      <p:sp>
        <p:nvSpPr>
          <p:cNvPr id="3" name="2 Marcador de contenido"/>
          <p:cNvSpPr>
            <a:spLocks noGrp="1"/>
          </p:cNvSpPr>
          <p:nvPr>
            <p:ph idx="1"/>
          </p:nvPr>
        </p:nvSpPr>
        <p:spPr>
          <a:xfrm>
            <a:off x="500034" y="2000240"/>
            <a:ext cx="8229600" cy="4525963"/>
          </a:xfrm>
        </p:spPr>
        <p:txBody>
          <a:bodyPr/>
          <a:lstStyle/>
          <a:p>
            <a:pPr>
              <a:buNone/>
            </a:pPr>
            <a:endParaRPr lang="es-ES" dirty="0" smtClean="0">
              <a:solidFill>
                <a:schemeClr val="accent6"/>
              </a:solidFill>
            </a:endParaRPr>
          </a:p>
          <a:p>
            <a:pPr>
              <a:buNone/>
            </a:pPr>
            <a:r>
              <a:rPr lang="es-ES" dirty="0" smtClean="0"/>
              <a:t>El cumplimiento de la ley de conservación</a:t>
            </a:r>
          </a:p>
          <a:p>
            <a:pPr>
              <a:buNone/>
            </a:pPr>
            <a:r>
              <a:rPr lang="es-ES" dirty="0" smtClean="0"/>
              <a:t>de la masa determina el cumplimiento del</a:t>
            </a:r>
          </a:p>
          <a:p>
            <a:pPr>
              <a:buNone/>
            </a:pPr>
            <a:r>
              <a:rPr lang="es-ES" dirty="0" smtClean="0"/>
              <a:t>equilibrio de las ecuaciones, que se logra a</a:t>
            </a:r>
          </a:p>
          <a:p>
            <a:pPr>
              <a:buNone/>
            </a:pPr>
            <a:r>
              <a:rPr lang="es-ES" dirty="0" smtClean="0"/>
              <a:t>través del método del tanteo.</a:t>
            </a:r>
            <a:endParaRPr lang="es-ES" dirty="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1300</TotalTime>
  <Words>1377</Words>
  <Application>Microsoft Office PowerPoint</Application>
  <PresentationFormat>Presentación en pantalla (4:3)</PresentationFormat>
  <Paragraphs>258</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Diseño predeterminado</vt:lpstr>
      <vt:lpstr>Ecuaciones químicas</vt:lpstr>
      <vt:lpstr>¿Qué es una ecuación química?</vt:lpstr>
      <vt:lpstr>Diapositiva 3</vt:lpstr>
      <vt:lpstr>Diapositiva 4</vt:lpstr>
      <vt:lpstr>Diapositiva 5</vt:lpstr>
      <vt:lpstr>Características a tomar en cuenta al escribir una ecuación química.</vt:lpstr>
      <vt:lpstr>Diapositiva 7</vt:lpstr>
      <vt:lpstr>¿Cuál es el significado que tiene la ecuación química?</vt:lpstr>
      <vt:lpstr>¿Qué determina el cumplimiento de la ley de la conservación de la masa?</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¿Qué se realizó para poder  balancear los átomos?</vt:lpstr>
      <vt:lpstr>Diapositiva 25</vt:lpstr>
      <vt:lpstr>Importancia de una ecuación química. </vt:lpstr>
      <vt:lpstr>Diapositiva 27</vt:lpstr>
      <vt:lpstr>Diapositiva 28</vt:lpstr>
      <vt:lpstr>Diapositiva 29</vt:lpstr>
      <vt:lpstr>Características de las ecuaciones químicas.</vt:lpstr>
      <vt:lpstr>Diapositiva 31</vt:lpstr>
      <vt:lpstr>Diapositiva 32</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cp:lastModifiedBy>
  <cp:revision>141</cp:revision>
  <dcterms:created xsi:type="dcterms:W3CDTF">2009-03-24T21:54:32Z</dcterms:created>
  <dcterms:modified xsi:type="dcterms:W3CDTF">2017-11-20T23:14:40Z</dcterms:modified>
</cp:coreProperties>
</file>