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6" r:id="rId3"/>
    <p:sldId id="264" r:id="rId4"/>
    <p:sldId id="257" r:id="rId5"/>
    <p:sldId id="258" r:id="rId6"/>
    <p:sldId id="259" r:id="rId7"/>
    <p:sldId id="266" r:id="rId8"/>
    <p:sldId id="267" r:id="rId9"/>
    <p:sldId id="268" r:id="rId10"/>
    <p:sldId id="260" r:id="rId11"/>
    <p:sldId id="269" r:id="rId12"/>
    <p:sldId id="261" r:id="rId13"/>
    <p:sldId id="263" r:id="rId14"/>
    <p:sldId id="272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62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3AE535-33CB-4EF2-BCF8-5F9CCAF5232C}" type="datetimeFigureOut">
              <a:rPr lang="es-ES" smtClean="0"/>
              <a:pPr/>
              <a:t>21/11/2017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E337BD-9F91-43A4-883A-CFE7D5764FA1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png"/><Relationship Id="rId7" Type="http://schemas.openxmlformats.org/officeDocument/2006/relationships/hyperlink" Target="http://www.google.co.cr/imgres?imgurl=http://universo.iaa.es/amiga/FCKeditor/UserFiles/Image/Elhombreyelcosmos/condensado-bose-einstein.jpg&amp;imgrefurl=http://www.taringa.net/posts/info/2158375/El-5to-estado.html&amp;usg=__X3bR5NIAYtVB7NrrzrrNqTPn0Ao=&amp;h=279&amp;w=418&amp;sz=21&amp;hl=es&amp;start=46&amp;zoom=1&amp;tbnid=1Npd4ZpI9BfmZM:&amp;tbnh=83&amp;tbnw=125&amp;ei=9SxtTY72NsP78AbzrqyODQ&amp;prev=/images?q=de+estado+del+plasma&amp;start=40&amp;hl=es&amp;sa=N&amp;gbv=2&amp;tbs=isch:1&amp;itbs=1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.cr/imgres?imgurl=http://www.max-fuel.com.ar/plasma-light/800px-Plasma_lamp_touching.jpg&amp;imgrefurl=http://www.taringa.net/posts/info/2884487/Plasma-el-cuarto-estado-de-la-materia.html&amp;usg=__eJQrAPR9rcSpOlyMw18lnfc2hrI=&amp;h=555&amp;w=800&amp;sz=46&amp;hl=es&amp;start=8&amp;zoom=1&amp;tbnid=59SO9xdU2j6lSM:&amp;tbnh=99&amp;tbnw=143&amp;ei=xixtTfqhG4OC8gbq4qyODQ&amp;prev=/images?q=de+estado+del+plasma&amp;hl=es&amp;sa=G&amp;gbv=2&amp;tbs=isch:1&amp;itbs=1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psbrzar.educa.aragon.es/CURSO_07_08/070929%20P5%20ACTIVIDAD%20INFORMATICA/inform_archivos/image011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.cr/imgres?imgurl=http://cas.sdss.org/dr7/sp/astro/stars/images/1359-1-54.jpg&amp;imgrefurl=http://cas.sdss.org/dr7/sp/astro/stars/stars.asp&amp;usg=__psvgNMTn8eco53yIyjvtEPpwJTo=&amp;h=320&amp;w=320&amp;sz=16&amp;hl=es&amp;start=34&amp;zoom=1&amp;tbnid=udhxB3jeIxGSEM:&amp;tbnh=118&amp;tbnw=118&amp;ei=0CJtTefLKcH78AbOr6SPDQ&amp;prev=/images?q=objetos+gaseosos&amp;start=20&amp;hl=es&amp;sa=N&amp;gbv=2&amp;tbs=isch:1&amp;itbs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.cr/imgres?imgurl=http://www.max-fuel.com.ar/plasma-light/800px-Plasma_lamp_touching.jpg&amp;imgrefurl=http://www.taringa.net/posts/info/2884487/Plasma-el-cuarto-estado-de-la-materia.html&amp;usg=__eJQrAPR9rcSpOlyMw18lnfc2hrI=&amp;h=555&amp;w=800&amp;sz=46&amp;hl=es&amp;start=8&amp;zoom=1&amp;tbnid=59SO9xdU2j6lSM:&amp;tbnh=99&amp;tbnw=143&amp;ei=xixtTfqhG4OC8gbq4qyODQ&amp;prev=/images?q=de+estado+del+plasma&amp;hl=es&amp;sa=G&amp;gbv=2&amp;tbs=isch:1&amp;itbs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cr/imgres?imgurl=http://universo.iaa.es/amiga/FCKeditor/UserFiles/Image/Elhombreyelcosmos/condensado-bose-einstein.jpg&amp;imgrefurl=http://www.taringa.net/posts/info/2158375/El-5to-estado.html&amp;usg=__X3bR5NIAYtVB7NrrzrrNqTPn0Ao=&amp;h=279&amp;w=418&amp;sz=21&amp;hl=es&amp;start=46&amp;zoom=1&amp;tbnid=1Npd4ZpI9BfmZM:&amp;tbnh=83&amp;tbnw=125&amp;ei=9SxtTY72NsP78AbzrqyODQ&amp;prev=/images?q=de+estado+del+plasma&amp;start=40&amp;hl=es&amp;sa=N&amp;gbv=2&amp;tbs=isch:1&amp;itbs=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ikkaro.com/files/u1/ludio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hyperlink" Target="http://bp2.blogger.com/_zvZFMBPeNx8/R9WUj2t8E-I/AAAAAAAAACU/G_JwVPSmKSc/s320/contaminacbio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cr/imgres?imgurl=http://img.xatakaciencia.com/2007/03/superconductor.jpg&amp;imgrefurl=http://www.xatakaciencia.com/fisica/superconductividad&amp;usg=__M7ZkJoBMFm3RFPbOWVkF3NmGn0Y=&amp;h=231&amp;w=196&amp;sz=7&amp;hl=es&amp;start=4&amp;zoom=1&amp;tbnid=6m6WLbJErtJh1M:&amp;tbnh=108&amp;tbnw=92&amp;ei=aGFuTZmNFcL88AanrvSPDw&amp;prev=/images?q=superconductividad&amp;hl=es&amp;sa=G&amp;gbv=2&amp;tbs=isch:1&amp;itbs=1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.cr/imgres?imgurl=http://www.sciencedaily.com/images/2005/12/051223090405.jpg&amp;imgrefurl=http://www.todoastros.com/glosario-basico/superfluidez/&amp;usg=__jQds5ZyHPMhoggRsS3nzbeuvOvg=&amp;h=388&amp;w=300&amp;sz=15&amp;hl=es&amp;start=1&amp;zoom=1&amp;tbnid=XGvUNtjDvrDvLM:&amp;tbnh=123&amp;tbnw=95&amp;ei=Tm1uTZfSOIKr8AaZ6-H4Dg&amp;prev=/images?q=superfluidez&amp;hl=es&amp;sa=G&amp;gbv=2&amp;tbs=isch:1&amp;itbs=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.cr/imgres?imgurl=http://www.quellegamos.com/imagenes3d/wp-content/2009/01/lubricantes.jpg&amp;imgrefurl=http://www.taringa.net/posts/info/6397740/Como-elegir-el-aceite-lubricante-del-motor_.html&amp;usg=__cQ3QHOO-y8MZF-gVo1EAqQ6aWtE=&amp;h=878&amp;w=903&amp;sz=436&amp;hl=es&amp;start=457&amp;zoom=1&amp;tbnid=7bn0xYxVtMIg6M:&amp;tbnh=143&amp;tbnw=147&amp;ei=kVNuTd7nKYOClAe5k_xe&amp;prev=/images?q=viscosidad&amp;start=440&amp;hl=es&amp;sa=N&amp;gbv=2&amp;tbs=isch:1&amp;itbs=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www.google.co.cr/imgres?imgurl=http://universo.iaa.es/amiga/FCKeditor/UserFiles/Image/Elhombreyelcosmos/condensado-bose-einstein.jpg&amp;imgrefurl=http://www.taringa.net/posts/info/2158375/El-5to-estado.html&amp;usg=__X3bR5NIAYtVB7NrrzrrNqTPn0Ao=&amp;h=279&amp;w=418&amp;sz=21&amp;hl=es&amp;start=46&amp;zoom=1&amp;tbnid=1Npd4ZpI9BfmZM:&amp;tbnh=83&amp;tbnw=125&amp;ei=9SxtTY72NsP78AbzrqyODQ&amp;prev=/images?q=de+estado+del+plasma&amp;start=40&amp;hl=es&amp;sa=N&amp;gbv=2&amp;tbs=isch:1&amp;itbs=1" TargetMode="External"/><Relationship Id="rId7" Type="http://schemas.openxmlformats.org/officeDocument/2006/relationships/hyperlink" Target="http://www.google.co.cr/imgres?imgurl=http://cas.sdss.org/dr7/sp/astro/stars/images/1359-1-54.jpg&amp;imgrefurl=http://cas.sdss.org/dr7/sp/astro/stars/stars.asp&amp;usg=__psvgNMTn8eco53yIyjvtEPpwJTo=&amp;h=320&amp;w=320&amp;sz=16&amp;hl=es&amp;start=34&amp;zoom=1&amp;tbnid=udhxB3jeIxGSEM:&amp;tbnh=118&amp;tbnw=118&amp;ei=0CJtTefLKcH78AbOr6SPDQ&amp;prev=/images?q=objetos+gaseosos&amp;start=20&amp;hl=es&amp;sa=N&amp;gbv=2&amp;tbs=isch:1&amp;itbs=1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hyperlink" Target="http://www.google.co.cr/imgres?imgurl=http://3.bp.blogspot.com/_1pFVmBh9Mt0/S_76j7ar7DI/AAAAAAAAAAk/Kk51ZLkjTXY/s1600/Gota_de_Agua.jpg&amp;imgrefurl=http://estadosdelamateria-1101.blogspot.com/2010/05/estado-liquido.html&amp;usg=__4p5Ia7fhksZQ8yC-UFaoXIf7FUA=&amp;h=300&amp;w=400&amp;sz=17&amp;hl=es&amp;start=8&amp;zoom=1&amp;tbnid=IuGhmCQpkRE3QM:&amp;tbnh=93&amp;tbnw=124&amp;ei=9yttTeabCML58Abak8WODQ&amp;prev=/images?q=de+estado+l%C3%ADquido&amp;hl=es&amp;sa=G&amp;gbv=2&amp;tbs=isch:1&amp;itbs=1" TargetMode="Externa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cr/imgres?imgurl=http://www.telefonica.net/web2/fisicaquimica/images/Libros.gif&amp;imgrefurl=http://www.telefonica.net/web2/fisicaquimica/Departamento/AyudaQuimica.htm&amp;usg=__YQlJahIKF_mYhGY_G52nC9ebwEw=&amp;h=364&amp;w=417&amp;sz=10&amp;hl=es&amp;start=236&amp;zoom=1&amp;tbnid=nhFL-ZXzH5dejM:&amp;tbnh=109&amp;tbnw=125&amp;ei=5CBtTanzOsP78AbzrqyODQ&amp;prev=/images?q=gifs+animados+de+estados+de+la+materia&amp;start=220&amp;hl=es&amp;sa=N&amp;gbv=2&amp;tbs=isch:1&amp;itbs=1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hyperlink" Target="http://www.google.co.cr/imgres?imgurl=http://www.hermanotemblon.com/wp-images/3dprinter3.jpg&amp;imgrefurl=http://www.hermanotemblon.com/?p=662&amp;usg=__4LC8hwMKq98aFRdF8Ij_Kc2b158=&amp;h=301&amp;w=358&amp;sz=32&amp;hl=es&amp;start=1&amp;zoom=1&amp;tbnid=GDvIwqastoTB0M:&amp;tbnh=102&amp;tbnw=121&amp;ei=cyJtTZ_9H8Wt8AaikMGPDQ&amp;prev=/images?q=objetos+s%C3%B3lidos&amp;hl=es&amp;sa=G&amp;gbv=2&amp;tbs=isch:1&amp;itbs=1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cr/imgres?imgurl=http://3.bp.blogspot.com/_1pFVmBh9Mt0/S_76j7ar7DI/AAAAAAAAAAk/Kk51ZLkjTXY/s1600/Gota_de_Agua.jpg&amp;imgrefurl=http://estadosdelamateria-1101.blogspot.com/2010/05/estado-liquido.html&amp;usg=__4p5Ia7fhksZQ8yC-UFaoXIf7FUA=&amp;h=300&amp;w=400&amp;sz=17&amp;hl=es&amp;start=8&amp;zoom=1&amp;tbnid=IuGhmCQpkRE3QM:&amp;tbnh=93&amp;tbnw=124&amp;ei=9yttTeabCML58Abak8WODQ&amp;prev=/images?q=de+estado+l%C3%ADquido&amp;hl=es&amp;sa=G&amp;gbv=2&amp;tbs=isch:1&amp;itbs=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google.co.cr/imgres?imgurl=http://img179.imageshack.us/img179/3011/080118101913uy5.jpg&amp;imgrefurl=http://www.cienciakanija.com/2008/01/&amp;usg=__mQWvOqAg8-DxeSbHhkV8tveoPiA=&amp;h=346&amp;w=300&amp;sz=8&amp;hl=es&amp;start=6&amp;zoom=1&amp;tbnid=YLGnb99OtECt0M:&amp;tbnh=120&amp;tbnw=104&amp;ei=ICJtTcDiBML88AbllKmODQ&amp;prev=/images?q=objetos+l%C3%ADquidos&amp;hl=es&amp;sa=G&amp;gbv=2&amp;tbs=isch:1&amp;itbs=1" TargetMode="Externa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57224" y="1214422"/>
            <a:ext cx="70723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/>
              <a:t/>
            </a:r>
            <a:br>
              <a:rPr lang="es-ES" sz="1200" dirty="0" smtClean="0"/>
            </a:br>
            <a:r>
              <a:rPr lang="es-ES" sz="4400" i="1" dirty="0" smtClean="0"/>
              <a:t>Estados de agregación de la materia</a:t>
            </a:r>
            <a:endParaRPr lang="es-ES" sz="4400" dirty="0"/>
          </a:p>
        </p:txBody>
      </p:sp>
      <p:pic>
        <p:nvPicPr>
          <p:cNvPr id="4" name="Picture 4" descr="http://4.bp.blogspot.com/_DEddCGw5on8/S_7fnApfyvI/AAAAAAAAACo/Eqg_2LFxhWg/s1600/solid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643182"/>
            <a:ext cx="1714512" cy="1910456"/>
          </a:xfrm>
          <a:prstGeom prst="rect">
            <a:avLst/>
          </a:prstGeom>
          <a:noFill/>
        </p:spPr>
      </p:pic>
      <p:pic>
        <p:nvPicPr>
          <p:cNvPr id="5" name="Picture 2" descr="http://2.bp.blogspot.com/_DEddCGw5on8/S_-3DqxmVJI/AAAAAAAAACw/nE_ockxQC2o/s200/liquid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571744"/>
            <a:ext cx="1655218" cy="1958838"/>
          </a:xfrm>
          <a:prstGeom prst="rect">
            <a:avLst/>
          </a:prstGeom>
          <a:noFill/>
        </p:spPr>
      </p:pic>
      <p:pic>
        <p:nvPicPr>
          <p:cNvPr id="6" name="Picture 6" descr="http://1.bp.blogspot.com/_DEddCGw5on8/S__Ewf-eKUI/AAAAAAAAAC4/u1LYkC3bQ-k/s200/Image752%5B1%5D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2285992"/>
            <a:ext cx="1500198" cy="2500314"/>
          </a:xfrm>
          <a:prstGeom prst="rect">
            <a:avLst/>
          </a:prstGeom>
          <a:noFill/>
        </p:spPr>
      </p:pic>
      <p:pic>
        <p:nvPicPr>
          <p:cNvPr id="7" name="Picture 10" descr="http://t0.gstatic.com/images?q=tbn:ANd9GcSepVM6My5Xb0Df2IkfrLVFwDT6joQ79BM900lEGEuJxsDzrO1dDnSN5e1k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9124" y="5143512"/>
            <a:ext cx="2270139" cy="1571636"/>
          </a:xfrm>
          <a:prstGeom prst="rect">
            <a:avLst/>
          </a:prstGeom>
          <a:noFill/>
        </p:spPr>
      </p:pic>
      <p:pic>
        <p:nvPicPr>
          <p:cNvPr id="12" name="Picture 12" descr="http://t2.gstatic.com/images?q=tbn:ANd9GcSbs03rID9vokbCd9DQotgnwjsjU6Tpw8X9eSmokqULBGS1szyBh-9Xf8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85918" y="4643446"/>
            <a:ext cx="2364338" cy="15699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1.bp.blogspot.com/_DEddCGw5on8/S__Ewf-eKUI/AAAAAAAAAC4/u1LYkC3bQ-k/s200/Image752%5B1%5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735"/>
            <a:ext cx="2500330" cy="4167189"/>
          </a:xfrm>
          <a:prstGeom prst="rect">
            <a:avLst/>
          </a:prstGeom>
          <a:noFill/>
        </p:spPr>
      </p:pic>
      <p:pic>
        <p:nvPicPr>
          <p:cNvPr id="4" name="Picture 2" descr="Ver imagen en tamaño complet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797047"/>
            <a:ext cx="2428892" cy="2989407"/>
          </a:xfrm>
          <a:prstGeom prst="rect">
            <a:avLst/>
          </a:prstGeom>
          <a:noFill/>
        </p:spPr>
      </p:pic>
      <p:pic>
        <p:nvPicPr>
          <p:cNvPr id="5" name="Picture 20" descr="http://www.enciclopedia-sm.com/dkeng/clipart/science/image/image_science00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1428736"/>
            <a:ext cx="257176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2976" y="642918"/>
            <a:ext cx="6500858" cy="1071570"/>
          </a:xfrm>
        </p:spPr>
        <p:txBody>
          <a:bodyPr>
            <a:normAutofit/>
          </a:bodyPr>
          <a:lstStyle/>
          <a:p>
            <a:r>
              <a:rPr lang="es-ES" sz="4400" i="1" dirty="0" smtClean="0"/>
              <a:t>Plasma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5386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sz="2400" dirty="0" smtClean="0"/>
              <a:t>En este estado se distinguen las siguientes características:</a:t>
            </a:r>
          </a:p>
          <a:p>
            <a:pPr>
              <a:buNone/>
            </a:pPr>
            <a:r>
              <a:rPr lang="es-ES" sz="2400" dirty="0" smtClean="0"/>
              <a:t>Tiene una temperatura muy alta mayor a los 5000 </a:t>
            </a:r>
            <a:r>
              <a:rPr lang="es-ES" sz="2400" baseline="30000" dirty="0" smtClean="0"/>
              <a:t>o </a:t>
            </a:r>
            <a:r>
              <a:rPr lang="es-ES" sz="2400" dirty="0" smtClean="0"/>
              <a:t>C.</a:t>
            </a:r>
          </a:p>
          <a:p>
            <a:pPr>
              <a:buNone/>
            </a:pPr>
            <a:r>
              <a:rPr lang="es-ES" sz="2400" dirty="0" smtClean="0"/>
              <a:t>Sus partículas se mueven a gran velocidad y sufren choques</a:t>
            </a:r>
          </a:p>
          <a:p>
            <a:pPr>
              <a:buNone/>
            </a:pPr>
            <a:r>
              <a:rPr lang="es-ES" sz="2400" dirty="0" smtClean="0"/>
              <a:t>violentos por lo que se ionizan, produciendo así una mezcla</a:t>
            </a:r>
          </a:p>
          <a:p>
            <a:pPr>
              <a:buNone/>
            </a:pPr>
            <a:r>
              <a:rPr lang="es-ES" sz="2400" dirty="0" smtClean="0"/>
              <a:t>eléctrica neutra.</a:t>
            </a:r>
          </a:p>
          <a:p>
            <a:pPr>
              <a:buNone/>
            </a:pPr>
            <a:r>
              <a:rPr lang="es-ES" sz="2400" dirty="0" smtClean="0"/>
              <a:t>En este estado los átomos se descomponen.</a:t>
            </a:r>
          </a:p>
          <a:p>
            <a:pPr>
              <a:buNone/>
            </a:pPr>
            <a:r>
              <a:rPr lang="es-ES" sz="2400" dirty="0" smtClean="0"/>
              <a:t>Es un buen conductos de energía.</a:t>
            </a:r>
          </a:p>
          <a:p>
            <a:pPr>
              <a:buNone/>
            </a:pPr>
            <a:r>
              <a:rPr lang="es-ES" sz="2400" dirty="0" smtClean="0"/>
              <a:t>Los átomos se mueven rápidamente.</a:t>
            </a:r>
          </a:p>
          <a:p>
            <a:pPr>
              <a:buNone/>
            </a:pPr>
            <a:r>
              <a:rPr lang="es-ES" sz="2400" dirty="0" smtClean="0"/>
              <a:t>Las colisiones entre sus partículas son violentas como para</a:t>
            </a:r>
          </a:p>
          <a:p>
            <a:pPr>
              <a:buNone/>
            </a:pPr>
            <a:r>
              <a:rPr lang="es-ES" sz="2400" dirty="0" smtClean="0"/>
              <a:t>liberar sus electrones.</a:t>
            </a:r>
          </a:p>
          <a:p>
            <a:pPr>
              <a:buNone/>
            </a:pPr>
            <a:r>
              <a:rPr lang="es-ES" sz="2400" dirty="0" smtClean="0"/>
              <a:t>Al plasma también se le conoce como gas ionizado.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http://t2.gstatic.com/images?q=tbn:ANd9GcSBYHvL5ssTdpIpPIzsLylB1LToZcKkPVMdRH66TbmTG27swdZxx9DjJmI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71612"/>
            <a:ext cx="2643206" cy="2643206"/>
          </a:xfrm>
          <a:prstGeom prst="rect">
            <a:avLst/>
          </a:prstGeom>
          <a:noFill/>
        </p:spPr>
      </p:pic>
      <p:pic>
        <p:nvPicPr>
          <p:cNvPr id="3" name="Picture 10" descr="http://t0.gstatic.com/images?q=tbn:ANd9GcSepVM6My5Xb0Df2IkfrLVFwDT6joQ79BM900lEGEuJxsDzrO1dDnSN5e1k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2820" y="2714620"/>
            <a:ext cx="3302020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5400" dirty="0" smtClean="0"/>
              <a:t/>
            </a:r>
            <a:br>
              <a:rPr lang="es-ES" sz="5400" dirty="0" smtClean="0"/>
            </a:b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1428696" y="3143248"/>
            <a:ext cx="72152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http://www.youtube.com/watch?v=kms7sXkU6BE</a:t>
            </a:r>
            <a:endParaRPr lang="es-E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El condensado de Bose-Einstein, es el estado de agregación</a:t>
            </a:r>
          </a:p>
          <a:p>
            <a:pPr>
              <a:buNone/>
            </a:pPr>
            <a:r>
              <a:rPr lang="es-ES" dirty="0" smtClean="0"/>
              <a:t>de la materia que se presenta en distintos materiales a muy</a:t>
            </a:r>
          </a:p>
          <a:p>
            <a:pPr>
              <a:buNone/>
            </a:pPr>
            <a:r>
              <a:rPr lang="es-ES" dirty="0" smtClean="0"/>
              <a:t>bajas temperaturas.</a:t>
            </a:r>
          </a:p>
          <a:p>
            <a:pPr>
              <a:buNone/>
            </a:pPr>
            <a:r>
              <a:rPr lang="es-ES" dirty="0" smtClean="0"/>
              <a:t>Algunas de  las propiedades que lo caracterizan son</a:t>
            </a:r>
          </a:p>
          <a:p>
            <a:pPr>
              <a:buNone/>
            </a:pPr>
            <a:r>
              <a:rPr lang="es-ES" dirty="0" smtClean="0"/>
              <a:t>Es el quinto estado de la materia.</a:t>
            </a:r>
          </a:p>
          <a:p>
            <a:pPr>
              <a:buNone/>
            </a:pPr>
            <a:r>
              <a:rPr lang="es-ES" dirty="0" smtClean="0"/>
              <a:t>Posee una cantidad macroscópica de las partículas.</a:t>
            </a:r>
          </a:p>
          <a:p>
            <a:pPr>
              <a:buNone/>
            </a:pPr>
            <a:r>
              <a:rPr lang="es-ES" dirty="0" smtClean="0"/>
              <a:t>Es una propiedad cuántica que no tiene análogo.</a:t>
            </a:r>
          </a:p>
          <a:p>
            <a:pPr>
              <a:buNone/>
            </a:pPr>
            <a:r>
              <a:rPr lang="es-ES" dirty="0" smtClean="0"/>
              <a:t>Sus átomos se encuentran fuertemente unidos, permitiendo</a:t>
            </a:r>
          </a:p>
          <a:p>
            <a:pPr>
              <a:buNone/>
            </a:pPr>
            <a:r>
              <a:rPr lang="es-ES" dirty="0" smtClean="0"/>
              <a:t>su identidad y formando una sola onda cuántica de</a:t>
            </a:r>
          </a:p>
          <a:p>
            <a:pPr>
              <a:buNone/>
            </a:pPr>
            <a:r>
              <a:rPr lang="es-ES" dirty="0" smtClean="0"/>
              <a:t>partículas, dando lugar a un superátomo.</a:t>
            </a:r>
          </a:p>
          <a:p>
            <a:pPr>
              <a:buNone/>
            </a:pPr>
            <a:r>
              <a:rPr lang="es-ES" dirty="0" smtClean="0"/>
              <a:t>Sus moléculas están demasiado juntas.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714480" y="928670"/>
            <a:ext cx="6972320" cy="91841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Estado de Condensación de Boise- Einstein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000108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Las partículas en este estado de la materia se condensan a </a:t>
            </a:r>
          </a:p>
          <a:p>
            <a:pPr>
              <a:buNone/>
            </a:pPr>
            <a:r>
              <a:rPr lang="es-ES" sz="2400" dirty="0" smtClean="0"/>
              <a:t>bajísimas temperaturas .</a:t>
            </a:r>
          </a:p>
          <a:p>
            <a:pPr>
              <a:buNone/>
            </a:pPr>
            <a:r>
              <a:rPr lang="es-ES" sz="2400" dirty="0" smtClean="0"/>
              <a:t>El condensado de Bose-Einstein consigue alcanzar</a:t>
            </a:r>
          </a:p>
          <a:p>
            <a:pPr>
              <a:buNone/>
            </a:pPr>
            <a:r>
              <a:rPr lang="es-ES" sz="2400" dirty="0" smtClean="0"/>
              <a:t>temperaturas muy cercanas al cero absoluto.</a:t>
            </a:r>
          </a:p>
          <a:p>
            <a:pPr>
              <a:buNone/>
            </a:pPr>
            <a:r>
              <a:rPr lang="es-ES" sz="2400" dirty="0" smtClean="0"/>
              <a:t>En este estado hay poca fricción y elasticidad.</a:t>
            </a:r>
          </a:p>
          <a:p>
            <a:pPr>
              <a:buNone/>
            </a:pPr>
            <a:endParaRPr lang="es-ES" sz="2400" dirty="0" smtClean="0"/>
          </a:p>
          <a:p>
            <a:endParaRPr lang="es-ES" dirty="0"/>
          </a:p>
        </p:txBody>
      </p:sp>
      <p:pic>
        <p:nvPicPr>
          <p:cNvPr id="4" name="Picture 12" descr="http://t2.gstatic.com/images?q=tbn:ANd9GcSbs03rID9vokbCd9DQotgnwjsjU6Tpw8X9eSmokqULBGS1szyBh-9Xf8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438142"/>
            <a:ext cx="4071966" cy="2703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5429288"/>
          </a:xfrm>
        </p:spPr>
        <p:txBody>
          <a:bodyPr/>
          <a:lstStyle/>
          <a:p>
            <a:endParaRPr lang="es-ES" sz="2400" dirty="0" smtClean="0"/>
          </a:p>
          <a:p>
            <a:endParaRPr lang="es-ES" sz="2400" dirty="0"/>
          </a:p>
        </p:txBody>
      </p:sp>
      <p:sp>
        <p:nvSpPr>
          <p:cNvPr id="4" name="3 Rectángulo"/>
          <p:cNvSpPr/>
          <p:nvPr/>
        </p:nvSpPr>
        <p:spPr>
          <a:xfrm>
            <a:off x="571472" y="1071546"/>
            <a:ext cx="77867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Se ha comentado acerca de los estados de agregación de la materia</a:t>
            </a:r>
          </a:p>
          <a:p>
            <a:r>
              <a:rPr lang="es-ES" sz="2400" dirty="0" smtClean="0"/>
              <a:t>Que tan sorprendente sería comentar acerca del más reciente y  nuevo estado de agregación de la materia.</a:t>
            </a:r>
          </a:p>
          <a:p>
            <a:r>
              <a:rPr lang="es-ES" sz="2400" dirty="0" smtClean="0"/>
              <a:t>Es nada más y nada menos que el llamado  Condensado de </a:t>
            </a:r>
            <a:r>
              <a:rPr lang="es-ES" sz="2400" dirty="0" smtClean="0"/>
              <a:t>Fermi</a:t>
            </a:r>
            <a:r>
              <a:rPr lang="es-ES" sz="2400" dirty="0" smtClean="0"/>
              <a:t>.</a:t>
            </a:r>
            <a:endParaRPr lang="es-ES" sz="2400" dirty="0" smtClean="0"/>
          </a:p>
          <a:p>
            <a:r>
              <a:rPr lang="es-ES" sz="2400" dirty="0" smtClean="0"/>
              <a:t>El condensado de Fermi es el más nuevo estado de agregación de la materia  se encuentra  a = </a:t>
            </a:r>
            <a:r>
              <a:rPr lang="es-ES" sz="2400" baseline="30000" dirty="0" smtClean="0"/>
              <a:t>0</a:t>
            </a:r>
            <a:r>
              <a:rPr lang="es-ES" sz="2400" dirty="0" smtClean="0"/>
              <a:t>K  o “cero absoluto”.</a:t>
            </a:r>
          </a:p>
          <a:p>
            <a:r>
              <a:rPr lang="es-ES" sz="2400" dirty="0" smtClean="0"/>
              <a:t>Este estado solo se ha podido originar en los laboratorios</a:t>
            </a:r>
          </a:p>
          <a:p>
            <a:endParaRPr lang="es-E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5429288"/>
          </a:xfrm>
        </p:spPr>
        <p:txBody>
          <a:bodyPr/>
          <a:lstStyle/>
          <a:p>
            <a:r>
              <a:rPr lang="es-ES" sz="2400" dirty="0" smtClean="0"/>
              <a:t>Debido a que no se ha podido verificar a ciencia cierta si en</a:t>
            </a:r>
          </a:p>
          <a:p>
            <a:pPr>
              <a:buNone/>
            </a:pPr>
            <a:r>
              <a:rPr lang="es-ES" sz="2400" dirty="0" smtClean="0"/>
              <a:t>el universo se encuentra en este estado o en el estado de Cubo</a:t>
            </a:r>
          </a:p>
          <a:p>
            <a:pPr>
              <a:buNone/>
            </a:pPr>
            <a:r>
              <a:rPr lang="es-ES" sz="2400" dirty="0" smtClean="0"/>
              <a:t>Cuántico.</a:t>
            </a:r>
          </a:p>
          <a:p>
            <a:pPr>
              <a:buNone/>
            </a:pPr>
            <a:r>
              <a:rPr lang="es-ES" sz="2400" dirty="0" smtClean="0"/>
              <a:t>Las propiedades que alcanza en este estado: </a:t>
            </a:r>
          </a:p>
          <a:p>
            <a:pPr>
              <a:buNone/>
            </a:pPr>
            <a:r>
              <a:rPr lang="es-ES" sz="2400" dirty="0" smtClean="0"/>
              <a:t>Partículas sin energía.</a:t>
            </a:r>
          </a:p>
          <a:p>
            <a:pPr>
              <a:buNone/>
            </a:pPr>
            <a:r>
              <a:rPr lang="es-ES" sz="2400" dirty="0" smtClean="0"/>
              <a:t>Completa superfluidez  y superconductividad.</a:t>
            </a:r>
          </a:p>
          <a:p>
            <a:pPr>
              <a:buNone/>
            </a:pPr>
            <a:r>
              <a:rPr lang="es-ES" sz="2400" dirty="0" smtClean="0"/>
              <a:t>Adquiere propiedades onda- partícula.</a:t>
            </a:r>
          </a:p>
          <a:p>
            <a:pPr>
              <a:buNone/>
            </a:pPr>
            <a:r>
              <a:rPr lang="es-ES" sz="2400" dirty="0" smtClean="0"/>
              <a:t>Solo es posible crearla en los laboratorios.</a:t>
            </a:r>
          </a:p>
          <a:p>
            <a:pPr>
              <a:buNone/>
            </a:pPr>
            <a:r>
              <a:rPr lang="es-ES" sz="2400" dirty="0" smtClean="0"/>
              <a:t>Es el estado de la materia más frío</a:t>
            </a:r>
          </a:p>
          <a:p>
            <a:endParaRPr lang="es-ES" dirty="0"/>
          </a:p>
        </p:txBody>
      </p:sp>
      <p:pic>
        <p:nvPicPr>
          <p:cNvPr id="4" name="3 Imagen" descr="http://www.cienciadeluz.org/Esp/TECNICAS/Cubo/Image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5072074"/>
            <a:ext cx="192882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704088"/>
            <a:ext cx="8115328" cy="1143000"/>
          </a:xfrm>
        </p:spPr>
        <p:txBody>
          <a:bodyPr>
            <a:normAutofit/>
          </a:bodyPr>
          <a:lstStyle/>
          <a:p>
            <a:r>
              <a:rPr lang="es-ES" sz="4400" b="1" dirty="0" smtClean="0"/>
              <a:t>Algunos términos</a:t>
            </a:r>
            <a:endParaRPr lang="es-ES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186766" cy="4708230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Análogo: se refiere a las magnitudes o valores que</a:t>
            </a:r>
          </a:p>
          <a:p>
            <a:pPr>
              <a:buNone/>
            </a:pPr>
            <a:r>
              <a:rPr lang="es-ES" sz="2800" dirty="0" smtClean="0"/>
              <a:t>varían con el tiempo  de manera continua entre las</a:t>
            </a:r>
          </a:p>
          <a:p>
            <a:pPr>
              <a:buNone/>
            </a:pPr>
            <a:r>
              <a:rPr lang="es-ES" sz="2800" dirty="0" smtClean="0"/>
              <a:t>que se puede citar la distancia, temperatura,</a:t>
            </a:r>
          </a:p>
          <a:p>
            <a:pPr>
              <a:buNone/>
            </a:pPr>
            <a:r>
              <a:rPr lang="es-ES" sz="2800" dirty="0" smtClean="0"/>
              <a:t>velocidad, voltaje, frecuencia, amplitud, entre otras</a:t>
            </a:r>
          </a:p>
          <a:p>
            <a:pPr>
              <a:buNone/>
            </a:pPr>
            <a:r>
              <a:rPr lang="es-ES" sz="2800" dirty="0" smtClean="0"/>
              <a:t>y pueden representarse en forma ondas.</a:t>
            </a:r>
          </a:p>
          <a:p>
            <a:pPr>
              <a:buNone/>
            </a:pPr>
            <a:endParaRPr lang="es-ES" sz="2800" dirty="0" smtClean="0"/>
          </a:p>
          <a:p>
            <a:endParaRPr lang="es-ES" dirty="0"/>
          </a:p>
        </p:txBody>
      </p:sp>
      <p:pic>
        <p:nvPicPr>
          <p:cNvPr id="4" name="Picture 1" descr="C:\Documents and Settings\Administrador\Mis documentos\mediciones-0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286256"/>
            <a:ext cx="1000132" cy="2138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Compresibilidad: es aquella propiedad de la materia</a:t>
            </a:r>
          </a:p>
          <a:p>
            <a:pPr>
              <a:buNone/>
            </a:pPr>
            <a:r>
              <a:rPr lang="es-ES" sz="2800" dirty="0" smtClean="0"/>
              <a:t>a la que se le debe que todos los cuerpos</a:t>
            </a:r>
          </a:p>
          <a:p>
            <a:pPr>
              <a:buNone/>
            </a:pPr>
            <a:r>
              <a:rPr lang="es-ES" sz="2800" dirty="0" smtClean="0"/>
              <a:t>disminuyen el volumen al ser sometidos a una </a:t>
            </a:r>
          </a:p>
          <a:p>
            <a:pPr>
              <a:buNone/>
            </a:pPr>
            <a:r>
              <a:rPr lang="es-ES" sz="2800" dirty="0" smtClean="0"/>
              <a:t>presión o compresión determinada. 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Expansibilidad: propiedad que poseen los cuerpos</a:t>
            </a:r>
          </a:p>
          <a:p>
            <a:pPr>
              <a:buNone/>
            </a:pPr>
            <a:r>
              <a:rPr lang="es-ES" sz="2800" dirty="0" smtClean="0"/>
              <a:t>para expandirse, extenderse, dilatarse entre otros.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Picture 6" descr="Ver imagen en tamaño complet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000372"/>
            <a:ext cx="928694" cy="1214446"/>
          </a:xfrm>
          <a:prstGeom prst="rect">
            <a:avLst/>
          </a:prstGeom>
          <a:noFill/>
        </p:spPr>
      </p:pic>
      <p:pic>
        <p:nvPicPr>
          <p:cNvPr id="5" name="Picture 4" descr="Ver imagen en tamaño completo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5572140"/>
            <a:ext cx="142876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285852" y="714356"/>
            <a:ext cx="6143668" cy="928694"/>
          </a:xfrm>
        </p:spPr>
        <p:txBody>
          <a:bodyPr>
            <a:normAutofit fontScale="90000"/>
          </a:bodyPr>
          <a:lstStyle/>
          <a:p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3600" i="1" dirty="0" smtClean="0"/>
              <a:t>Estados</a:t>
            </a:r>
            <a:r>
              <a:rPr lang="es-ES" sz="2400" i="1" dirty="0" smtClean="0"/>
              <a:t> </a:t>
            </a:r>
            <a:r>
              <a:rPr lang="es-ES" sz="3600" i="1" dirty="0" smtClean="0"/>
              <a:t>de agregación de la materia</a:t>
            </a:r>
            <a:endParaRPr lang="es-ES" sz="3600" i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00034" y="1928802"/>
            <a:ext cx="8186766" cy="4395798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Todo el universo se encuentra formado por materia.</a:t>
            </a:r>
          </a:p>
          <a:p>
            <a:pPr>
              <a:buNone/>
            </a:pPr>
            <a:r>
              <a:rPr lang="es-ES" sz="2400" dirty="0" smtClean="0"/>
              <a:t>La materia básicamente la podemos hallar varios estados de</a:t>
            </a:r>
          </a:p>
          <a:p>
            <a:pPr>
              <a:buNone/>
            </a:pPr>
            <a:r>
              <a:rPr lang="es-ES" sz="2400" dirty="0" smtClean="0"/>
              <a:t>agregación, tres de ellos fundamentales, estos son el estado</a:t>
            </a:r>
          </a:p>
          <a:p>
            <a:pPr>
              <a:buNone/>
            </a:pPr>
            <a:r>
              <a:rPr lang="es-ES" sz="2400" dirty="0" smtClean="0"/>
              <a:t>sólido, líquido y gaseoso y los otros dos son el plasma, y el </a:t>
            </a:r>
          </a:p>
          <a:p>
            <a:pPr>
              <a:buNone/>
            </a:pPr>
            <a:r>
              <a:rPr lang="es-ES" sz="2400" dirty="0" smtClean="0"/>
              <a:t>Bose-Einstein BEC, porque se ha demostrado en el</a:t>
            </a:r>
          </a:p>
          <a:p>
            <a:pPr>
              <a:buNone/>
            </a:pPr>
            <a:r>
              <a:rPr lang="es-ES" sz="2400" dirty="0" smtClean="0"/>
              <a:t>laboratorio del Condensado de Fermi.</a:t>
            </a:r>
          </a:p>
          <a:p>
            <a:pPr>
              <a:buNone/>
            </a:pPr>
            <a:r>
              <a:rPr lang="es-ES" sz="2400" dirty="0" smtClean="0"/>
              <a:t>Los estados de la materia pueden variar, o modificarse</a:t>
            </a:r>
          </a:p>
          <a:p>
            <a:pPr>
              <a:buNone/>
            </a:pPr>
            <a:r>
              <a:rPr lang="es-ES" sz="2400" dirty="0" smtClean="0"/>
              <a:t>alterando la temperatura o la presión.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928670"/>
            <a:ext cx="8358246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Fluidez: capacidad que poseen los líquidos y gases</a:t>
            </a:r>
          </a:p>
          <a:p>
            <a:pPr>
              <a:buNone/>
            </a:pPr>
            <a:r>
              <a:rPr lang="es-ES" dirty="0" smtClean="0"/>
              <a:t>para moverse progresivamente hacia un lugar o</a:t>
            </a:r>
          </a:p>
          <a:p>
            <a:pPr>
              <a:buNone/>
            </a:pPr>
            <a:r>
              <a:rPr lang="es-ES" dirty="0" smtClean="0"/>
              <a:t>pasar a través de orificios pequeños debido a la</a:t>
            </a:r>
          </a:p>
          <a:p>
            <a:pPr>
              <a:buNone/>
            </a:pPr>
            <a:r>
              <a:rPr lang="es-ES" dirty="0" smtClean="0"/>
              <a:t>capacidad de las partículas para desplazarse.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400" dirty="0" smtClean="0"/>
              <a:t>Superconductividad: propiedad de algunos metales y</a:t>
            </a:r>
          </a:p>
          <a:p>
            <a:pPr>
              <a:buNone/>
            </a:pPr>
            <a:r>
              <a:rPr lang="es-ES" sz="2400" dirty="0" smtClean="0"/>
              <a:t>aleaciones metálicas para conducir corriente eléctrica de un</a:t>
            </a:r>
          </a:p>
          <a:p>
            <a:pPr>
              <a:buNone/>
            </a:pPr>
            <a:r>
              <a:rPr lang="es-ES" sz="2400" dirty="0" smtClean="0"/>
              <a:t>sitio a otro sin resistencia y pérdida de energía, al ser enfriados</a:t>
            </a:r>
          </a:p>
          <a:p>
            <a:pPr>
              <a:buNone/>
            </a:pPr>
            <a:r>
              <a:rPr lang="es-ES" sz="2400" dirty="0" smtClean="0"/>
              <a:t>hasta temperaturas próximas al cero absoluto.</a:t>
            </a:r>
          </a:p>
          <a:p>
            <a:pPr>
              <a:buNone/>
            </a:pPr>
            <a:endParaRPr lang="es-ES" sz="2400" dirty="0"/>
          </a:p>
        </p:txBody>
      </p:sp>
      <p:pic>
        <p:nvPicPr>
          <p:cNvPr id="4" name="Picture 4" descr="http://farm2.static.flickr.com/1273/1337585621_ed1986be2c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071810"/>
            <a:ext cx="1428760" cy="978717"/>
          </a:xfrm>
          <a:prstGeom prst="rect">
            <a:avLst/>
          </a:prstGeom>
          <a:noFill/>
        </p:spPr>
      </p:pic>
      <p:pic>
        <p:nvPicPr>
          <p:cNvPr id="5" name="Picture 4" descr="http://t0.gstatic.com/images?q=tbn:ANd9GcTC2LBDaiUGRsiuFOStVRdZyKPiLpto0QtsjrNvP_PHx_IjHnIqElphBQ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5643578"/>
            <a:ext cx="876300" cy="1028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142984"/>
            <a:ext cx="8115328" cy="5181616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Superfluidez: es un estado de la materia que se caracteriza</a:t>
            </a:r>
          </a:p>
          <a:p>
            <a:pPr>
              <a:buNone/>
            </a:pPr>
            <a:r>
              <a:rPr lang="es-ES" sz="2400" dirty="0" smtClean="0"/>
              <a:t>por la ausencia de viscosidad, lo que lo  diferencia de una</a:t>
            </a:r>
          </a:p>
          <a:p>
            <a:pPr>
              <a:buNone/>
            </a:pPr>
            <a:r>
              <a:rPr lang="es-ES" sz="2400" dirty="0" smtClean="0"/>
              <a:t>sustancia muy fluida, la cual tendría una viscosidad próxima</a:t>
            </a:r>
          </a:p>
          <a:p>
            <a:pPr>
              <a:buNone/>
            </a:pPr>
            <a:r>
              <a:rPr lang="es-ES" sz="2400" dirty="0" smtClean="0"/>
              <a:t>a cero, pero exactamente igual a cero.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Picture 6" descr="http://t1.gstatic.com/images?q=tbn:ANd9GcQXsk-3ZwJfqdutZDe6UOTb2ZMEcAt-FxjfFuDcveW_8OQDaQ6QFIEnc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179336"/>
            <a:ext cx="1714512" cy="2219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Viscosidad: propiedad de los líquidos que indica la dificultad</a:t>
            </a:r>
          </a:p>
          <a:p>
            <a:pPr>
              <a:buNone/>
            </a:pPr>
            <a:r>
              <a:rPr lang="es-ES" sz="2400" dirty="0" smtClean="0"/>
              <a:t>con que éstos fluyen.</a:t>
            </a:r>
          </a:p>
          <a:p>
            <a:pPr>
              <a:buNone/>
            </a:pPr>
            <a:endParaRPr lang="es-ES" sz="24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Picture 2" descr="http://t1.gstatic.com/images?q=tbn:ANd9GcRY21S7nF-gb1ju-MFbifr9SUWRbk7javocjyHNhA107pP0pffLsGsKIbm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643181"/>
            <a:ext cx="2357454" cy="1911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PC\Mis documentos\estados de agre ación Uja (9)\gas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214422"/>
            <a:ext cx="2000264" cy="1807381"/>
          </a:xfrm>
          <a:prstGeom prst="rect">
            <a:avLst/>
          </a:prstGeom>
          <a:noFill/>
        </p:spPr>
      </p:pic>
      <p:pic>
        <p:nvPicPr>
          <p:cNvPr id="3" name="Picture 12" descr="http://t2.gstatic.com/images?q=tbn:ANd9GcSbs03rID9vokbCd9DQotgnwjsjU6Tpw8X9eSmokqULBGS1szyBh-9Xf8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143248"/>
            <a:ext cx="2687100" cy="1784236"/>
          </a:xfrm>
          <a:prstGeom prst="rect">
            <a:avLst/>
          </a:prstGeom>
          <a:noFill/>
        </p:spPr>
      </p:pic>
      <p:pic>
        <p:nvPicPr>
          <p:cNvPr id="4" name="Picture 6" descr="http://t0.gstatic.com/images?q=tbn:ANd9GcReE5vFhdRnfSBjqCQUCwp_eLlEPVysLc1YczUM7oP-wLHqbFbzUsE-2mE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1714488"/>
            <a:ext cx="2214578" cy="1500198"/>
          </a:xfrm>
          <a:prstGeom prst="rect">
            <a:avLst/>
          </a:prstGeom>
          <a:noFill/>
        </p:spPr>
      </p:pic>
      <p:pic>
        <p:nvPicPr>
          <p:cNvPr id="5" name="Picture 18" descr="http://t2.gstatic.com/images?q=tbn:ANd9GcSBYHvL5ssTdpIpPIzsLylB1LToZcKkPVMdRH66TbmTG27swdZxx9DjJmI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388" y="3429000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1071546"/>
            <a:ext cx="7143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La materia esta formada por diminutas partículas llamadas  átomos y moléculas, las cuales tienen energía por lo que se encuentran en continuo movimiento. </a:t>
            </a:r>
          </a:p>
          <a:p>
            <a:r>
              <a:rPr lang="es-ES" sz="2400" dirty="0" smtClean="0"/>
              <a:t>A mayor temperatura más movimiento.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714348" y="928670"/>
            <a:ext cx="8086724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sz="2800" i="1" dirty="0" smtClean="0"/>
              <a:t>Estado sólido</a:t>
            </a:r>
          </a:p>
          <a:p>
            <a:pPr>
              <a:buNone/>
            </a:pPr>
            <a:endParaRPr lang="es-ES" sz="2800" i="1" dirty="0" smtClean="0"/>
          </a:p>
          <a:p>
            <a:pPr>
              <a:buNone/>
            </a:pPr>
            <a:r>
              <a:rPr lang="es-ES" sz="2400" dirty="0" smtClean="0"/>
              <a:t>Este estado de agregación de la materia se caracteriza por</a:t>
            </a:r>
          </a:p>
          <a:p>
            <a:pPr>
              <a:buNone/>
            </a:pPr>
            <a:r>
              <a:rPr lang="es-ES" sz="2400" dirty="0" smtClean="0"/>
              <a:t>registrar las siguientes característica: </a:t>
            </a:r>
          </a:p>
          <a:p>
            <a:pPr>
              <a:buNone/>
            </a:pPr>
            <a:r>
              <a:rPr lang="es-ES" sz="2400" dirty="0" smtClean="0"/>
              <a:t>Tiene forma,  volumen definidos son constantes ya que su</a:t>
            </a:r>
          </a:p>
          <a:p>
            <a:pPr>
              <a:buNone/>
            </a:pPr>
            <a:r>
              <a:rPr lang="es-ES" sz="2400" dirty="0" smtClean="0"/>
              <a:t>fuerza de atracción es grande.</a:t>
            </a:r>
          </a:p>
          <a:p>
            <a:pPr>
              <a:buNone/>
            </a:pPr>
            <a:r>
              <a:rPr lang="es-ES" sz="2400" dirty="0" smtClean="0"/>
              <a:t>Son duros y resistentes.</a:t>
            </a:r>
          </a:p>
          <a:p>
            <a:pPr>
              <a:buNone/>
            </a:pPr>
            <a:r>
              <a:rPr lang="es-ES" sz="2400" dirty="0" smtClean="0"/>
              <a:t>Sus fuerzas entre partículas son muy fuertes.</a:t>
            </a:r>
          </a:p>
          <a:p>
            <a:pPr>
              <a:buNone/>
            </a:pPr>
            <a:r>
              <a:rPr lang="es-ES" sz="2400" dirty="0" smtClean="0"/>
              <a:t>Son incompresibles es decir no pueden comprimirse.</a:t>
            </a:r>
          </a:p>
          <a:p>
            <a:pPr>
              <a:buNone/>
            </a:pPr>
            <a:r>
              <a:rPr lang="es-ES" sz="2400" dirty="0" smtClean="0"/>
              <a:t>Tienen resistencia a la fragmentación.</a:t>
            </a:r>
          </a:p>
          <a:p>
            <a:pPr>
              <a:buNone/>
            </a:pPr>
            <a:r>
              <a:rPr lang="es-ES" sz="2400" dirty="0" smtClean="0"/>
              <a:t>Su fluidez es muy  baja o nula.</a:t>
            </a:r>
          </a:p>
          <a:p>
            <a:pPr>
              <a:buNone/>
            </a:pPr>
            <a:r>
              <a:rPr lang="es-ES" sz="2400" dirty="0" smtClean="0"/>
              <a:t>Sus partículas se mueven por medio de vibración u</a:t>
            </a:r>
          </a:p>
          <a:p>
            <a:pPr>
              <a:buNone/>
            </a:pPr>
            <a:r>
              <a:rPr lang="es-ES" sz="2400" dirty="0" smtClean="0"/>
              <a:t>oscilación.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389120"/>
          </a:xfrm>
        </p:spPr>
        <p:txBody>
          <a:bodyPr/>
          <a:lstStyle/>
          <a:p>
            <a:r>
              <a:rPr lang="es-ES" sz="2400" dirty="0" smtClean="0"/>
              <a:t>Los</a:t>
            </a:r>
            <a:r>
              <a:rPr lang="es-ES" dirty="0" smtClean="0"/>
              <a:t> </a:t>
            </a:r>
            <a:r>
              <a:rPr lang="es-ES" sz="2400" dirty="0" smtClean="0"/>
              <a:t>sólidos solo pueden formarse por dos fenómenos: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i="1" dirty="0" smtClean="0"/>
              <a:t>Solidificación</a:t>
            </a:r>
            <a:r>
              <a:rPr lang="es-ES" sz="2400" dirty="0" smtClean="0"/>
              <a:t> es paso de la materia de estado líquido a estado</a:t>
            </a:r>
          </a:p>
          <a:p>
            <a:pPr>
              <a:buNone/>
            </a:pPr>
            <a:r>
              <a:rPr lang="es-ES" sz="2400" dirty="0" smtClean="0"/>
              <a:t>sólido, el mismo se produce al descender la temperatura.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i="1" dirty="0" smtClean="0"/>
              <a:t>Solidificación artificial </a:t>
            </a:r>
            <a:r>
              <a:rPr lang="es-ES" sz="2400" dirty="0" smtClean="0"/>
              <a:t>es el paso de estado gaseoso al estado</a:t>
            </a:r>
          </a:p>
          <a:p>
            <a:pPr>
              <a:buNone/>
            </a:pPr>
            <a:r>
              <a:rPr lang="es-ES" sz="2400" dirty="0" smtClean="0"/>
              <a:t>sólido.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_DEddCGw5on8/S_7fnApfyvI/AAAAAAAAACo/Eqg_2LFxhWg/s1600/solid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714620"/>
            <a:ext cx="2714644" cy="3024889"/>
          </a:xfrm>
          <a:prstGeom prst="rect">
            <a:avLst/>
          </a:prstGeom>
          <a:noFill/>
        </p:spPr>
      </p:pic>
      <p:pic>
        <p:nvPicPr>
          <p:cNvPr id="3" name="Picture 8" descr="http://t0.gstatic.com/images?q=tbn:ANd9GcSXjyDSV-sJ8YSIbN6TeY0NQHgKoSLn5naKprmnzerSf-0-o5_KUmcLvQ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643050"/>
            <a:ext cx="1846019" cy="1609729"/>
          </a:xfrm>
          <a:prstGeom prst="rect">
            <a:avLst/>
          </a:prstGeom>
          <a:noFill/>
        </p:spPr>
      </p:pic>
      <p:pic>
        <p:nvPicPr>
          <p:cNvPr id="4" name="Picture 16" descr="http://t1.gstatic.com/images?q=tbn:ANd9GcSdy4hbsv_8NHu4RqR59z3GnBA9GAKNYmko-3ntDld6TUCoRxeM7I6AG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000504"/>
            <a:ext cx="1898276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785794"/>
            <a:ext cx="4714908" cy="92869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i="1" dirty="0" smtClean="0"/>
              <a:t>Estado líquido</a:t>
            </a:r>
            <a:endParaRPr lang="es-ES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Este estado de la materia se caracteriza por tiene:</a:t>
            </a:r>
          </a:p>
          <a:p>
            <a:pPr>
              <a:buNone/>
            </a:pPr>
            <a:r>
              <a:rPr lang="es-ES" dirty="0" smtClean="0"/>
              <a:t>volumen constante, sus partículas se encuentran unidas</a:t>
            </a:r>
          </a:p>
          <a:p>
            <a:pPr>
              <a:buNone/>
            </a:pPr>
            <a:r>
              <a:rPr lang="es-ES" dirty="0" smtClean="0"/>
              <a:t>por la fuerza de atracción la cual es  menor que el los</a:t>
            </a:r>
          </a:p>
          <a:p>
            <a:pPr>
              <a:buNone/>
            </a:pPr>
            <a:r>
              <a:rPr lang="es-ES" dirty="0" smtClean="0"/>
              <a:t>sólidos, por lo que las partículas de un líquido puede</a:t>
            </a:r>
          </a:p>
          <a:p>
            <a:pPr>
              <a:buNone/>
            </a:pPr>
            <a:r>
              <a:rPr lang="es-ES" dirty="0" smtClean="0"/>
              <a:t>trasladarse con libertad.</a:t>
            </a:r>
          </a:p>
          <a:p>
            <a:pPr>
              <a:buNone/>
            </a:pPr>
            <a:r>
              <a:rPr lang="es-ES" dirty="0" smtClean="0"/>
              <a:t>No tiene forma definida por lo que adquiere la forma del</a:t>
            </a:r>
          </a:p>
          <a:p>
            <a:pPr>
              <a:buNone/>
            </a:pPr>
            <a:r>
              <a:rPr lang="es-ES" dirty="0" smtClean="0"/>
              <a:t>recipiente que los contiene.</a:t>
            </a:r>
          </a:p>
          <a:p>
            <a:pPr>
              <a:buNone/>
            </a:pPr>
            <a:r>
              <a:rPr lang="es-ES" dirty="0" smtClean="0"/>
              <a:t>En este estado sus partículas no se pueden comprimir.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000108"/>
            <a:ext cx="8658228" cy="5429288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Tiene la capacidad de fluidez y viscosidad.</a:t>
            </a:r>
          </a:p>
          <a:p>
            <a:pPr>
              <a:buNone/>
            </a:pPr>
            <a:r>
              <a:rPr lang="es-ES" sz="2400" dirty="0" smtClean="0"/>
              <a:t>Al aumentar la temperatura aumenta la movilidad de las</a:t>
            </a:r>
          </a:p>
          <a:p>
            <a:pPr>
              <a:buNone/>
            </a:pPr>
            <a:r>
              <a:rPr lang="es-ES" sz="2400" dirty="0" smtClean="0"/>
              <a:t>partículas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Picture 2" descr="http://2.bp.blogspot.com/_DEddCGw5on8/S_-3DqxmVJI/AAAAAAAAACw/nE_ockxQC2o/s200/liquid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571744"/>
            <a:ext cx="2500330" cy="2958970"/>
          </a:xfrm>
          <a:prstGeom prst="rect">
            <a:avLst/>
          </a:prstGeom>
          <a:noFill/>
        </p:spPr>
      </p:pic>
      <p:pic>
        <p:nvPicPr>
          <p:cNvPr id="5" name="Picture 6" descr="http://t0.gstatic.com/images?q=tbn:ANd9GcReE5vFhdRnfSBjqCQUCwp_eLlEPVysLc1YczUM7oP-wLHqbFbzUsE-2m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714752"/>
            <a:ext cx="2667018" cy="2000264"/>
          </a:xfrm>
          <a:prstGeom prst="rect">
            <a:avLst/>
          </a:prstGeom>
          <a:noFill/>
        </p:spPr>
      </p:pic>
      <p:pic>
        <p:nvPicPr>
          <p:cNvPr id="6" name="Picture 14" descr="http://t2.gstatic.com/images?q=tbn:ANd9GcTDQY5M4pWgsYmQfzNYIdqOf1TsFQxtGwImmI_6j7xCWCyKQvnVGnHifEw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7027" y="3286124"/>
            <a:ext cx="1771655" cy="20442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i="1" dirty="0" smtClean="0"/>
              <a:t>Estado gaseoso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400" dirty="0" smtClean="0"/>
              <a:t>Se caracteriza por poseer forma y volumen variable.</a:t>
            </a:r>
          </a:p>
          <a:p>
            <a:pPr>
              <a:buNone/>
            </a:pPr>
            <a:r>
              <a:rPr lang="es-ES" sz="2400" dirty="0" smtClean="0"/>
              <a:t>Son fluidos como los líquidos.</a:t>
            </a:r>
          </a:p>
          <a:p>
            <a:pPr>
              <a:buNone/>
            </a:pPr>
            <a:r>
              <a:rPr lang="es-ES" sz="2400" dirty="0" smtClean="0"/>
              <a:t>La fuerza de sus partículas son muy débiles.</a:t>
            </a:r>
          </a:p>
          <a:p>
            <a:pPr>
              <a:buNone/>
            </a:pPr>
            <a:r>
              <a:rPr lang="es-ES" sz="2400" dirty="0" smtClean="0"/>
              <a:t> Sus partículas se mueven en forma desordenada y con gran</a:t>
            </a:r>
          </a:p>
          <a:p>
            <a:pPr>
              <a:buNone/>
            </a:pPr>
            <a:r>
              <a:rPr lang="es-ES" sz="2400" dirty="0" smtClean="0"/>
              <a:t>libertad</a:t>
            </a:r>
          </a:p>
          <a:p>
            <a:pPr>
              <a:buNone/>
            </a:pPr>
            <a:r>
              <a:rPr lang="es-ES" sz="2400" dirty="0" smtClean="0"/>
              <a:t>Poseen la propiedad de expansibilidad y  compresibilidad.</a:t>
            </a:r>
          </a:p>
          <a:p>
            <a:pPr>
              <a:buNone/>
            </a:pPr>
            <a:r>
              <a:rPr lang="es-ES" sz="2400" dirty="0" smtClean="0"/>
              <a:t>Al aumentar al temperatura las partículas se mueven  más</a:t>
            </a:r>
          </a:p>
          <a:p>
            <a:pPr>
              <a:buNone/>
            </a:pPr>
            <a:r>
              <a:rPr lang="es-ES" sz="2400" dirty="0" smtClean="0"/>
              <a:t>deprisa y chocan con más energía contra las paredes del</a:t>
            </a:r>
          </a:p>
          <a:p>
            <a:pPr>
              <a:buNone/>
            </a:pPr>
            <a:r>
              <a:rPr lang="es-ES" sz="2400" dirty="0" smtClean="0"/>
              <a:t>recipiente por lo que aumenta la presión.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</TotalTime>
  <Words>975</Words>
  <Application>Microsoft Office PowerPoint</Application>
  <PresentationFormat>Presentación en pantalla (4:3)</PresentationFormat>
  <Paragraphs>133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Flujo</vt:lpstr>
      <vt:lpstr>Diapositiva 1</vt:lpstr>
      <vt:lpstr> Estados de agregación de la materia</vt:lpstr>
      <vt:lpstr>Diapositiva 3</vt:lpstr>
      <vt:lpstr>Diapositiva 4</vt:lpstr>
      <vt:lpstr>Diapositiva 5</vt:lpstr>
      <vt:lpstr>Diapositiva 6</vt:lpstr>
      <vt:lpstr> Estado líquido</vt:lpstr>
      <vt:lpstr>Diapositiva 8</vt:lpstr>
      <vt:lpstr>Estado gaseoso</vt:lpstr>
      <vt:lpstr>Diapositiva 10</vt:lpstr>
      <vt:lpstr>Plasma</vt:lpstr>
      <vt:lpstr>Diapositiva 12</vt:lpstr>
      <vt:lpstr> </vt:lpstr>
      <vt:lpstr>Estado de Condensación de Boise- Einstein</vt:lpstr>
      <vt:lpstr>Diapositiva 15</vt:lpstr>
      <vt:lpstr>Diapositiva 16</vt:lpstr>
      <vt:lpstr>Diapositiva 17</vt:lpstr>
      <vt:lpstr>Algunos términos</vt:lpstr>
      <vt:lpstr>Diapositiva 19</vt:lpstr>
      <vt:lpstr>Diapositiva 20</vt:lpstr>
      <vt:lpstr>Diapositiva 21</vt:lpstr>
      <vt:lpstr>Diapositiva 22</vt:lpstr>
      <vt:lpstr>Diapositiva 23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56</cp:revision>
  <dcterms:created xsi:type="dcterms:W3CDTF">2017-07-16T17:34:06Z</dcterms:created>
  <dcterms:modified xsi:type="dcterms:W3CDTF">2017-11-21T18:01:01Z</dcterms:modified>
</cp:coreProperties>
</file>