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60" r:id="rId5"/>
    <p:sldId id="262" r:id="rId6"/>
    <p:sldId id="293" r:id="rId7"/>
    <p:sldId id="292" r:id="rId8"/>
    <p:sldId id="291" r:id="rId9"/>
    <p:sldId id="290" r:id="rId10"/>
    <p:sldId id="289" r:id="rId11"/>
    <p:sldId id="288" r:id="rId12"/>
    <p:sldId id="287" r:id="rId13"/>
    <p:sldId id="285" r:id="rId14"/>
    <p:sldId id="286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D1FF"/>
    <a:srgbClr val="ACC777"/>
    <a:srgbClr val="476D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o.cr/imgres?imgurl=http://www.agua-mineral.net/wp-content/uploads/2008/12/agua.jpg&amp;imgrefurl=http://www.agua-mineral.net/179/agua-embotellada-no-solo-una-sana-costumbre/&amp;usg=__vAIlVVbzNff0qeEswLKtXTTvggY=&amp;h=438&amp;w=589&amp;sz=26&amp;hl=es&amp;start=42&amp;zoom=1&amp;tbnid=Nsj-f86h0wXUEM:&amp;tbnh=100&amp;tbnw=135&amp;ei=6DN1TeLMOIGglAeR77RR&amp;prev=/images?q=agua&amp;start=40&amp;hl=es&amp;sa=N&amp;gbv=2&amp;tbs=isch:1&amp;itbs=1" TargetMode="External"/><Relationship Id="rId7" Type="http://schemas.openxmlformats.org/officeDocument/2006/relationships/hyperlink" Target="http://www.google.co.cr/imgres?imgurl=http://us.123rf.com/400wm/400/400/yustoprst/yustoprst0902/yustoprst090200006/4323937-tetera-de-t-con-agua-hirviendo-sobre-fondo-negro.jpg&amp;imgrefurl=http://es.123rf.com/photo_4323937_tetera-de-t-con-agua-hirviendo-sobre-fondo-negro.html&amp;usg=__R7eA8MaW3D4tX3YnlLdha6PRunM=&amp;h=278&amp;w=400&amp;sz=14&amp;hl=es&amp;start=18&amp;zoom=1&amp;tbnid=YOXQ3Vo6eXGScM:&amp;tbnh=86&amp;tbnw=124&amp;ei=STV1Tf7xJMOBlAeSl9WZBQ&amp;prev=/images?q=cafetera+con+agua+hirviendo&amp;hl=es&amp;sa=N&amp;gbv=2&amp;tbs=isch:1&amp;itbs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.cr/imgres?imgurl=http://2.bp.blogspot.com/_Uchio-IRxLE/SK0406TjbPI/AAAAAAAAAIw/Lm8FM8dPoNs/s320/cubo_hielo.gif&amp;imgrefurl=http://litolucas.blogspot.com/2008/08/hielo.html&amp;usg=__5rLkEIxWxk9Lauoi8o9IKDYkY10=&amp;h=150&amp;w=156&amp;sz=35&amp;hl=es&amp;start=1&amp;zoom=1&amp;tbnid=aq_Slbda2GrWCM:&amp;tbnh=93&amp;tbnw=97&amp;ei=SzN1TZWeOYGclge7-bBJ&amp;prev=/images?q=cubo+de+hielo&amp;hl=es&amp;sa=G&amp;gbv=2&amp;tbs=isch:1&amp;itbs=1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000100" y="2071678"/>
            <a:ext cx="7429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Propiedades: físicas y químicas.</a:t>
            </a:r>
          </a:p>
          <a:p>
            <a:r>
              <a:rPr lang="es-ES" sz="4400" dirty="0" smtClean="0"/>
              <a:t>Cambios físicos y químicos de la materia.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pic>
        <p:nvPicPr>
          <p:cNvPr id="5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-642966"/>
            <a:ext cx="11337926" cy="8504238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714348" y="500042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Con frecuencia se puede observar que a nuestro alrededor, la materia sufre cambios físicos.</a:t>
            </a:r>
            <a:br>
              <a:rPr lang="es-ES" dirty="0" smtClean="0"/>
            </a:br>
            <a:r>
              <a:rPr lang="es-ES" dirty="0" smtClean="0"/>
              <a:t>Un ejemplos de  cambios que sufre la materia más evidentes y que está  a nuestro alcance es el agua, ya que la misma puede pasar de estado sólido, líquido o gaseoso, de acuerdo a la temperatura y presión a la que sea sometida.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785786" y="214311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Se reconocen dos cambios de estado,  el estado progresivo y estado regresivo. </a:t>
            </a:r>
            <a:br>
              <a:rPr lang="es-ES" dirty="0" smtClean="0"/>
            </a:br>
            <a:r>
              <a:rPr lang="es-ES" dirty="0" smtClean="0"/>
              <a:t>Cada uno con sus características que lo hacen diferente uno del otro.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714348" y="714356"/>
            <a:ext cx="75724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latin typeface="Blackadder ITC" pitchFamily="82" charset="0"/>
              </a:rPr>
              <a:t>Estado progresivo: </a:t>
            </a:r>
            <a:r>
              <a:rPr lang="es-ES" dirty="0" smtClean="0"/>
              <a:t>este tipo de cambio, se produce cuando se le provee calor a los cuerpos.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Entre ellos encontramos la sublimación progresiva, la fusión y la evaporización.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71472" y="2000240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Sublimación progresiva: se produce cuando un cuerpo pasa de estado sólido a estado gaseoso directamente.</a:t>
            </a:r>
            <a:br>
              <a:rPr lang="es-ES" dirty="0" smtClean="0"/>
            </a:br>
            <a:r>
              <a:rPr lang="es-ES" dirty="0" smtClean="0"/>
              <a:t>Fusión: es el paso  de estado sólido a estado líquido por acción de calor. La temperatura a la que se produce la fusión depende de cada sustancia ya que algunas necesitan más calor que otras.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785786" y="500042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Evaporación: es el paso de estado líquido al estado gaseoso, este cambio de estado ocurre normalmente a temperatura ambiente y sin necesidad de aplicar calor.</a:t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28662" y="1857365"/>
            <a:ext cx="700092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latin typeface="Blackadder ITC" pitchFamily="82" charset="0"/>
              </a:rPr>
              <a:t>Cambio regresivo</a:t>
            </a:r>
            <a:r>
              <a:rPr lang="es-ES" dirty="0" smtClean="0"/>
              <a:t>: son aquellos que se originan cuando los cuerpos se enfrían, se conocen tres tipos que son: sublimación regresiva, solidificación y condensación.</a:t>
            </a:r>
            <a:br>
              <a:rPr lang="es-ES" dirty="0" smtClean="0"/>
            </a:br>
            <a:r>
              <a:rPr lang="es-ES" dirty="0" smtClean="0"/>
              <a:t>Sublimación regresiva: se presenta cuando  una sustancia se encuentra en estado gaseoso y pasa a estado sólido, sin pasar por el estado líquido.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43106" y="-2214602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-214346" y="-857280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Solidificación: es el paso de estado líquido al estado sólido, ocurre a una temperatura característica para cada sustancia llamada punto de solidificación, el cual coincide con su punto de fusión.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-214346" y="357166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Condensación: ocurre cuando una sustancia pasa de estado gaseoso a estado líquido, la temperatura a la cual se presenta se llama punto de condensación y corresponde al punto de ebullición.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93926" y="0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643042" y="285728"/>
            <a:ext cx="54072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800" dirty="0" smtClean="0">
                <a:latin typeface="Blackadder ITC" pitchFamily="82" charset="0"/>
              </a:rPr>
              <a:t>Observemos la ilustración </a:t>
            </a:r>
            <a:endParaRPr lang="es-ES" sz="4800" dirty="0">
              <a:latin typeface="Blackadder ITC" pitchFamily="82" charset="0"/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9141758">
            <a:off x="-251359" y="1319369"/>
            <a:ext cx="3645926" cy="190291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rot="19302388">
            <a:off x="1168880" y="2554217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b="1" dirty="0" smtClean="0"/>
              <a:t>fusión</a:t>
            </a:r>
            <a:endParaRPr lang="es-ES" b="1" dirty="0"/>
          </a:p>
        </p:txBody>
      </p:sp>
      <p:pic>
        <p:nvPicPr>
          <p:cNvPr id="10" name="Picture 6" descr="http://t2.gstatic.com/images?q=tbn:ANd9GcQYY0W9TGJ2WL9w9sQBZUJdVrwvl5BPl-O1BdL3oC8pY7gsK1bgOatIq8Cr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785926"/>
            <a:ext cx="1285875" cy="952500"/>
          </a:xfrm>
          <a:prstGeom prst="rect">
            <a:avLst/>
          </a:prstGeom>
          <a:noFill/>
        </p:spPr>
      </p:pic>
      <p:pic>
        <p:nvPicPr>
          <p:cNvPr id="12" name="Picture 2" descr="http://t1.gstatic.com/images?q=tbn:ANd9GcTy2Xo-L2spx_rKqNrO9Hn0Y_58Phn9Wc_YS4pAb7Qbf3XY-cejYbXm5A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286256"/>
            <a:ext cx="1474689" cy="1357322"/>
          </a:xfrm>
          <a:prstGeom prst="rect">
            <a:avLst/>
          </a:prstGeom>
          <a:noFill/>
        </p:spPr>
      </p:pic>
      <p:sp>
        <p:nvSpPr>
          <p:cNvPr id="13" name="12 Flecha derecha"/>
          <p:cNvSpPr/>
          <p:nvPr/>
        </p:nvSpPr>
        <p:spPr>
          <a:xfrm>
            <a:off x="2786050" y="4786322"/>
            <a:ext cx="2714644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Sublimación progresiva</a:t>
            </a:r>
            <a:endParaRPr lang="es-ES" sz="1600" dirty="0"/>
          </a:p>
        </p:txBody>
      </p:sp>
      <p:pic>
        <p:nvPicPr>
          <p:cNvPr id="14" name="Picture 10" descr="http://t2.gstatic.com/images?q=tbn:ANd9GcQeLpcDV6tEm71sU1DeuV68tc2rMa_37cvL5Lsolxe2UVNjJ_FgS8df4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4286256"/>
            <a:ext cx="1308320" cy="1000132"/>
          </a:xfrm>
          <a:prstGeom prst="rect">
            <a:avLst/>
          </a:prstGeom>
          <a:noFill/>
        </p:spPr>
      </p:pic>
      <p:sp>
        <p:nvSpPr>
          <p:cNvPr id="15" name="14 Flecha curvada hacia abajo"/>
          <p:cNvSpPr/>
          <p:nvPr/>
        </p:nvSpPr>
        <p:spPr>
          <a:xfrm rot="10800000">
            <a:off x="1500166" y="5357826"/>
            <a:ext cx="4857784" cy="16430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643306" y="721521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 flipH="1">
            <a:off x="428596" y="564357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sólido</a:t>
            </a:r>
            <a:endParaRPr lang="es-ES" b="1" dirty="0"/>
          </a:p>
        </p:txBody>
      </p:sp>
      <p:sp>
        <p:nvSpPr>
          <p:cNvPr id="19" name="18 Flecha izquierda"/>
          <p:cNvSpPr/>
          <p:nvPr/>
        </p:nvSpPr>
        <p:spPr>
          <a:xfrm rot="2311786">
            <a:off x="5160708" y="2894409"/>
            <a:ext cx="1985970" cy="7493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condensación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286512" y="550070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Gaseoso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1" name="20 Flecha curvada hacia abajo"/>
          <p:cNvSpPr/>
          <p:nvPr/>
        </p:nvSpPr>
        <p:spPr>
          <a:xfrm rot="2575943">
            <a:off x="5549546" y="1613439"/>
            <a:ext cx="2984583" cy="140983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evaporación</a:t>
            </a:r>
          </a:p>
          <a:p>
            <a:pPr algn="ctr"/>
            <a:r>
              <a:rPr lang="es-ES" dirty="0" smtClean="0"/>
              <a:t>evaporación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 rot="976748">
            <a:off x="6023884" y="2264527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evaporación</a:t>
            </a:r>
            <a:endParaRPr lang="es-ES" b="1" dirty="0"/>
          </a:p>
        </p:txBody>
      </p:sp>
      <p:sp>
        <p:nvSpPr>
          <p:cNvPr id="23" name="22 Rectángulo"/>
          <p:cNvSpPr/>
          <p:nvPr/>
        </p:nvSpPr>
        <p:spPr>
          <a:xfrm>
            <a:off x="4143372" y="2857496"/>
            <a:ext cx="888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Líquido</a:t>
            </a:r>
            <a:endParaRPr lang="es-ES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071802" y="621166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93D1FF"/>
                </a:solidFill>
              </a:rPr>
              <a:t>Sublimación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smtClean="0">
                <a:solidFill>
                  <a:srgbClr val="93D1FF"/>
                </a:solidFill>
              </a:rPr>
              <a:t>inversa o regresiva</a:t>
            </a:r>
            <a:endParaRPr lang="es-ES" b="1" dirty="0">
              <a:solidFill>
                <a:srgbClr val="93D1FF"/>
              </a:solidFill>
            </a:endParaRPr>
          </a:p>
        </p:txBody>
      </p:sp>
      <p:sp>
        <p:nvSpPr>
          <p:cNvPr id="25" name="24 Flecha abajo"/>
          <p:cNvSpPr/>
          <p:nvPr/>
        </p:nvSpPr>
        <p:spPr>
          <a:xfrm rot="2859871">
            <a:off x="2442472" y="2737509"/>
            <a:ext cx="677623" cy="22689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 rot="19265399">
            <a:off x="2085677" y="3593223"/>
            <a:ext cx="1563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solidificación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93926" y="-1071594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785786" y="2214554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Materia: es todo aquello que ocupa un lugar en el espacio, tiene, volumen, masa y peso.</a:t>
            </a:r>
          </a:p>
          <a:p>
            <a:r>
              <a:rPr lang="es-ES" b="1" dirty="0" smtClean="0"/>
              <a:t>Las propiedades de l a materia pueden ser físicas o químicas.</a:t>
            </a:r>
          </a:p>
          <a:p>
            <a:r>
              <a:rPr lang="es-ES" b="1" dirty="0" smtClean="0"/>
              <a:t>Las propiedades físicas depende  únicamente de las sustancias</a:t>
            </a:r>
          </a:p>
          <a:p>
            <a:r>
              <a:rPr lang="es-ES" b="1" dirty="0" smtClean="0"/>
              <a:t>Las propiedades químicas dependerán del cambio de la materia en otras sustancias.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14282" y="571480"/>
            <a:ext cx="31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>
                <a:latin typeface="Blackadder ITC" pitchFamily="82" charset="0"/>
              </a:rPr>
              <a:t>Propiedades de la materia:</a:t>
            </a:r>
            <a:endParaRPr lang="es-ES" sz="4000" i="1" dirty="0"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142976" y="1142984"/>
            <a:ext cx="70009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Blackadder ITC" pitchFamily="82" charset="0"/>
              </a:rPr>
              <a:t>Propiedades físicas.</a:t>
            </a:r>
          </a:p>
          <a:p>
            <a:r>
              <a:rPr lang="es-ES" dirty="0" smtClean="0"/>
              <a:t>Son aquellas que logran alcanzar cambios en la materia sin alterar su composición.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smtClean="0">
                <a:latin typeface="Blackadder ITC" pitchFamily="82" charset="0"/>
              </a:rPr>
              <a:t>Propiedades químicas.</a:t>
            </a:r>
          </a:p>
          <a:p>
            <a:r>
              <a:rPr lang="es-ES" dirty="0" smtClean="0"/>
              <a:t> Son aquellas que alteran su composición química de la materia que las presenta produciendo una nueva sustancia.</a:t>
            </a:r>
          </a:p>
          <a:p>
            <a:r>
              <a:rPr lang="es-ES" dirty="0" smtClean="0"/>
              <a:t>Estas  propiedades, se pueden manifestar a través del color , dureza, porosidad, densidad, solubilidad, entre otros.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928662" y="1214422"/>
            <a:ext cx="678661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Blackadder ITC" pitchFamily="82" charset="0"/>
              </a:rPr>
              <a:t> </a:t>
            </a:r>
            <a:r>
              <a:rPr lang="es-ES" sz="2400" dirty="0" smtClean="0">
                <a:latin typeface="Blackadder ITC" pitchFamily="82" charset="0"/>
              </a:rPr>
              <a:t>Propiedades químicas:</a:t>
            </a:r>
          </a:p>
          <a:p>
            <a:r>
              <a:rPr lang="es-ES" dirty="0" smtClean="0"/>
              <a:t> Son aquellas manifestaciones que se exteriorizar durante una reacción química, como: oxidación, combustión, fermentación, respiración, fotosíntesis, entre otras.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00296" y="-1646238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57158" y="1285860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Las propiedades físicas y químicas que presentan la materia, se clasifican en dos subgrupos: extensivas e intensivas.</a:t>
            </a:r>
            <a:br>
              <a:rPr lang="es-ES" dirty="0" smtClean="0"/>
            </a:br>
            <a:r>
              <a:rPr lang="es-ES" b="1" dirty="0" smtClean="0"/>
              <a:t> Extensivas:</a:t>
            </a:r>
            <a:r>
              <a:rPr lang="es-ES" dirty="0" smtClean="0"/>
              <a:t> son las que están sujetas de la cantidad de la materia, por ejemplo:  masa, volumen, peso, calor entre otras.</a:t>
            </a:r>
          </a:p>
          <a:p>
            <a:r>
              <a:rPr lang="es-ES" b="1" dirty="0" smtClean="0"/>
              <a:t>Intensivas: </a:t>
            </a:r>
            <a:r>
              <a:rPr lang="es-ES" dirty="0" smtClean="0"/>
              <a:t>dependen del material sin importar la cantidad por ejemplo: la densidad,</a:t>
            </a:r>
          </a:p>
          <a:p>
            <a:r>
              <a:rPr lang="es-ES" dirty="0" smtClean="0"/>
              <a:t>El punto de ebullición, el punto de fusión, el calor específico, el sabor, el brillo entre otras.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785786" y="1714488"/>
            <a:ext cx="70723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latin typeface="Blackadder ITC" pitchFamily="82" charset="0"/>
              </a:rPr>
              <a:t>Propiedades.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Una propiedad es una facultad,  cualidad o característica que  posee la materia, ya sea para identificarla por sus características físicas o químicas.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000100" y="642918"/>
            <a:ext cx="62865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Blackadder ITC" pitchFamily="82" charset="0"/>
              </a:rPr>
              <a:t>Propiedades físicas: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Son aquellas que logran cambiar su materia, sin alterar su composición, entre ellas se pueden citar: el punto de fusión, la impenetrabilidad, la divisibilidad, color.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57224" y="3214686"/>
            <a:ext cx="628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Blackadder ITC" pitchFamily="82" charset="0"/>
              </a:rPr>
              <a:t>Propiedades químicas: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Son aquellas que consiguen cambiar la materia, afectando la composición de la misma, transformándola en un nueva sustancia, entre ellas se pueden mencionar: la respiración, la putrefacción, la fotosíntesis.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285728"/>
          <a:ext cx="8143932" cy="619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807"/>
                <a:gridCol w="4040125"/>
              </a:tblGrid>
              <a:tr h="72672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Propiedades  extensivas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Propiedades intensivas</a:t>
                      </a:r>
                      <a:endParaRPr lang="es-ES" dirty="0"/>
                    </a:p>
                  </a:txBody>
                  <a:tcPr/>
                </a:tc>
              </a:tr>
              <a:tr h="546974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Masa.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Volumen: es una magnitud definida como el espacio ocupado por un cuerpo.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Peso.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Cantidad de sustancia.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Energía: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es una magnitud física.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Entropía: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es una magnitud física que mide parte de la energía que no puede utilizarse para generar trabajo.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Entalpía: es una magnitud termodinámica, simbolizada con la letra H, cuya variación expresa una medida de la cantidad de energía absorbida por un sistema termodinámico.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Temperatura: es una magnitud referido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a los conocimientos de frío o caliente, existen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diferentes escalas de temperatura como </a:t>
                      </a:r>
                    </a:p>
                    <a:p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El Kelvin, el Fahrenheit, Celsius y en ocasiones se utiliza ala escala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Rankine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Densidad: es la magnitud que expresa la relación entre la masa y el volumen de un cuerpo, su unidad en SI es kilogramos por metro cúbico (kg /m</a:t>
                      </a:r>
                      <a:r>
                        <a:rPr lang="es-ES" sz="1400" baseline="30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), aunque con frecuencia se expresa en (g/cm</a:t>
                      </a:r>
                      <a:r>
                        <a:rPr lang="es-ES" sz="1400" baseline="30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) su fórmula es D =M/V</a:t>
                      </a:r>
                    </a:p>
                    <a:p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En donde D es densidad, M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es masa, V es el volumen determinado del cuerpo.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Viscosidad.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Volumen específico: es el volumen  ocupado por la unidad de masa de una materia.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Velocidad: es una magnitud física a la que se le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pueden aplicar diferentes valores como resultado de una medición cuantitativa, de carácter vectorial.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Dureza.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s-E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PC\Mis documentos\template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214414" y="642918"/>
            <a:ext cx="5521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 smtClean="0">
                <a:latin typeface="Blackadder ITC" pitchFamily="82" charset="0"/>
              </a:rPr>
              <a:t>Cambios de estados de la materia</a:t>
            </a:r>
            <a:endParaRPr lang="es-ES" sz="4000" dirty="0">
              <a:latin typeface="Blackadder ITC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28728" y="1500174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materia puede cambiar su estado de agregación, cuando estos son sometidos  o modificados a diversas temperaturas.</a:t>
            </a:r>
          </a:p>
          <a:p>
            <a:r>
              <a:rPr lang="es-ES" dirty="0" smtClean="0"/>
              <a:t>Al modificar la temperatura en la materia, esta experimenta un cambio de estado físico.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571604" y="2928934"/>
            <a:ext cx="5857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Se había comentado anteriormente, que la materia puede cambiar de un estado a otro por efecto de temperatura y presión ya sea aumentando o disminuyendo la misma.</a:t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656</Words>
  <PresentationFormat>Presentación en pantalla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*</cp:lastModifiedBy>
  <cp:revision>41</cp:revision>
  <dcterms:modified xsi:type="dcterms:W3CDTF">2017-07-26T17:40:56Z</dcterms:modified>
</cp:coreProperties>
</file>