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8" r:id="rId3"/>
    <p:sldId id="282" r:id="rId4"/>
    <p:sldId id="279" r:id="rId5"/>
    <p:sldId id="283" r:id="rId6"/>
    <p:sldId id="273" r:id="rId7"/>
    <p:sldId id="284" r:id="rId8"/>
    <p:sldId id="285" r:id="rId9"/>
    <p:sldId id="287" r:id="rId10"/>
    <p:sldId id="286" r:id="rId11"/>
    <p:sldId id="288" r:id="rId12"/>
    <p:sldId id="290" r:id="rId13"/>
    <p:sldId id="289" r:id="rId14"/>
    <p:sldId id="270" r:id="rId15"/>
    <p:sldId id="256" r:id="rId16"/>
    <p:sldId id="258" r:id="rId17"/>
    <p:sldId id="259" r:id="rId18"/>
    <p:sldId id="260" r:id="rId19"/>
    <p:sldId id="261" r:id="rId20"/>
    <p:sldId id="262" r:id="rId21"/>
    <p:sldId id="263" r:id="rId22"/>
    <p:sldId id="264" r:id="rId23"/>
    <p:sldId id="265" r:id="rId24"/>
    <p:sldId id="266" r:id="rId25"/>
    <p:sldId id="271"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80C32C76-AD13-42D1-A258-1A2D771A5F34}" type="datetimeFigureOut">
              <a:rPr lang="es-ES" smtClean="0"/>
              <a:pPr/>
              <a:t>28/11/2017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200750AE-5CBA-47E4-802E-ED322C6A02D8}" type="slidenum">
              <a:rPr lang="es-ES" smtClean="0"/>
              <a:pPr/>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0C32C76-AD13-42D1-A258-1A2D771A5F34}" type="datetimeFigureOut">
              <a:rPr lang="es-ES" smtClean="0"/>
              <a:pPr/>
              <a:t>28/11/2017</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00750AE-5CBA-47E4-802E-ED322C6A02D8}" type="slidenum">
              <a:rPr lang="es-ES" smtClean="0"/>
              <a:pPr/>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14546" y="2428868"/>
            <a:ext cx="5072098" cy="1500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prstTxWarp prst="textCanUp">
              <a:avLst/>
            </a:prstTxWarp>
            <a:spAutoFit/>
            <a:scene3d>
              <a:camera prst="orthographicFront"/>
              <a:lightRig rig="threePt" dir="t"/>
            </a:scene3d>
            <a:sp3d extrusionH="57150">
              <a:bevelT w="50800" h="38100" prst="riblet"/>
            </a:sp3d>
          </a:bodyPr>
          <a:lstStyle/>
          <a:p>
            <a:r>
              <a:rPr lang="es-ES"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Aceleración y fuerza</a:t>
            </a:r>
          </a:p>
          <a:p>
            <a:r>
              <a:rPr lang="es-ES"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Leyes de Newton</a:t>
            </a:r>
            <a:endParaRPr lang="es-ES"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42976" y="428604"/>
            <a:ext cx="7790712" cy="5819796"/>
          </a:xfrm>
        </p:spPr>
        <p:txBody>
          <a:bodyPr>
            <a:normAutofit/>
          </a:bodyPr>
          <a:lstStyle/>
          <a:p>
            <a:pPr>
              <a:buNone/>
            </a:pPr>
            <a:r>
              <a:rPr lang="es-ES" dirty="0" smtClean="0"/>
              <a:t>Al aumentar la masa, disminuye la</a:t>
            </a:r>
          </a:p>
          <a:p>
            <a:pPr>
              <a:buNone/>
            </a:pPr>
            <a:r>
              <a:rPr lang="es-ES" dirty="0" smtClean="0"/>
              <a:t>aceleración, y al disminuir la masa se</a:t>
            </a:r>
          </a:p>
          <a:p>
            <a:pPr>
              <a:buNone/>
            </a:pPr>
            <a:r>
              <a:rPr lang="es-ES" dirty="0" smtClean="0"/>
              <a:t>obtendrá mayor aceleración.</a:t>
            </a:r>
          </a:p>
          <a:p>
            <a:pPr>
              <a:buNone/>
            </a:pPr>
            <a:r>
              <a:rPr lang="es-ES" dirty="0" smtClean="0"/>
              <a:t>La unidad de fuerza en el SI es el newton se</a:t>
            </a:r>
          </a:p>
          <a:p>
            <a:pPr>
              <a:buNone/>
            </a:pPr>
            <a:r>
              <a:rPr lang="es-ES" dirty="0" smtClean="0"/>
              <a:t>expresa N, esto en honor al físico Isaac</a:t>
            </a:r>
          </a:p>
          <a:p>
            <a:pPr>
              <a:buNone/>
            </a:pPr>
            <a:r>
              <a:rPr lang="es-ES" dirty="0" smtClean="0"/>
              <a:t>Newton, padre de la física y la mecánica.</a:t>
            </a:r>
          </a:p>
          <a:p>
            <a:pPr>
              <a:buNone/>
            </a:pPr>
            <a:r>
              <a:rPr lang="es-ES" dirty="0" smtClean="0"/>
              <a:t>  </a:t>
            </a:r>
          </a:p>
          <a:p>
            <a:pPr>
              <a:buNone/>
            </a:pP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42976" y="357166"/>
            <a:ext cx="7790712" cy="6286544"/>
          </a:xfrm>
        </p:spPr>
        <p:txBody>
          <a:bodyPr/>
          <a:lstStyle/>
          <a:p>
            <a:pPr>
              <a:buNone/>
            </a:pPr>
            <a:r>
              <a:rPr lang="es-ES" dirty="0" smtClean="0"/>
              <a:t>Acción y reacción tercera ley, explica que si</a:t>
            </a:r>
          </a:p>
          <a:p>
            <a:pPr>
              <a:buNone/>
            </a:pPr>
            <a:r>
              <a:rPr lang="es-ES" dirty="0" smtClean="0"/>
              <a:t>un cuerpo actúa sobre otro con una</a:t>
            </a:r>
          </a:p>
          <a:p>
            <a:pPr>
              <a:buNone/>
            </a:pPr>
            <a:r>
              <a:rPr lang="es-ES" dirty="0" smtClean="0"/>
              <a:t>fuerza(acción), éste reacciona contra aquel,</a:t>
            </a:r>
          </a:p>
          <a:p>
            <a:pPr>
              <a:buNone/>
            </a:pPr>
            <a:r>
              <a:rPr lang="es-ES" dirty="0" smtClean="0"/>
              <a:t>con otra fuerza de igual valor y dirección;</a:t>
            </a:r>
          </a:p>
          <a:p>
            <a:pPr>
              <a:buNone/>
            </a:pPr>
            <a:r>
              <a:rPr lang="es-ES" dirty="0" smtClean="0"/>
              <a:t>pero en sentido contrario(reacción).</a:t>
            </a:r>
          </a:p>
          <a:p>
            <a:pPr>
              <a:buNone/>
            </a:pPr>
            <a:r>
              <a:rPr lang="es-ES" dirty="0" smtClean="0"/>
              <a:t>Dicho de otra manera “toda acción</a:t>
            </a:r>
          </a:p>
          <a:p>
            <a:pPr>
              <a:buNone/>
            </a:pPr>
            <a:r>
              <a:rPr lang="es-ES" dirty="0" smtClean="0"/>
              <a:t>corresponde a una reacción igual y en</a:t>
            </a:r>
          </a:p>
          <a:p>
            <a:pPr>
              <a:buNone/>
            </a:pPr>
            <a:r>
              <a:rPr lang="es-ES" dirty="0" smtClean="0"/>
              <a:t>sentido contrario”.</a:t>
            </a:r>
            <a:endParaRPr lang="es-ES" dirty="0"/>
          </a:p>
        </p:txBody>
      </p:sp>
      <p:pic>
        <p:nvPicPr>
          <p:cNvPr id="4" name="3 Imagen" descr="acfrio.jpg"/>
          <p:cNvPicPr>
            <a:picLocks noChangeAspect="1"/>
          </p:cNvPicPr>
          <p:nvPr/>
        </p:nvPicPr>
        <p:blipFill>
          <a:blip r:embed="rId2"/>
          <a:stretch>
            <a:fillRect/>
          </a:stretch>
        </p:blipFill>
        <p:spPr>
          <a:xfrm>
            <a:off x="4714876" y="4643446"/>
            <a:ext cx="3133725" cy="158115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Marcador de contenido" descr="LeNE1.jpg"/>
          <p:cNvPicPr>
            <a:picLocks noGrp="1" noChangeAspect="1"/>
          </p:cNvPicPr>
          <p:nvPr>
            <p:ph idx="1"/>
          </p:nvPr>
        </p:nvPicPr>
        <p:blipFill>
          <a:blip r:embed="rId2"/>
          <a:stretch>
            <a:fillRect/>
          </a:stretch>
        </p:blipFill>
        <p:spPr>
          <a:xfrm>
            <a:off x="1714480" y="1214422"/>
            <a:ext cx="7030264" cy="5286412"/>
          </a:xfrm>
        </p:spPr>
      </p:pic>
      <p:sp>
        <p:nvSpPr>
          <p:cNvPr id="8" name="7 CuadroTexto"/>
          <p:cNvSpPr txBox="1"/>
          <p:nvPr/>
        </p:nvSpPr>
        <p:spPr>
          <a:xfrm>
            <a:off x="2357422" y="571480"/>
            <a:ext cx="4857784" cy="584775"/>
          </a:xfrm>
          <a:prstGeom prst="rect">
            <a:avLst/>
          </a:prstGeom>
          <a:noFill/>
        </p:spPr>
        <p:txBody>
          <a:bodyPr wrap="square" rtlCol="0">
            <a:spAutoFit/>
          </a:bodyPr>
          <a:lstStyle/>
          <a:p>
            <a:r>
              <a:rPr lang="es-ES" sz="3200" dirty="0" smtClean="0"/>
              <a:t>Resumiendo</a:t>
            </a:r>
            <a:endParaRPr lang="es-E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728" y="357166"/>
            <a:ext cx="7504960" cy="5891234"/>
          </a:xfrm>
        </p:spPr>
        <p:txBody>
          <a:bodyPr/>
          <a:lstStyle/>
          <a:p>
            <a:pPr>
              <a:buNone/>
            </a:pPr>
            <a:r>
              <a:rPr lang="es-ES" dirty="0" smtClean="0"/>
              <a:t>  Isaac Newton, conocido por: la ley de la</a:t>
            </a:r>
          </a:p>
          <a:p>
            <a:pPr>
              <a:buNone/>
            </a:pPr>
            <a:r>
              <a:rPr lang="es-ES" dirty="0" smtClean="0"/>
              <a:t>dinámica, el teorema binomial, las leyes de</a:t>
            </a:r>
          </a:p>
          <a:p>
            <a:pPr>
              <a:buNone/>
            </a:pPr>
            <a:r>
              <a:rPr lang="es-ES" dirty="0" smtClean="0"/>
              <a:t>la cinemática, teoría corpuscular de la luz,</a:t>
            </a:r>
          </a:p>
          <a:p>
            <a:pPr>
              <a:buNone/>
            </a:pPr>
            <a:r>
              <a:rPr lang="es-ES" dirty="0" smtClean="0"/>
              <a:t>desarrollo del cálculo diferencial e integral y</a:t>
            </a:r>
          </a:p>
          <a:p>
            <a:pPr>
              <a:buNone/>
            </a:pPr>
            <a:r>
              <a:rPr lang="es-ES" dirty="0" smtClean="0"/>
              <a:t>la ley de la gravedad universal.		</a:t>
            </a:r>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www.educarchile.cl/UserFiles/P0001/Image/Mod_2_contenidos_estudiantes_ciencias_fisica/i%2011.JPG"/>
          <p:cNvPicPr>
            <a:picLocks noChangeAspect="1" noChangeArrowheads="1"/>
          </p:cNvPicPr>
          <p:nvPr/>
        </p:nvPicPr>
        <p:blipFill>
          <a:blip r:embed="rId2"/>
          <a:srcRect/>
          <a:stretch>
            <a:fillRect/>
          </a:stretch>
        </p:blipFill>
        <p:spPr bwMode="auto">
          <a:xfrm rot="20214206">
            <a:off x="1618342" y="1298167"/>
            <a:ext cx="2552131" cy="14881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2 Imagen" descr="http://u.jimdo.com/www11/o/sce1fe2a743ab0a00/img/i9a6ace19a9dbcaea/1340289993/std/image.png"/>
          <p:cNvPicPr/>
          <p:nvPr/>
        </p:nvPicPr>
        <p:blipFill>
          <a:blip r:embed="rId3"/>
          <a:srcRect/>
          <a:stretch>
            <a:fillRect/>
          </a:stretch>
        </p:blipFill>
        <p:spPr bwMode="auto">
          <a:xfrm rot="952574">
            <a:off x="6244071" y="1617271"/>
            <a:ext cx="2117033" cy="155175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7" name="6 Imagen" descr="bbbnn.jpg"/>
          <p:cNvPicPr>
            <a:picLocks noChangeAspect="1"/>
          </p:cNvPicPr>
          <p:nvPr/>
        </p:nvPicPr>
        <p:blipFill>
          <a:blip r:embed="rId4"/>
          <a:stretch>
            <a:fillRect/>
          </a:stretch>
        </p:blipFill>
        <p:spPr>
          <a:xfrm>
            <a:off x="3428992" y="2643182"/>
            <a:ext cx="2214578" cy="143024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8" name="7 Imagen" descr="http://1.bp.blogspot.com/-bUsCD0PhgMI/VRd7k9lJybI/AAAAAAAAAv0/uLYxsynRago/s1600/trabajo%2Bmec%C3%A0nico.jpg"/>
          <p:cNvPicPr/>
          <p:nvPr/>
        </p:nvPicPr>
        <p:blipFill>
          <a:blip r:embed="rId5"/>
          <a:srcRect/>
          <a:stretch>
            <a:fillRect/>
          </a:stretch>
        </p:blipFill>
        <p:spPr bwMode="auto">
          <a:xfrm>
            <a:off x="5715008" y="4857760"/>
            <a:ext cx="2945650" cy="16454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2" descr="http://unanimesencristo.files.wordpress.com/2008/12/jugando-a-la-carreta.jpg?w=467&amp;h=312"/>
          <p:cNvPicPr>
            <a:picLocks noChangeAspect="1" noChangeArrowheads="1"/>
          </p:cNvPicPr>
          <p:nvPr/>
        </p:nvPicPr>
        <p:blipFill>
          <a:blip r:embed="rId6"/>
          <a:srcRect/>
          <a:stretch>
            <a:fillRect/>
          </a:stretch>
        </p:blipFill>
        <p:spPr bwMode="auto">
          <a:xfrm>
            <a:off x="1357290" y="4929198"/>
            <a:ext cx="2511141" cy="16723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14480" y="428604"/>
            <a:ext cx="4572032" cy="857256"/>
          </a:xfrm>
        </p:spPr>
        <p:txBody>
          <a:bodyPr/>
          <a:lstStyle/>
          <a:p>
            <a:pPr algn="ctr"/>
            <a:r>
              <a:rPr lang="es-ES" dirty="0" smtClean="0"/>
              <a:t>Trabajo</a:t>
            </a:r>
            <a:endParaRPr lang="es-ES" dirty="0"/>
          </a:p>
        </p:txBody>
      </p:sp>
      <p:sp>
        <p:nvSpPr>
          <p:cNvPr id="3" name="2 Subtítulo"/>
          <p:cNvSpPr>
            <a:spLocks noGrp="1"/>
          </p:cNvSpPr>
          <p:nvPr>
            <p:ph type="subTitle" idx="1"/>
          </p:nvPr>
        </p:nvSpPr>
        <p:spPr>
          <a:xfrm>
            <a:off x="1428728" y="1428736"/>
            <a:ext cx="7410472" cy="2173928"/>
          </a:xfrm>
        </p:spPr>
        <p:txBody>
          <a:bodyPr>
            <a:normAutofit fontScale="92500"/>
          </a:bodyPr>
          <a:lstStyle/>
          <a:p>
            <a:r>
              <a:rPr lang="es-ES" dirty="0" smtClean="0"/>
              <a:t>Es una magnitud física escalar que reacciona una fuerza con el desplazamiento que origina. Y se representa con la letra W, y se expresa en unidades de energía con (J).</a:t>
            </a:r>
          </a:p>
          <a:p>
            <a:r>
              <a:rPr lang="es-ES" dirty="0" smtClean="0"/>
              <a:t>En el Sistema Internacional de Unidades (SI), se mide en joule  (J), en honor a James Prescott Joule.</a:t>
            </a:r>
          </a:p>
          <a:p>
            <a:endParaRPr lang="es-ES" dirty="0"/>
          </a:p>
        </p:txBody>
      </p:sp>
      <p:pic>
        <p:nvPicPr>
          <p:cNvPr id="1026" name="Picture 2" descr="C:\Documents and Settings\PC\Mis documentos\trej.jpg"/>
          <p:cNvPicPr>
            <a:picLocks noChangeAspect="1" noChangeArrowheads="1"/>
          </p:cNvPicPr>
          <p:nvPr/>
        </p:nvPicPr>
        <p:blipFill>
          <a:blip r:embed="rId2"/>
          <a:srcRect/>
          <a:stretch>
            <a:fillRect/>
          </a:stretch>
        </p:blipFill>
        <p:spPr bwMode="auto">
          <a:xfrm>
            <a:off x="3472175" y="3786190"/>
            <a:ext cx="3138166" cy="2409824"/>
          </a:xfrm>
          <a:prstGeom prst="rect">
            <a:avLst/>
          </a:prstGeom>
          <a:ln>
            <a:noFill/>
          </a:ln>
          <a:effectLst>
            <a:softEdge rad="11250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728" y="714356"/>
            <a:ext cx="7504960" cy="5929354"/>
          </a:xfrm>
        </p:spPr>
        <p:txBody>
          <a:bodyPr>
            <a:normAutofit/>
          </a:bodyPr>
          <a:lstStyle/>
          <a:p>
            <a:pPr>
              <a:buNone/>
            </a:pPr>
            <a:r>
              <a:rPr lang="es-ES" dirty="0" smtClean="0"/>
              <a:t>Algunos usan unidades llamada </a:t>
            </a:r>
            <a:r>
              <a:rPr lang="es-ES" b="1" dirty="0" smtClean="0"/>
              <a:t>ergios </a:t>
            </a:r>
            <a:r>
              <a:rPr lang="es-ES" dirty="0" smtClean="0"/>
              <a:t>cuya</a:t>
            </a:r>
          </a:p>
          <a:p>
            <a:pPr>
              <a:buNone/>
            </a:pPr>
            <a:r>
              <a:rPr lang="es-ES" dirty="0" smtClean="0"/>
              <a:t>equivalencia es:</a:t>
            </a:r>
          </a:p>
          <a:p>
            <a:pPr>
              <a:buNone/>
            </a:pPr>
            <a:r>
              <a:rPr lang="es-ES" dirty="0" smtClean="0"/>
              <a:t>1 J = 10 000 000  ergios.</a:t>
            </a:r>
          </a:p>
          <a:p>
            <a:pPr>
              <a:buNone/>
            </a:pPr>
            <a:r>
              <a:rPr lang="es-ES" dirty="0" smtClean="0"/>
              <a:t>además,  1 J = 1 N . 1 m</a:t>
            </a:r>
          </a:p>
          <a:p>
            <a:pPr>
              <a:buNone/>
            </a:pPr>
            <a:r>
              <a:rPr lang="es-ES" dirty="0" smtClean="0"/>
              <a:t>El trabajo (W) realizado por una fuerza que</a:t>
            </a:r>
          </a:p>
          <a:p>
            <a:pPr>
              <a:buNone/>
            </a:pPr>
            <a:r>
              <a:rPr lang="es-ES" dirty="0" smtClean="0"/>
              <a:t>debe ser paralela al desplazamiento, se</a:t>
            </a:r>
          </a:p>
          <a:p>
            <a:pPr>
              <a:buNone/>
            </a:pPr>
            <a:r>
              <a:rPr lang="es-ES" dirty="0" smtClean="0"/>
              <a:t>determina multiplicando la magnitud de la</a:t>
            </a:r>
          </a:p>
          <a:p>
            <a:pPr>
              <a:buNone/>
            </a:pPr>
            <a:r>
              <a:rPr lang="es-ES" dirty="0" smtClean="0"/>
              <a:t>fuerza por el valor del desplazamiento es</a:t>
            </a:r>
          </a:p>
          <a:p>
            <a:pPr>
              <a:buNone/>
            </a:pPr>
            <a:r>
              <a:rPr lang="es-ES" dirty="0" smtClean="0"/>
              <a:t>decir</a:t>
            </a:r>
          </a:p>
          <a:p>
            <a:endParaRPr lang="es-ES" dirty="0"/>
          </a:p>
        </p:txBody>
      </p:sp>
      <p:pic>
        <p:nvPicPr>
          <p:cNvPr id="4" name="3 Imagen" descr="bbbnn.jpg"/>
          <p:cNvPicPr>
            <a:picLocks noChangeAspect="1"/>
          </p:cNvPicPr>
          <p:nvPr/>
        </p:nvPicPr>
        <p:blipFill>
          <a:blip r:embed="rId2"/>
          <a:stretch>
            <a:fillRect/>
          </a:stretch>
        </p:blipFill>
        <p:spPr>
          <a:xfrm>
            <a:off x="4071934" y="5500702"/>
            <a:ext cx="1500198" cy="96887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728" y="1357298"/>
            <a:ext cx="7504960" cy="5214974"/>
          </a:xfrm>
        </p:spPr>
        <p:txBody>
          <a:bodyPr/>
          <a:lstStyle/>
          <a:p>
            <a:pPr>
              <a:buNone/>
            </a:pPr>
            <a:r>
              <a:rPr lang="es-ES" dirty="0" smtClean="0"/>
              <a:t>Se define como energía aquella capacidad</a:t>
            </a:r>
          </a:p>
          <a:p>
            <a:pPr>
              <a:buNone/>
            </a:pPr>
            <a:r>
              <a:rPr lang="es-ES" dirty="0" smtClean="0"/>
              <a:t>que posee un cuerpo (una masa) para</a:t>
            </a:r>
          </a:p>
          <a:p>
            <a:pPr>
              <a:buNone/>
            </a:pPr>
            <a:r>
              <a:rPr lang="es-ES" dirty="0" smtClean="0"/>
              <a:t>realizar trabajo luego de ser sometido a</a:t>
            </a:r>
          </a:p>
          <a:p>
            <a:pPr>
              <a:buNone/>
            </a:pPr>
            <a:r>
              <a:rPr lang="es-ES" dirty="0" smtClean="0"/>
              <a:t>una fuerza; es decir, el trabajo no se puede</a:t>
            </a:r>
          </a:p>
          <a:p>
            <a:pPr>
              <a:buNone/>
            </a:pPr>
            <a:r>
              <a:rPr lang="es-ES" dirty="0" smtClean="0"/>
              <a:t>realizar sin energía. </a:t>
            </a:r>
          </a:p>
          <a:p>
            <a:pPr>
              <a:buNone/>
            </a:pPr>
            <a:r>
              <a:rPr lang="es-ES" dirty="0" smtClean="0"/>
              <a:t>Esta capacidad (la energía) puede estar dada</a:t>
            </a:r>
          </a:p>
          <a:p>
            <a:pPr>
              <a:buNone/>
            </a:pPr>
            <a:r>
              <a:rPr lang="es-ES" dirty="0" smtClean="0"/>
              <a:t>por la posición de un cuerpo o por la</a:t>
            </a:r>
          </a:p>
          <a:p>
            <a:pPr>
              <a:buNone/>
            </a:pPr>
            <a:r>
              <a:rPr lang="es-ES" dirty="0" smtClean="0"/>
              <a:t>velocidad del mismo.</a:t>
            </a:r>
          </a:p>
          <a:p>
            <a:endParaRPr lang="es-ES" dirty="0"/>
          </a:p>
        </p:txBody>
      </p:sp>
      <p:sp>
        <p:nvSpPr>
          <p:cNvPr id="4" name="1 Título"/>
          <p:cNvSpPr>
            <a:spLocks noGrp="1"/>
          </p:cNvSpPr>
          <p:nvPr>
            <p:ph type="title"/>
          </p:nvPr>
        </p:nvSpPr>
        <p:spPr>
          <a:xfrm>
            <a:off x="1435608" y="274638"/>
            <a:ext cx="3493582" cy="939784"/>
          </a:xfrm>
        </p:spPr>
        <p:txBody>
          <a:bodyPr/>
          <a:lstStyle/>
          <a:p>
            <a:r>
              <a:rPr lang="es-ES" dirty="0" smtClean="0"/>
              <a:t>Energía </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85852" y="714356"/>
            <a:ext cx="7498080" cy="4800600"/>
          </a:xfrm>
        </p:spPr>
        <p:txBody>
          <a:bodyPr>
            <a:normAutofit/>
          </a:bodyPr>
          <a:lstStyle/>
          <a:p>
            <a:pPr>
              <a:buNone/>
            </a:pPr>
            <a:r>
              <a:rPr lang="es-ES" dirty="0" smtClean="0"/>
              <a:t>La energía es la capacidad tiene un objeto</a:t>
            </a:r>
          </a:p>
          <a:p>
            <a:pPr>
              <a:buNone/>
            </a:pPr>
            <a:r>
              <a:rPr lang="es-ES" dirty="0" smtClean="0"/>
              <a:t>de transformar el mundo que lo rodea.</a:t>
            </a:r>
          </a:p>
          <a:p>
            <a:pPr>
              <a:buNone/>
            </a:pPr>
            <a:r>
              <a:rPr lang="es-ES" dirty="0" smtClean="0"/>
              <a:t>Su unidad en el (SI), es el Julio o joules (J).</a:t>
            </a:r>
          </a:p>
          <a:p>
            <a:pPr>
              <a:buNone/>
            </a:pPr>
            <a:r>
              <a:rPr lang="es-ES" dirty="0" smtClean="0"/>
              <a:t>Los cuerpos por el hecho de moverse</a:t>
            </a:r>
          </a:p>
          <a:p>
            <a:pPr>
              <a:buNone/>
            </a:pPr>
            <a:r>
              <a:rPr lang="es-ES" dirty="0" smtClean="0"/>
              <a:t>poseen la capacidad de transformar su</a:t>
            </a:r>
          </a:p>
          <a:p>
            <a:pPr>
              <a:buNone/>
            </a:pPr>
            <a:r>
              <a:rPr lang="es-ES" dirty="0" smtClean="0"/>
              <a:t>entorno, pensemos que al movernos somos</a:t>
            </a:r>
          </a:p>
          <a:p>
            <a:pPr>
              <a:buNone/>
            </a:pPr>
            <a:r>
              <a:rPr lang="es-ES" dirty="0" smtClean="0"/>
              <a:t>capaces de transportar objetos, de chocar, </a:t>
            </a:r>
          </a:p>
          <a:p>
            <a:pPr>
              <a:buNone/>
            </a:pPr>
            <a:r>
              <a:rPr lang="es-ES" dirty="0" smtClean="0"/>
              <a:t>de romper entre otros.</a:t>
            </a:r>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Existen diferente tipos de energía</a:t>
            </a:r>
            <a:endParaRPr lang="es-ES" dirty="0"/>
          </a:p>
        </p:txBody>
      </p:sp>
      <p:sp>
        <p:nvSpPr>
          <p:cNvPr id="3" name="2 Marcador de contenido"/>
          <p:cNvSpPr>
            <a:spLocks noGrp="1"/>
          </p:cNvSpPr>
          <p:nvPr>
            <p:ph idx="1"/>
          </p:nvPr>
        </p:nvSpPr>
        <p:spPr/>
        <p:txBody>
          <a:bodyPr/>
          <a:lstStyle/>
          <a:p>
            <a:pPr>
              <a:buNone/>
            </a:pPr>
            <a:r>
              <a:rPr lang="es-ES" dirty="0" smtClean="0"/>
              <a:t>Entre los tipos de energía, se puede</a:t>
            </a:r>
          </a:p>
          <a:p>
            <a:pPr>
              <a:buNone/>
            </a:pPr>
            <a:r>
              <a:rPr lang="es-ES" dirty="0" smtClean="0"/>
              <a:t>mencionar la energía cinética,  potencial y</a:t>
            </a:r>
          </a:p>
          <a:p>
            <a:pPr>
              <a:buNone/>
            </a:pPr>
            <a:r>
              <a:rPr lang="es-ES" dirty="0" smtClean="0"/>
              <a:t>mecánica entre otras.</a:t>
            </a:r>
          </a:p>
          <a:p>
            <a:pPr>
              <a:buNone/>
            </a:pPr>
            <a:r>
              <a:rPr lang="es-ES" dirty="0" smtClean="0"/>
              <a:t>Energía cinética</a:t>
            </a:r>
          </a:p>
          <a:p>
            <a:pPr>
              <a:buNone/>
            </a:pPr>
            <a:r>
              <a:rPr lang="es-ES" dirty="0" smtClean="0"/>
              <a:t>La energía cinética es aquella energía</a:t>
            </a:r>
          </a:p>
          <a:p>
            <a:pPr>
              <a:buNone/>
            </a:pPr>
            <a:r>
              <a:rPr lang="es-ES" dirty="0" smtClean="0"/>
              <a:t>asociada con el movimiento de un cuerpo.</a:t>
            </a:r>
          </a:p>
          <a:p>
            <a:pPr>
              <a:buNone/>
            </a:pPr>
            <a:r>
              <a:rPr lang="es-ES" dirty="0" smtClean="0"/>
              <a:t>La energía cinética de un cuerpo depende</a:t>
            </a:r>
          </a:p>
          <a:p>
            <a:pPr>
              <a:buNone/>
            </a:pPr>
            <a:r>
              <a:rPr lang="es-ES" dirty="0" smtClean="0"/>
              <a:t>de su masa y de su velocidad según la</a:t>
            </a:r>
          </a:p>
        </p:txBody>
      </p:sp>
      <p:sp>
        <p:nvSpPr>
          <p:cNvPr id="4" name="2 Marcador de contenido"/>
          <p:cNvSpPr txBox="1">
            <a:spLocks/>
          </p:cNvSpPr>
          <p:nvPr/>
        </p:nvSpPr>
        <p:spPr>
          <a:xfrm>
            <a:off x="1428728" y="1285860"/>
            <a:ext cx="7504960" cy="5286412"/>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2 Marcador de contenido"/>
          <p:cNvSpPr txBox="1">
            <a:spLocks/>
          </p:cNvSpPr>
          <p:nvPr/>
        </p:nvSpPr>
        <p:spPr>
          <a:xfrm>
            <a:off x="1581128" y="1438260"/>
            <a:ext cx="7504960" cy="5286412"/>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Aceleración y fuerza</a:t>
            </a:r>
            <a:endParaRPr lang="es-ES" dirty="0"/>
          </a:p>
        </p:txBody>
      </p:sp>
      <p:sp>
        <p:nvSpPr>
          <p:cNvPr id="3" name="2 Marcador de contenido"/>
          <p:cNvSpPr>
            <a:spLocks noGrp="1"/>
          </p:cNvSpPr>
          <p:nvPr>
            <p:ph idx="1"/>
          </p:nvPr>
        </p:nvSpPr>
        <p:spPr>
          <a:xfrm>
            <a:off x="1435608" y="1447800"/>
            <a:ext cx="7494110" cy="4800600"/>
          </a:xfrm>
        </p:spPr>
        <p:txBody>
          <a:bodyPr>
            <a:normAutofit/>
          </a:bodyPr>
          <a:lstStyle/>
          <a:p>
            <a:pPr>
              <a:buNone/>
            </a:pPr>
            <a:r>
              <a:rPr lang="es-ES" dirty="0" smtClean="0"/>
              <a:t>La aceleración es una magnitud vectorial,</a:t>
            </a:r>
          </a:p>
          <a:p>
            <a:pPr>
              <a:buNone/>
            </a:pPr>
            <a:r>
              <a:rPr lang="es-ES" dirty="0" smtClean="0"/>
              <a:t>que nos indica la variación de velocidad por</a:t>
            </a:r>
          </a:p>
          <a:p>
            <a:pPr>
              <a:buNone/>
            </a:pPr>
            <a:r>
              <a:rPr lang="es-ES" dirty="0" smtClean="0"/>
              <a:t>unidad de tiempo transcurrido. En el</a:t>
            </a:r>
          </a:p>
          <a:p>
            <a:pPr>
              <a:buNone/>
            </a:pPr>
            <a:r>
              <a:rPr lang="es-ES" dirty="0" smtClean="0"/>
              <a:t>contexto de la mecánica vectorial</a:t>
            </a:r>
          </a:p>
          <a:p>
            <a:pPr>
              <a:buNone/>
            </a:pPr>
            <a:r>
              <a:rPr lang="es-ES" dirty="0" smtClean="0"/>
              <a:t>newtoniana.</a:t>
            </a:r>
          </a:p>
          <a:p>
            <a:pPr>
              <a:buNone/>
            </a:pPr>
            <a:r>
              <a:rPr lang="es-ES" dirty="0" smtClean="0"/>
              <a:t>La aceleración se define como el cambio de </a:t>
            </a:r>
          </a:p>
          <a:p>
            <a:pPr>
              <a:buNone/>
            </a:pPr>
            <a:r>
              <a:rPr lang="es-ES" dirty="0" smtClean="0"/>
              <a:t>velocidad por unidad de tiempo.</a:t>
            </a:r>
          </a:p>
          <a:p>
            <a:pPr>
              <a:buNone/>
            </a:pPr>
            <a:r>
              <a:rPr lang="es-ES" dirty="0" smtClean="0"/>
              <a:t> Su fórmula es:</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57290" y="285728"/>
            <a:ext cx="7576398" cy="5962672"/>
          </a:xfrm>
        </p:spPr>
        <p:txBody>
          <a:bodyPr/>
          <a:lstStyle/>
          <a:p>
            <a:pPr>
              <a:buNone/>
            </a:pPr>
            <a:r>
              <a:rPr lang="es-ES" dirty="0" smtClean="0"/>
              <a:t>relación : </a:t>
            </a:r>
            <a:r>
              <a:rPr lang="es-ES" b="1" dirty="0" smtClean="0"/>
              <a:t>E</a:t>
            </a:r>
            <a:r>
              <a:rPr lang="es-ES" b="1" baseline="-25000" dirty="0" smtClean="0"/>
              <a:t>c </a:t>
            </a:r>
            <a:r>
              <a:rPr lang="es-ES" b="1" dirty="0" smtClean="0"/>
              <a:t>= ½ m . V</a:t>
            </a:r>
            <a:r>
              <a:rPr lang="es-ES" b="1" baseline="30000" dirty="0" smtClean="0"/>
              <a:t>2</a:t>
            </a:r>
          </a:p>
          <a:p>
            <a:pPr>
              <a:buNone/>
            </a:pPr>
            <a:endParaRPr lang="es-ES" b="1" baseline="30000" dirty="0" smtClean="0"/>
          </a:p>
          <a:p>
            <a:pPr>
              <a:buNone/>
            </a:pPr>
            <a:r>
              <a:rPr lang="es-ES" baseline="30000" dirty="0" smtClean="0"/>
              <a:t>Donde: </a:t>
            </a:r>
          </a:p>
          <a:p>
            <a:pPr>
              <a:buNone/>
            </a:pPr>
            <a:r>
              <a:rPr lang="es-ES" b="1" baseline="30000" dirty="0" smtClean="0"/>
              <a:t>            </a:t>
            </a:r>
            <a:r>
              <a:rPr lang="es-ES" b="1" dirty="0" smtClean="0"/>
              <a:t>E</a:t>
            </a:r>
            <a:r>
              <a:rPr lang="es-ES" b="1" baseline="-25000" dirty="0" smtClean="0"/>
              <a:t>c  =</a:t>
            </a:r>
            <a:r>
              <a:rPr lang="es-ES" b="1" dirty="0" smtClean="0"/>
              <a:t> </a:t>
            </a:r>
            <a:r>
              <a:rPr lang="es-ES" dirty="0" smtClean="0"/>
              <a:t>energía cinética (J)</a:t>
            </a:r>
          </a:p>
          <a:p>
            <a:pPr>
              <a:buNone/>
            </a:pPr>
            <a:r>
              <a:rPr lang="es-ES" dirty="0" smtClean="0"/>
              <a:t>        </a:t>
            </a:r>
            <a:r>
              <a:rPr lang="es-ES" b="1" dirty="0" smtClean="0"/>
              <a:t>m = </a:t>
            </a:r>
            <a:r>
              <a:rPr lang="es-ES" dirty="0" smtClean="0"/>
              <a:t> masa (Kg)</a:t>
            </a:r>
          </a:p>
          <a:p>
            <a:pPr>
              <a:buNone/>
            </a:pPr>
            <a:r>
              <a:rPr lang="es-ES" dirty="0" smtClean="0"/>
              <a:t>        </a:t>
            </a:r>
            <a:r>
              <a:rPr lang="es-ES" b="1" dirty="0" smtClean="0"/>
              <a:t>v  =  </a:t>
            </a:r>
            <a:r>
              <a:rPr lang="es-ES" dirty="0" smtClean="0"/>
              <a:t>velocidad (m/s)</a:t>
            </a:r>
          </a:p>
          <a:p>
            <a:pPr>
              <a:buNone/>
            </a:pPr>
            <a:r>
              <a:rPr lang="es-ES" dirty="0" smtClean="0"/>
              <a:t>Energía potencial</a:t>
            </a:r>
          </a:p>
          <a:p>
            <a:pPr>
              <a:buNone/>
            </a:pPr>
            <a:r>
              <a:rPr lang="es-ES" dirty="0" smtClean="0"/>
              <a:t>Está energía se encuentra relacionada con</a:t>
            </a:r>
          </a:p>
          <a:p>
            <a:pPr>
              <a:buNone/>
            </a:pPr>
            <a:r>
              <a:rPr lang="es-ES" dirty="0" smtClean="0"/>
              <a:t>la posición  respecto de la </a:t>
            </a:r>
            <a:r>
              <a:rPr lang="es-ES" b="1" dirty="0" smtClean="0"/>
              <a:t>superficie</a:t>
            </a:r>
          </a:p>
          <a:p>
            <a:pPr>
              <a:buNone/>
            </a:pPr>
            <a:r>
              <a:rPr lang="es-ES" b="1" dirty="0" smtClean="0"/>
              <a:t>terrestre </a:t>
            </a:r>
            <a:r>
              <a:rPr lang="es-ES" dirty="0" smtClean="0"/>
              <a:t>y de la </a:t>
            </a:r>
            <a:r>
              <a:rPr lang="es-ES" b="1" dirty="0" smtClean="0"/>
              <a:t>configuración de un</a:t>
            </a:r>
          </a:p>
          <a:p>
            <a:pPr>
              <a:buNone/>
            </a:pPr>
            <a:r>
              <a:rPr lang="es-ES" b="1" dirty="0" smtClean="0"/>
              <a:t>objeto.</a:t>
            </a:r>
            <a:endParaRPr lang="es-ES" dirty="0" smtClean="0"/>
          </a:p>
          <a:p>
            <a:pPr>
              <a:buNone/>
            </a:pPr>
            <a:endParaRPr lang="es-ES" dirty="0" smtClean="0"/>
          </a:p>
          <a:p>
            <a:pPr>
              <a:buNone/>
            </a:pP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1428728" y="428604"/>
            <a:ext cx="7504960" cy="5819796"/>
          </a:xfrm>
        </p:spPr>
        <p:txBody>
          <a:bodyPr>
            <a:normAutofit/>
          </a:bodyPr>
          <a:lstStyle/>
          <a:p>
            <a:pPr>
              <a:buNone/>
            </a:pPr>
            <a:r>
              <a:rPr lang="es-ES" dirty="0" smtClean="0"/>
              <a:t>En la energía potencial gravitatoria se</a:t>
            </a:r>
          </a:p>
          <a:p>
            <a:pPr>
              <a:buNone/>
            </a:pPr>
            <a:r>
              <a:rPr lang="es-ES" dirty="0" smtClean="0"/>
              <a:t>presenta a la capacidad que poseen los</a:t>
            </a:r>
          </a:p>
          <a:p>
            <a:pPr>
              <a:buNone/>
            </a:pPr>
            <a:r>
              <a:rPr lang="es-ES" dirty="0" smtClean="0"/>
              <a:t>objetos al caer.  Obtienen su origen en la</a:t>
            </a:r>
          </a:p>
          <a:p>
            <a:pPr>
              <a:buNone/>
            </a:pPr>
            <a:r>
              <a:rPr lang="es-ES" dirty="0" smtClean="0"/>
              <a:t>existencia del campo gravitatorio terrestre</a:t>
            </a:r>
          </a:p>
          <a:p>
            <a:pPr>
              <a:buNone/>
            </a:pPr>
            <a:endParaRPr lang="es-ES" dirty="0" smtClean="0"/>
          </a:p>
          <a:p>
            <a:pPr>
              <a:buNone/>
            </a:pPr>
            <a:r>
              <a:rPr lang="es-ES" dirty="0" smtClean="0"/>
              <a:t>Su magnitud es directamente proporcional</a:t>
            </a:r>
          </a:p>
          <a:p>
            <a:pPr>
              <a:buNone/>
            </a:pPr>
            <a:r>
              <a:rPr lang="es-ES" dirty="0" smtClean="0"/>
              <a:t>a la altura en la que se encuentra el objeto,</a:t>
            </a:r>
          </a:p>
          <a:p>
            <a:pPr>
              <a:buNone/>
            </a:pPr>
            <a:r>
              <a:rPr lang="es-ES" dirty="0" smtClean="0"/>
              <a:t>respecto de un origen que colocamos a </a:t>
            </a:r>
          </a:p>
          <a:p>
            <a:pPr>
              <a:buNone/>
            </a:pPr>
            <a:r>
              <a:rPr lang="es-ES" dirty="0" smtClean="0"/>
              <a:t>nivel de la superficie terrestre  y a la masa</a:t>
            </a:r>
          </a:p>
          <a:p>
            <a:pPr>
              <a:buNone/>
            </a:pPr>
            <a:r>
              <a:rPr lang="es-ES" dirty="0" smtClean="0"/>
              <a:t>del objeto. </a:t>
            </a: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57290" y="357166"/>
            <a:ext cx="7498080" cy="5857916"/>
          </a:xfrm>
        </p:spPr>
        <p:txBody>
          <a:bodyPr>
            <a:normAutofit/>
          </a:bodyPr>
          <a:lstStyle/>
          <a:p>
            <a:pPr>
              <a:buNone/>
            </a:pPr>
            <a:r>
              <a:rPr lang="es-ES" dirty="0" smtClean="0"/>
              <a:t>Se define energía potencial como:</a:t>
            </a:r>
          </a:p>
          <a:p>
            <a:pPr>
              <a:buNone/>
            </a:pPr>
            <a:r>
              <a:rPr lang="es-ES" dirty="0" smtClean="0"/>
              <a:t>La energía relacionada con la posición, donde </a:t>
            </a:r>
          </a:p>
          <a:p>
            <a:pPr>
              <a:buNone/>
            </a:pPr>
            <a:r>
              <a:rPr lang="es-ES" dirty="0" smtClean="0"/>
              <a:t>E</a:t>
            </a:r>
            <a:r>
              <a:rPr lang="es-ES" b="1" baseline="-25000" dirty="0" smtClean="0"/>
              <a:t>P</a:t>
            </a:r>
            <a:r>
              <a:rPr lang="es-ES" b="1" dirty="0" smtClean="0"/>
              <a:t> = m. g. h</a:t>
            </a:r>
          </a:p>
          <a:p>
            <a:pPr>
              <a:buNone/>
            </a:pPr>
            <a:r>
              <a:rPr lang="es-ES" dirty="0" smtClean="0"/>
              <a:t>Donde: </a:t>
            </a:r>
          </a:p>
          <a:p>
            <a:pPr>
              <a:buNone/>
            </a:pPr>
            <a:r>
              <a:rPr lang="es-ES" dirty="0" smtClean="0"/>
              <a:t>            E</a:t>
            </a:r>
            <a:r>
              <a:rPr lang="es-ES" b="1" baseline="-25000" dirty="0" smtClean="0"/>
              <a:t>P</a:t>
            </a:r>
            <a:r>
              <a:rPr lang="es-ES" b="1" dirty="0" smtClean="0"/>
              <a:t> = energía potencial (J)</a:t>
            </a:r>
          </a:p>
          <a:p>
            <a:pPr>
              <a:buNone/>
            </a:pPr>
            <a:r>
              <a:rPr lang="es-ES" b="1" dirty="0" smtClean="0"/>
              <a:t>            m = masa (Kg)</a:t>
            </a:r>
          </a:p>
          <a:p>
            <a:pPr>
              <a:buNone/>
            </a:pPr>
            <a:r>
              <a:rPr lang="es-ES" b="1" dirty="0" smtClean="0"/>
              <a:t>            g   = gravedad</a:t>
            </a:r>
          </a:p>
          <a:p>
            <a:pPr>
              <a:buNone/>
            </a:pPr>
            <a:r>
              <a:rPr lang="es-ES" b="1" dirty="0" smtClean="0"/>
              <a:t>            h = altura sobre la superficie de la  Tierra (m)</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Energía mecánica</a:t>
            </a:r>
            <a:endParaRPr lang="es-ES" dirty="0"/>
          </a:p>
        </p:txBody>
      </p:sp>
      <p:sp>
        <p:nvSpPr>
          <p:cNvPr id="3" name="2 Marcador de contenido"/>
          <p:cNvSpPr>
            <a:spLocks noGrp="1"/>
          </p:cNvSpPr>
          <p:nvPr>
            <p:ph idx="1"/>
          </p:nvPr>
        </p:nvSpPr>
        <p:spPr/>
        <p:txBody>
          <a:bodyPr/>
          <a:lstStyle/>
          <a:p>
            <a:pPr>
              <a:buNone/>
            </a:pPr>
            <a:r>
              <a:rPr lang="es-ES" dirty="0" smtClean="0"/>
              <a:t>Para descubrir, está energía los físicos</a:t>
            </a:r>
          </a:p>
          <a:p>
            <a:pPr>
              <a:buNone/>
            </a:pPr>
            <a:r>
              <a:rPr lang="es-ES" dirty="0" smtClean="0"/>
              <a:t>llegaron a la conclusión que el resultado de</a:t>
            </a:r>
          </a:p>
          <a:p>
            <a:pPr>
              <a:buNone/>
            </a:pPr>
            <a:r>
              <a:rPr lang="es-ES" dirty="0" smtClean="0"/>
              <a:t>la energía cinética más la energía potencial,</a:t>
            </a:r>
          </a:p>
          <a:p>
            <a:pPr>
              <a:buNone/>
            </a:pPr>
            <a:r>
              <a:rPr lang="es-ES" dirty="0" smtClean="0"/>
              <a:t>se establecería  la energía mecánica.</a:t>
            </a:r>
          </a:p>
          <a:p>
            <a:pPr>
              <a:buNone/>
            </a:pPr>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85852" y="571480"/>
            <a:ext cx="7647836" cy="5676920"/>
          </a:xfrm>
        </p:spPr>
        <p:txBody>
          <a:bodyPr/>
          <a:lstStyle/>
          <a:p>
            <a:pPr>
              <a:buNone/>
            </a:pPr>
            <a:r>
              <a:rPr lang="es-ES" dirty="0" smtClean="0"/>
              <a:t>Quedando representada por la fórmula</a:t>
            </a:r>
          </a:p>
          <a:p>
            <a:pPr>
              <a:buNone/>
            </a:pPr>
            <a:r>
              <a:rPr lang="es-ES" dirty="0" smtClean="0"/>
              <a:t>siguiente: </a:t>
            </a:r>
          </a:p>
          <a:p>
            <a:pPr>
              <a:buNone/>
            </a:pPr>
            <a:r>
              <a:rPr lang="es-ES" b="1" dirty="0" smtClean="0"/>
              <a:t>E</a:t>
            </a:r>
            <a:r>
              <a:rPr lang="es-ES" b="1" baseline="-25000" dirty="0" smtClean="0"/>
              <a:t>m</a:t>
            </a:r>
            <a:r>
              <a:rPr lang="es-ES" b="1" dirty="0" smtClean="0"/>
              <a:t> = E</a:t>
            </a:r>
            <a:r>
              <a:rPr lang="es-ES" b="1" baseline="-25000" dirty="0" smtClean="0"/>
              <a:t>C</a:t>
            </a:r>
            <a:r>
              <a:rPr lang="es-ES" b="1" dirty="0" smtClean="0"/>
              <a:t> + E</a:t>
            </a:r>
            <a:r>
              <a:rPr lang="es-ES" b="1" baseline="-25000" dirty="0" smtClean="0"/>
              <a:t>P</a:t>
            </a:r>
          </a:p>
          <a:p>
            <a:pPr>
              <a:buNone/>
            </a:pPr>
            <a:r>
              <a:rPr lang="es-ES" baseline="-25000" dirty="0" smtClean="0"/>
              <a:t>Donde:</a:t>
            </a:r>
          </a:p>
          <a:p>
            <a:pPr>
              <a:buNone/>
            </a:pPr>
            <a:r>
              <a:rPr lang="es-ES" baseline="-25000" dirty="0" smtClean="0"/>
              <a:t> </a:t>
            </a:r>
            <a:r>
              <a:rPr lang="es-ES" dirty="0" smtClean="0"/>
              <a:t>      E</a:t>
            </a:r>
            <a:r>
              <a:rPr lang="es-ES" baseline="-25000" dirty="0" smtClean="0"/>
              <a:t>m </a:t>
            </a:r>
            <a:r>
              <a:rPr lang="es-ES" dirty="0" smtClean="0"/>
              <a:t>= energía mecánica (J)</a:t>
            </a:r>
            <a:endParaRPr lang="es-ES" baseline="-25000" dirty="0" smtClean="0"/>
          </a:p>
          <a:p>
            <a:pPr>
              <a:buNone/>
            </a:pPr>
            <a:r>
              <a:rPr lang="es-ES" baseline="-25000" dirty="0" smtClean="0"/>
              <a:t>          </a:t>
            </a:r>
            <a:r>
              <a:rPr lang="es-ES" dirty="0" smtClean="0"/>
              <a:t>E</a:t>
            </a:r>
            <a:r>
              <a:rPr lang="es-ES" baseline="-25000" dirty="0" smtClean="0"/>
              <a:t>C = </a:t>
            </a:r>
            <a:r>
              <a:rPr lang="es-ES" dirty="0" smtClean="0"/>
              <a:t>energía cinética (J)</a:t>
            </a:r>
          </a:p>
          <a:p>
            <a:pPr>
              <a:buNone/>
            </a:pPr>
            <a:r>
              <a:rPr lang="es-ES" dirty="0" smtClean="0"/>
              <a:t>	    E</a:t>
            </a:r>
            <a:r>
              <a:rPr lang="es-ES" baseline="-25000" dirty="0" smtClean="0"/>
              <a:t>P = </a:t>
            </a:r>
            <a:r>
              <a:rPr lang="es-ES" dirty="0" smtClean="0"/>
              <a:t> energía potencial (J)</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opec.jpg"/>
          <p:cNvPicPr>
            <a:picLocks noChangeAspect="1"/>
          </p:cNvPicPr>
          <p:nvPr/>
        </p:nvPicPr>
        <p:blipFill>
          <a:blip r:embed="rId2"/>
          <a:stretch>
            <a:fillRect/>
          </a:stretch>
        </p:blipFill>
        <p:spPr>
          <a:xfrm>
            <a:off x="1428728" y="857232"/>
            <a:ext cx="7143800" cy="536432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42976" y="500042"/>
            <a:ext cx="7790712" cy="5748358"/>
          </a:xfrm>
        </p:spPr>
        <p:txBody>
          <a:bodyPr/>
          <a:lstStyle/>
          <a:p>
            <a:pPr>
              <a:buNone/>
            </a:pPr>
            <a:r>
              <a:rPr lang="es-ES" dirty="0" smtClean="0"/>
              <a:t>aceleración  = cambio de velocidad</a:t>
            </a:r>
          </a:p>
          <a:p>
            <a:pPr>
              <a:buNone/>
            </a:pPr>
            <a:r>
              <a:rPr lang="es-ES" dirty="0" smtClean="0"/>
              <a:t>                     tiempo transcurrido</a:t>
            </a:r>
          </a:p>
        </p:txBody>
      </p:sp>
      <p:cxnSp>
        <p:nvCxnSpPr>
          <p:cNvPr id="5" name="4 Conector recto"/>
          <p:cNvCxnSpPr/>
          <p:nvPr/>
        </p:nvCxnSpPr>
        <p:spPr>
          <a:xfrm>
            <a:off x="4000496" y="1071546"/>
            <a:ext cx="3429024" cy="1588"/>
          </a:xfrm>
          <a:prstGeom prst="line">
            <a:avLst/>
          </a:prstGeom>
        </p:spPr>
        <p:style>
          <a:lnRef idx="3">
            <a:schemeClr val="dk1"/>
          </a:lnRef>
          <a:fillRef idx="0">
            <a:schemeClr val="dk1"/>
          </a:fillRef>
          <a:effectRef idx="2">
            <a:schemeClr val="dk1"/>
          </a:effectRef>
          <a:fontRef idx="minor">
            <a:schemeClr val="tx1"/>
          </a:fontRef>
        </p:style>
      </p:cxnSp>
      <p:sp>
        <p:nvSpPr>
          <p:cNvPr id="7" name="6 Rectángulo"/>
          <p:cNvSpPr/>
          <p:nvPr/>
        </p:nvSpPr>
        <p:spPr>
          <a:xfrm>
            <a:off x="1263316" y="2000240"/>
            <a:ext cx="7737840" cy="4031873"/>
          </a:xfrm>
          <a:prstGeom prst="rect">
            <a:avLst/>
          </a:prstGeom>
        </p:spPr>
        <p:txBody>
          <a:bodyPr wrap="square">
            <a:spAutoFit/>
          </a:bodyPr>
          <a:lstStyle/>
          <a:p>
            <a:r>
              <a:rPr lang="es-ES" sz="3200" dirty="0" smtClean="0"/>
              <a:t>Las unidad en el Sistema Internacional es m/s</a:t>
            </a:r>
            <a:r>
              <a:rPr lang="es-ES" sz="3200" baseline="30000" dirty="0" smtClean="0"/>
              <a:t>2</a:t>
            </a:r>
            <a:r>
              <a:rPr lang="es-ES" sz="3200" dirty="0" smtClean="0"/>
              <a:t>.</a:t>
            </a:r>
          </a:p>
          <a:p>
            <a:r>
              <a:rPr lang="es-ES" sz="3200" dirty="0" smtClean="0"/>
              <a:t>Como se había mencionado anteriormente que la aceleración es  una </a:t>
            </a:r>
            <a:r>
              <a:rPr lang="es-ES" sz="3200" b="1" dirty="0" smtClean="0"/>
              <a:t>magnitud vectorial</a:t>
            </a:r>
            <a:r>
              <a:rPr lang="es-ES" sz="3200" dirty="0" smtClean="0"/>
              <a:t> que sirve para expresar la manera en la que un cuerpo altera la velocidad que lleva en una determinada </a:t>
            </a:r>
            <a:r>
              <a:rPr lang="es-ES" sz="3200" b="1" dirty="0" smtClean="0"/>
              <a:t>trayectoria</a:t>
            </a:r>
            <a:r>
              <a:rPr lang="es-ES" sz="3200" dirty="0" smtClean="0"/>
              <a:t> de manera ascendente.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85852" y="285728"/>
            <a:ext cx="7572428" cy="5509200"/>
          </a:xfrm>
          <a:prstGeom prst="rect">
            <a:avLst/>
          </a:prstGeom>
        </p:spPr>
        <p:txBody>
          <a:bodyPr wrap="square">
            <a:spAutoFit/>
          </a:bodyPr>
          <a:lstStyle/>
          <a:p>
            <a:r>
              <a:rPr lang="es-ES" sz="3200" b="1" dirty="0" smtClean="0"/>
              <a:t>Isaac Newton</a:t>
            </a:r>
            <a:r>
              <a:rPr lang="es-ES" sz="3200" dirty="0" smtClean="0"/>
              <a:t>, se le consideró el padre de la física y la mecánica en su obra nos indica que la aceleración está dispuesta por la fuerza con que el objeto lleva consigo en el recorrido que describe, la aceleración se aprecia cuando la partícula experimenta  </a:t>
            </a:r>
            <a:r>
              <a:rPr lang="es-ES" sz="3200" b="1" dirty="0" smtClean="0"/>
              <a:t>aumento de la velocidad</a:t>
            </a:r>
            <a:r>
              <a:rPr lang="es-ES" sz="3200" dirty="0" smtClean="0"/>
              <a:t> en la misma dirección en la que va, si altera su curso, la aceleración no será uniforme y el caso en el que cambie la orientación este objeto desacelerara.</a:t>
            </a:r>
            <a:endParaRPr lang="es-E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85852" y="357166"/>
            <a:ext cx="7647836" cy="5891234"/>
          </a:xfrm>
        </p:spPr>
        <p:txBody>
          <a:bodyPr/>
          <a:lstStyle/>
          <a:p>
            <a:pPr>
              <a:buNone/>
            </a:pPr>
            <a:r>
              <a:rPr lang="es-ES" dirty="0" smtClean="0"/>
              <a:t>La aceleración se relaciona con el tiempo,</a:t>
            </a:r>
          </a:p>
          <a:p>
            <a:pPr>
              <a:buNone/>
            </a:pPr>
            <a:r>
              <a:rPr lang="es-ES" dirty="0" smtClean="0"/>
              <a:t>para desarrollarla existen varios tipos y a su</a:t>
            </a:r>
          </a:p>
          <a:p>
            <a:pPr>
              <a:buNone/>
            </a:pPr>
            <a:r>
              <a:rPr lang="es-ES" dirty="0" smtClean="0"/>
              <a:t>vez son variables las cuales, son aplicadas en</a:t>
            </a:r>
          </a:p>
          <a:p>
            <a:pPr>
              <a:buNone/>
            </a:pPr>
            <a:r>
              <a:rPr lang="es-ES" dirty="0" smtClean="0"/>
              <a:t>distintos campos de estudio como: la</a:t>
            </a:r>
          </a:p>
          <a:p>
            <a:pPr>
              <a:buNone/>
            </a:pPr>
            <a:r>
              <a:rPr lang="es-ES" dirty="0" smtClean="0"/>
              <a:t>aceleración tangencial, la aceleración</a:t>
            </a:r>
          </a:p>
          <a:p>
            <a:pPr>
              <a:buNone/>
            </a:pPr>
            <a:r>
              <a:rPr lang="es-ES" dirty="0" smtClean="0"/>
              <a:t>centrípeta o normal, la aceleración media y</a:t>
            </a:r>
          </a:p>
          <a:p>
            <a:pPr>
              <a:buNone/>
            </a:pPr>
            <a:r>
              <a:rPr lang="es-ES" dirty="0" smtClean="0"/>
              <a:t>la aceleración  de gravedad, cada una con</a:t>
            </a:r>
          </a:p>
          <a:p>
            <a:pPr>
              <a:buNone/>
            </a:pPr>
            <a:r>
              <a:rPr lang="es-ES" dirty="0" smtClean="0"/>
              <a:t>diferente  funcionalidad</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85852" y="428604"/>
            <a:ext cx="7647836" cy="5819796"/>
          </a:xfrm>
        </p:spPr>
        <p:txBody>
          <a:bodyPr/>
          <a:lstStyle/>
          <a:p>
            <a:pPr>
              <a:buNone/>
            </a:pPr>
            <a:r>
              <a:rPr lang="es-ES" b="1" dirty="0" smtClean="0"/>
              <a:t>La aceleración tangencial:</a:t>
            </a:r>
            <a:r>
              <a:rPr lang="es-ES" dirty="0" smtClean="0"/>
              <a:t> indica la</a:t>
            </a:r>
          </a:p>
          <a:p>
            <a:pPr>
              <a:buNone/>
            </a:pPr>
            <a:r>
              <a:rPr lang="es-ES" dirty="0" smtClean="0"/>
              <a:t>velocidad que está tomando el cuerpo en</a:t>
            </a:r>
          </a:p>
          <a:p>
            <a:pPr>
              <a:buNone/>
            </a:pPr>
            <a:r>
              <a:rPr lang="es-ES" dirty="0" smtClean="0"/>
              <a:t>movimiento con  respecto al tiempo.</a:t>
            </a:r>
          </a:p>
          <a:p>
            <a:pPr>
              <a:buNone/>
            </a:pPr>
            <a:r>
              <a:rPr lang="es-ES" b="1" dirty="0" smtClean="0"/>
              <a:t>La aceleración centrípeta o normal: </a:t>
            </a:r>
            <a:r>
              <a:rPr lang="es-ES" dirty="0" smtClean="0"/>
              <a:t>es</a:t>
            </a:r>
          </a:p>
          <a:p>
            <a:pPr>
              <a:buNone/>
            </a:pPr>
            <a:r>
              <a:rPr lang="es-ES" dirty="0" smtClean="0"/>
              <a:t>un fenómeno en que el objeto describe un</a:t>
            </a:r>
          </a:p>
          <a:p>
            <a:pPr>
              <a:buNone/>
            </a:pPr>
            <a:r>
              <a:rPr lang="es-ES" dirty="0" smtClean="0"/>
              <a:t>círculo, se puede hacer la relación con el</a:t>
            </a:r>
          </a:p>
          <a:p>
            <a:pPr>
              <a:buNone/>
            </a:pPr>
            <a:r>
              <a:rPr lang="es-ES" dirty="0" smtClean="0"/>
              <a:t>radio de una circunferencia ya que la</a:t>
            </a:r>
          </a:p>
          <a:p>
            <a:pPr>
              <a:buNone/>
            </a:pPr>
            <a:r>
              <a:rPr lang="es-ES" dirty="0" smtClean="0"/>
              <a:t>velocidad, es creciente no es rectilínea.</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728" y="357166"/>
            <a:ext cx="7504960" cy="5891234"/>
          </a:xfrm>
        </p:spPr>
        <p:txBody>
          <a:bodyPr/>
          <a:lstStyle/>
          <a:p>
            <a:pPr>
              <a:buNone/>
            </a:pPr>
            <a:r>
              <a:rPr lang="es-ES" b="1" dirty="0" smtClean="0"/>
              <a:t>La aceleración media:</a:t>
            </a:r>
            <a:r>
              <a:rPr lang="es-ES" dirty="0" smtClean="0"/>
              <a:t> es una relación en</a:t>
            </a:r>
          </a:p>
          <a:p>
            <a:pPr>
              <a:buNone/>
            </a:pPr>
            <a:r>
              <a:rPr lang="es-ES" dirty="0" smtClean="0"/>
              <a:t>promedio de los aumentos de velocidad de</a:t>
            </a:r>
          </a:p>
          <a:p>
            <a:pPr>
              <a:buNone/>
            </a:pPr>
            <a:r>
              <a:rPr lang="es-ES" dirty="0" smtClean="0"/>
              <a:t>un cuerpo en el tiempo, a diferencia de la</a:t>
            </a:r>
          </a:p>
          <a:p>
            <a:pPr>
              <a:buNone/>
            </a:pPr>
            <a:r>
              <a:rPr lang="es-ES" dirty="0" smtClean="0"/>
              <a:t>aceleración tangencial, la aceleración media</a:t>
            </a:r>
          </a:p>
          <a:p>
            <a:pPr>
              <a:buNone/>
            </a:pPr>
            <a:r>
              <a:rPr lang="es-ES" dirty="0" smtClean="0"/>
              <a:t>comprende un estudio de aceleraciones,</a:t>
            </a:r>
          </a:p>
          <a:p>
            <a:pPr>
              <a:buNone/>
            </a:pPr>
            <a:r>
              <a:rPr lang="es-ES" dirty="0" smtClean="0"/>
              <a:t>tanto positivas como negativas, esto es útil</a:t>
            </a:r>
          </a:p>
          <a:p>
            <a:pPr>
              <a:buNone/>
            </a:pPr>
            <a:r>
              <a:rPr lang="es-ES" dirty="0" smtClean="0"/>
              <a:t>al momento de determinar trayectorias y</a:t>
            </a:r>
          </a:p>
          <a:p>
            <a:pPr>
              <a:buNone/>
            </a:pPr>
            <a:r>
              <a:rPr lang="es-ES" dirty="0" smtClean="0"/>
              <a:t>tiempo en el que se estima llegar al destino.</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1357313" y="285750"/>
            <a:ext cx="7577137" cy="5962650"/>
          </a:xfrm>
        </p:spPr>
        <p:txBody>
          <a:bodyPr/>
          <a:lstStyle/>
          <a:p>
            <a:pPr>
              <a:buNone/>
            </a:pPr>
            <a:r>
              <a:rPr lang="es-ES" b="1" dirty="0" smtClean="0"/>
              <a:t>La aceleración de gravedad:</a:t>
            </a:r>
            <a:r>
              <a:rPr lang="es-ES" dirty="0" smtClean="0"/>
              <a:t> es la</a:t>
            </a:r>
          </a:p>
          <a:p>
            <a:pPr>
              <a:buNone/>
            </a:pPr>
            <a:r>
              <a:rPr lang="es-ES" dirty="0" smtClean="0"/>
              <a:t>velocidad con la que son atraídos los</a:t>
            </a:r>
          </a:p>
          <a:p>
            <a:pPr>
              <a:buNone/>
            </a:pPr>
            <a:r>
              <a:rPr lang="es-ES" dirty="0" smtClean="0"/>
              <a:t>cuerpos a la superficie terrestre. Siempre se</a:t>
            </a:r>
          </a:p>
          <a:p>
            <a:pPr>
              <a:buNone/>
            </a:pPr>
            <a:r>
              <a:rPr lang="es-ES" dirty="0" smtClean="0"/>
              <a:t>expresa en 8.9 m/s</a:t>
            </a:r>
            <a:r>
              <a:rPr lang="es-ES" baseline="30000" dirty="0" smtClean="0"/>
              <a:t>2</a:t>
            </a:r>
            <a:r>
              <a:rPr lang="es-ES" dirty="0" smtClean="0"/>
              <a:t>.</a:t>
            </a:r>
          </a:p>
          <a:p>
            <a:pPr>
              <a:buNone/>
            </a:pPr>
            <a:r>
              <a:rPr lang="es-ES" i="1" dirty="0" smtClean="0"/>
              <a:t>Las leyes de Newton: </a:t>
            </a:r>
          </a:p>
          <a:p>
            <a:pPr>
              <a:buNone/>
            </a:pPr>
            <a:r>
              <a:rPr lang="es-ES" dirty="0" smtClean="0"/>
              <a:t>Inercia primera ley la inercia se puede</a:t>
            </a:r>
          </a:p>
          <a:p>
            <a:pPr>
              <a:buNone/>
            </a:pPr>
            <a:r>
              <a:rPr lang="es-ES" dirty="0" smtClean="0"/>
              <a:t>definir como la capacidad que poseen los</a:t>
            </a:r>
          </a:p>
          <a:p>
            <a:pPr>
              <a:buNone/>
            </a:pPr>
            <a:r>
              <a:rPr lang="es-ES" dirty="0" smtClean="0"/>
              <a:t>cuerpos de modificar por sí mismos del</a:t>
            </a:r>
          </a:p>
          <a:p>
            <a:pPr>
              <a:buNone/>
            </a:pPr>
            <a:r>
              <a:rPr lang="es-ES" dirty="0" smtClean="0"/>
              <a:t>estado de reposo o movimiento en el cual</a:t>
            </a:r>
          </a:p>
          <a:p>
            <a:pPr>
              <a:buNone/>
            </a:pPr>
            <a:r>
              <a:rPr lang="es-ES" dirty="0" smtClean="0"/>
              <a:t>se encuentren.</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85852" y="357166"/>
            <a:ext cx="7647836" cy="5891234"/>
          </a:xfrm>
        </p:spPr>
        <p:txBody>
          <a:bodyPr>
            <a:normAutofit fontScale="85000" lnSpcReduction="20000"/>
          </a:bodyPr>
          <a:lstStyle/>
          <a:p>
            <a:pPr>
              <a:buNone/>
            </a:pPr>
            <a:r>
              <a:rPr lang="es-ES" dirty="0" smtClean="0"/>
              <a:t>Subordinación entre fuerza y aceleración</a:t>
            </a:r>
          </a:p>
          <a:p>
            <a:pPr>
              <a:buNone/>
            </a:pPr>
            <a:r>
              <a:rPr lang="es-ES" dirty="0" smtClean="0"/>
              <a:t>segunda ley explica lo que sucederá cuando</a:t>
            </a:r>
          </a:p>
          <a:p>
            <a:pPr>
              <a:buNone/>
            </a:pPr>
            <a:r>
              <a:rPr lang="es-ES" dirty="0" smtClean="0"/>
              <a:t>se hallan fuerzas exteriores.</a:t>
            </a:r>
          </a:p>
          <a:p>
            <a:pPr>
              <a:buNone/>
            </a:pPr>
            <a:r>
              <a:rPr lang="es-ES" dirty="0" smtClean="0"/>
              <a:t>Al aplicarse está fuerza constante en un</a:t>
            </a:r>
          </a:p>
          <a:p>
            <a:pPr>
              <a:buNone/>
            </a:pPr>
            <a:r>
              <a:rPr lang="es-ES" dirty="0" smtClean="0"/>
              <a:t>cuerpo la aceleración creada es</a:t>
            </a:r>
          </a:p>
          <a:p>
            <a:pPr>
              <a:buNone/>
            </a:pPr>
            <a:r>
              <a:rPr lang="es-ES" dirty="0" smtClean="0"/>
              <a:t>directamente proporcional a la fuerza e</a:t>
            </a:r>
          </a:p>
          <a:p>
            <a:pPr>
              <a:buNone/>
            </a:pPr>
            <a:r>
              <a:rPr lang="es-ES" dirty="0" smtClean="0"/>
              <a:t>inversamente proporcional a la masa.</a:t>
            </a:r>
          </a:p>
          <a:p>
            <a:pPr>
              <a:buNone/>
            </a:pPr>
            <a:r>
              <a:rPr lang="es-ES" dirty="0" smtClean="0"/>
              <a:t>a=  F	</a:t>
            </a:r>
          </a:p>
          <a:p>
            <a:pPr>
              <a:buNone/>
            </a:pPr>
            <a:r>
              <a:rPr lang="es-ES" dirty="0" smtClean="0"/>
              <a:t>     m</a:t>
            </a:r>
          </a:p>
          <a:p>
            <a:pPr>
              <a:buNone/>
            </a:pPr>
            <a:r>
              <a:rPr lang="es-ES" dirty="0" smtClean="0"/>
              <a:t>       </a:t>
            </a:r>
          </a:p>
          <a:p>
            <a:pPr>
              <a:buNone/>
            </a:pPr>
            <a:r>
              <a:rPr lang="es-ES" dirty="0" smtClean="0"/>
              <a:t>donde: F = fuerza</a:t>
            </a:r>
          </a:p>
          <a:p>
            <a:pPr>
              <a:buNone/>
            </a:pPr>
            <a:r>
              <a:rPr lang="es-ES" dirty="0" smtClean="0"/>
              <a:t>          m = masa</a:t>
            </a:r>
          </a:p>
          <a:p>
            <a:pPr>
              <a:buNone/>
            </a:pPr>
            <a:r>
              <a:rPr lang="es-ES" dirty="0" smtClean="0"/>
              <a:t>           a  = aceleración	</a:t>
            </a:r>
          </a:p>
          <a:p>
            <a:pPr>
              <a:buNone/>
            </a:pPr>
            <a:r>
              <a:rPr lang="es-ES" dirty="0" smtClean="0"/>
              <a:t>  </a:t>
            </a:r>
            <a:endParaRPr lang="es-ES" dirty="0"/>
          </a:p>
        </p:txBody>
      </p:sp>
      <p:cxnSp>
        <p:nvCxnSpPr>
          <p:cNvPr id="5" name="4 Conector recto"/>
          <p:cNvCxnSpPr/>
          <p:nvPr/>
        </p:nvCxnSpPr>
        <p:spPr>
          <a:xfrm>
            <a:off x="1857356" y="3643314"/>
            <a:ext cx="428628" cy="1588"/>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TotalTime>
  <Words>1152</Words>
  <Application>Microsoft Office PowerPoint</Application>
  <PresentationFormat>Presentación en pantalla (4:3)</PresentationFormat>
  <Paragraphs>164</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Solsticio</vt:lpstr>
      <vt:lpstr>Diapositiva 1</vt:lpstr>
      <vt:lpstr>Aceleración y fuerza</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Trabajo</vt:lpstr>
      <vt:lpstr>Diapositiva 16</vt:lpstr>
      <vt:lpstr>Energía </vt:lpstr>
      <vt:lpstr>Diapositiva 18</vt:lpstr>
      <vt:lpstr>Existen diferente tipos de energía</vt:lpstr>
      <vt:lpstr>Diapositiva 20</vt:lpstr>
      <vt:lpstr>Diapositiva 21</vt:lpstr>
      <vt:lpstr>Diapositiva 22</vt:lpstr>
      <vt:lpstr>Energía mecánica</vt:lpstr>
      <vt:lpstr>Diapositiva 24</vt:lpstr>
      <vt:lpstr>Diapositiva 25</vt:lpstr>
    </vt:vector>
  </TitlesOfParts>
  <Company>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cp:lastModifiedBy>
  <cp:revision>85</cp:revision>
  <dcterms:created xsi:type="dcterms:W3CDTF">2017-04-02T20:20:19Z</dcterms:created>
  <dcterms:modified xsi:type="dcterms:W3CDTF">2017-11-28T17:12:52Z</dcterms:modified>
</cp:coreProperties>
</file>