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78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9" r:id="rId18"/>
    <p:sldId id="281" r:id="rId19"/>
    <p:sldId id="280" r:id="rId20"/>
    <p:sldId id="274" r:id="rId21"/>
    <p:sldId id="275" r:id="rId22"/>
    <p:sldId id="276" r:id="rId23"/>
    <p:sldId id="277" r:id="rId24"/>
    <p:sldId id="258" r:id="rId25"/>
    <p:sldId id="282" r:id="rId26"/>
    <p:sldId id="286" r:id="rId27"/>
    <p:sldId id="284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65F5613-53B1-4612-A9C1-EC644A733E79}" type="datetimeFigureOut">
              <a:rPr lang="es-ES" smtClean="0"/>
              <a:pPr/>
              <a:t>20/11/2017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895482-01FC-4250-8665-64DAF4B0DB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v0r0rpblXW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7772400" cy="1470025"/>
          </a:xfrm>
        </p:spPr>
        <p:txBody>
          <a:bodyPr/>
          <a:lstStyle/>
          <a:p>
            <a:r>
              <a:rPr lang="es-ES" dirty="0" smtClean="0"/>
              <a:t>LA CÉLULA</a:t>
            </a:r>
            <a:endParaRPr lang="es-ES" dirty="0"/>
          </a:p>
        </p:txBody>
      </p:sp>
      <p:pic>
        <p:nvPicPr>
          <p:cNvPr id="4" name="3 Imagen" descr="CE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7" y="2143116"/>
            <a:ext cx="6901119" cy="32147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6115064" cy="571488"/>
          </a:xfrm>
        </p:spPr>
        <p:txBody>
          <a:bodyPr>
            <a:noAutofit/>
          </a:bodyPr>
          <a:lstStyle/>
          <a:p>
            <a:r>
              <a:rPr lang="es-ES" sz="3200" dirty="0" smtClean="0">
                <a:latin typeface="Calibri" pitchFamily="34" charset="0"/>
              </a:rPr>
              <a:t>¿Qué hay dentro de la célula?</a:t>
            </a:r>
            <a:br>
              <a:rPr lang="es-ES" sz="3200" dirty="0" smtClean="0">
                <a:latin typeface="Calibri" pitchFamily="34" charset="0"/>
              </a:rPr>
            </a:br>
            <a:endParaRPr lang="es-ES" sz="32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931486"/>
          </a:xfrm>
        </p:spPr>
        <p:txBody>
          <a:bodyPr/>
          <a:lstStyle/>
          <a:p>
            <a:pPr>
              <a:buNone/>
            </a:pPr>
            <a:r>
              <a:rPr lang="es-ES" sz="2400" dirty="0" smtClean="0">
                <a:latin typeface="Calibri" pitchFamily="34" charset="0"/>
              </a:rPr>
              <a:t>Dentro de la célula hay una gama de diversas</a:t>
            </a:r>
          </a:p>
          <a:p>
            <a:pPr>
              <a:buNone/>
            </a:pPr>
            <a:r>
              <a:rPr lang="es-ES" sz="2400" dirty="0" smtClean="0">
                <a:latin typeface="Calibri" pitchFamily="34" charset="0"/>
              </a:rPr>
              <a:t>organelas todas con diferentes funciones, en una</a:t>
            </a:r>
          </a:p>
          <a:p>
            <a:pPr>
              <a:buNone/>
            </a:pPr>
            <a:r>
              <a:rPr lang="es-ES" sz="2400" dirty="0" smtClean="0">
                <a:latin typeface="Calibri" pitchFamily="34" charset="0"/>
              </a:rPr>
              <a:t>misma célula.</a:t>
            </a:r>
          </a:p>
          <a:p>
            <a:pPr>
              <a:buNone/>
            </a:pPr>
            <a:r>
              <a:rPr lang="es-ES" sz="2400" dirty="0" smtClean="0">
                <a:latin typeface="Calibri" pitchFamily="34" charset="0"/>
              </a:rPr>
              <a:t>La célula tiene tres partes principales:</a:t>
            </a:r>
          </a:p>
          <a:p>
            <a:pPr>
              <a:buNone/>
            </a:pPr>
            <a:endParaRPr lang="es-ES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2400" dirty="0" smtClean="0">
                <a:latin typeface="Calibri" pitchFamily="34" charset="0"/>
              </a:rPr>
              <a:t>_ Membrana celular.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>
                <a:latin typeface="Calibri" pitchFamily="34" charset="0"/>
              </a:rPr>
              <a:t>_ Citoplasma.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>
                <a:latin typeface="Calibri" pitchFamily="34" charset="0"/>
              </a:rPr>
              <a:t>_ Núcleo.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717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célula se encuentra rodeada por una membrana elástica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semipermeable denominada membrana celular  o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membrana plástica la cual envuelve, da forma y protege 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célula.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membrana está formada por lípidos, proteínas, y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carbohidratos.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célula vegetal, además de la membrana celular, posee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una capa de celulosa que la envuelve, dándole rigidez y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dureza a la que se le conoce con el nombre de </a:t>
            </a:r>
            <a:r>
              <a:rPr lang="es-ES" sz="2600" b="1" dirty="0" smtClean="0">
                <a:latin typeface="Calibri" pitchFamily="34" charset="0"/>
              </a:rPr>
              <a:t>pared</a:t>
            </a:r>
          </a:p>
          <a:p>
            <a:pPr>
              <a:buNone/>
            </a:pPr>
            <a:r>
              <a:rPr lang="es-ES" sz="2600" b="1" dirty="0" smtClean="0">
                <a:latin typeface="Calibri" pitchFamily="34" charset="0"/>
              </a:rPr>
              <a:t>celular</a:t>
            </a:r>
            <a:r>
              <a:rPr lang="es-ES" sz="26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71730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ES" sz="4700" dirty="0" smtClean="0">
                <a:solidFill>
                  <a:srgbClr val="FF0000"/>
                </a:solidFill>
                <a:latin typeface="Calibri" pitchFamily="34" charset="0"/>
              </a:rPr>
              <a:t>Pared celular: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Las células vegetales además de la membrana celular o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plasmática tienen una envoltura externa, cuya función  es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dar  sostén y estructura  a la planta.</a:t>
            </a:r>
          </a:p>
          <a:p>
            <a:pPr>
              <a:buNone/>
            </a:pPr>
            <a:endParaRPr lang="es-ES" sz="47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4700" b="1" dirty="0" smtClean="0">
                <a:solidFill>
                  <a:srgbClr val="FF0000"/>
                </a:solidFill>
                <a:latin typeface="Calibri" pitchFamily="34" charset="0"/>
              </a:rPr>
              <a:t>Citoplasma: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Conocido también con el nombre de citosol que percibe el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espacio entre la membrana  celular y el núcleo.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El citoplasma consiste en una mezcla viscosa coloidal que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contiene agua, minerales, carbohidratos, lípidos y proteínas. 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El citoplasma,  contiene unas estructuras u organelas que cumplen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funciones específicas como: las mitocondrias, cloroplastos, retículo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endoplasmático, ribosomas, complejo de Golgi, vacuolas, lisosomas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y centrosomas.</a:t>
            </a:r>
          </a:p>
          <a:p>
            <a:pPr>
              <a:buNone/>
            </a:pPr>
            <a:r>
              <a:rPr lang="es-ES" sz="4700" dirty="0" smtClean="0">
                <a:latin typeface="Calibri" pitchFamily="34" charset="0"/>
              </a:rPr>
              <a:t> 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es-ES" sz="26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5717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Citoplasma: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Conocido también con el nombre de citosol que percibe el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espacio entre la membrana  celular y el núcleo.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El citoplasma consiste en una mezcla viscosa coloidal que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contiene agua, minerales, carbohidratos, lípidos y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proteínas.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El citoplasma,  contiene unas estructuras u organelas que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cumplen funciones específicas como: las mitocondrias,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cloroplastos, retículo endoplasmático, ribosomas,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complejo de Golgi, vacuolas, lisosomas y centrosomas.</a:t>
            </a:r>
          </a:p>
          <a:p>
            <a:pPr>
              <a:buNone/>
            </a:pPr>
            <a:r>
              <a:rPr lang="es-ES" sz="2400" dirty="0" smtClean="0">
                <a:latin typeface="Calibri" pitchFamily="34" charset="0"/>
              </a:rPr>
              <a:t> </a:t>
            </a:r>
          </a:p>
          <a:p>
            <a:pPr>
              <a:buNone/>
            </a:pPr>
            <a:endParaRPr lang="es-ES" sz="1400" dirty="0" smtClean="0">
              <a:latin typeface="Calibri" pitchFamily="34" charset="0"/>
            </a:endParaRPr>
          </a:p>
          <a:p>
            <a:pPr>
              <a:buNone/>
            </a:pPr>
            <a:endParaRPr lang="es-ES" sz="14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928670"/>
            <a:ext cx="8043890" cy="56458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Funciones del citoplasma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Estructura:</a:t>
            </a:r>
            <a:r>
              <a:rPr lang="es-ES" sz="2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s-ES" sz="2600" dirty="0" smtClean="0">
                <a:latin typeface="Calibri" pitchFamily="34" charset="0"/>
              </a:rPr>
              <a:t>el soporte que da forma a la célula y es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base de sus movimientos.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Nutritiva: </a:t>
            </a:r>
            <a:r>
              <a:rPr lang="es-ES" sz="2600" dirty="0" smtClean="0">
                <a:latin typeface="Calibri" pitchFamily="34" charset="0"/>
              </a:rPr>
              <a:t>porque a través de ella entran sustancias que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liberan energía, también se sintetizan  compuestos como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aminoácidos, sacarosa, lípidos entre otros.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Almacenamiento: </a:t>
            </a:r>
            <a:r>
              <a:rPr lang="es-ES" sz="2600" dirty="0" smtClean="0">
                <a:latin typeface="Calibri" pitchFamily="34" charset="0"/>
              </a:rPr>
              <a:t>es el centro de almacenamiento de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sustancias de reserva.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928670"/>
            <a:ext cx="7972452" cy="56458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b="1" dirty="0" smtClean="0">
                <a:latin typeface="Calibri" pitchFamily="34" charset="0"/>
              </a:rPr>
              <a:t>Núcleo: </a:t>
            </a:r>
            <a:r>
              <a:rPr lang="es-ES" sz="2600" dirty="0" smtClean="0">
                <a:latin typeface="Calibri" pitchFamily="34" charset="0"/>
              </a:rPr>
              <a:t>descubierto por Robert Brown 1831. Es un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cuerpo esférico que se encuentra por lo general en el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centro de la célula, sele considera el centro de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información porque contiene los elementos que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determinan las características hereditarias de los seres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vivos, además controla las actividades celulares.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El núcleo está formado por: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Membrana nuclear.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Carioplasma (jugo nuclear).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Nucléolos. 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5717304"/>
          </a:xfrm>
        </p:spPr>
        <p:txBody>
          <a:bodyPr/>
          <a:lstStyle/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Membrana nuclear: </a:t>
            </a:r>
            <a:r>
              <a:rPr lang="es-ES" sz="2600" dirty="0" smtClean="0">
                <a:latin typeface="Calibri" pitchFamily="34" charset="0"/>
              </a:rPr>
              <a:t>envuelve al núcleo, está formada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por dos membranas llenas de poros que permiten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el intercambio de sustancias con el resto de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célula. </a:t>
            </a: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Carioplasma (jugo nuclear): </a:t>
            </a:r>
            <a:r>
              <a:rPr lang="es-ES" sz="2600" dirty="0" smtClean="0">
                <a:latin typeface="Calibri" pitchFamily="34" charset="0"/>
              </a:rPr>
              <a:t>sustancia semi líquida que se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encuentra en el interior del núcleo y en la que se hallan los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cromosomas y el nucléolo. También se le llama cariolinfa o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nucleoplasma.</a:t>
            </a: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Nucléolos: </a:t>
            </a:r>
            <a:r>
              <a:rPr lang="es-ES" sz="2600" dirty="0" smtClean="0">
                <a:latin typeface="Calibri" pitchFamily="34" charset="0"/>
              </a:rPr>
              <a:t>son pequeñas masas esféricas que se localizan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en el interior del núcleo, su función está  relacionada con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síntesis de ácidos ribonucleicos (ARN).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785794"/>
            <a:ext cx="8043890" cy="5788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célula tiene organelas celulares todas con diferentes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funciones.</a:t>
            </a: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Pared celular: </a:t>
            </a:r>
            <a:r>
              <a:rPr lang="es-ES" sz="2600" dirty="0" smtClean="0">
                <a:latin typeface="Calibri" pitchFamily="34" charset="0"/>
              </a:rPr>
              <a:t>su función es servir de sostén, presente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solo en la célula vegetal.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400" b="1" dirty="0" smtClean="0">
                <a:solidFill>
                  <a:srgbClr val="FF0000"/>
                </a:solidFill>
              </a:rPr>
              <a:t>Membrana celular: </a:t>
            </a:r>
            <a:r>
              <a:rPr lang="es-ES" sz="2400" dirty="0" smtClean="0"/>
              <a:t>su función es determinar cuales </a:t>
            </a:r>
          </a:p>
          <a:p>
            <a:pPr>
              <a:buNone/>
            </a:pPr>
            <a:r>
              <a:rPr lang="es-ES" sz="2400" dirty="0" smtClean="0"/>
              <a:t>sustancias ingresan a la célula y cuales no.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  <p:pic>
        <p:nvPicPr>
          <p:cNvPr id="4" name="3 Imagen" descr="cehl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929066"/>
            <a:ext cx="33528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5717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El propósito principal de una pared celular es la de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proporcionar protección y forma a la célula. Da rigidez a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misma y le permite mantener su forma incluso bajo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presión, y especialmente cuando hay una falta o exceso de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agua en ella.</a:t>
            </a:r>
          </a:p>
          <a:p>
            <a:pPr>
              <a:buNone/>
            </a:pPr>
            <a:r>
              <a:rPr lang="es-ES" sz="2400" dirty="0" smtClean="0"/>
              <a:t>La membrana celular es esencialmente una barrera</a:t>
            </a:r>
          </a:p>
          <a:p>
            <a:pPr>
              <a:buNone/>
            </a:pPr>
            <a:r>
              <a:rPr lang="es-ES" sz="2400" dirty="0" smtClean="0"/>
              <a:t>que separa el interior de las células del ambiente exterior.</a:t>
            </a:r>
          </a:p>
          <a:p>
            <a:pPr>
              <a:buNone/>
            </a:pPr>
            <a:r>
              <a:rPr lang="es-ES" sz="2400" dirty="0" smtClean="0"/>
              <a:t>También es conocida como membrana plasmática. 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Su función principal es regular lo que entra y sale de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célula.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Además , le da forma y asegura que las partes de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misma no salgan hacia fuera</a:t>
            </a:r>
            <a:r>
              <a:rPr lang="es-ES" sz="2400" dirty="0" smtClean="0"/>
              <a:t>.</a:t>
            </a: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5744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Vacuola: </a:t>
            </a:r>
            <a:r>
              <a:rPr lang="es-ES" sz="2600" dirty="0" smtClean="0">
                <a:latin typeface="Calibri" pitchFamily="34" charset="0"/>
              </a:rPr>
              <a:t>su función es de reserva (agua, almidones,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grasas).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  <p:pic>
        <p:nvPicPr>
          <p:cNvPr id="4" name="3 Imagen" descr="vah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285991"/>
            <a:ext cx="2357454" cy="260706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r>
              <a:rPr lang="es-ES" sz="3100" dirty="0" smtClean="0">
                <a:latin typeface="Calibri" pitchFamily="34" charset="0"/>
              </a:rPr>
              <a:t>La célula</a:t>
            </a:r>
            <a:br>
              <a:rPr lang="es-ES" sz="3100" dirty="0" smtClean="0">
                <a:latin typeface="Calibri" pitchFamily="34" charset="0"/>
              </a:rPr>
            </a:br>
            <a:endParaRPr lang="es-ES" sz="31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célula es un término sencillo, pero de gran sentido en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historia de la biología.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Robert Hooke 166, empleando un microscopio observó en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un corte delgado de corcho, pequeñas casillas semejantes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 las celdas de las abejas a la que llamó células, hasta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fecha dichas celdas, no se relacionan con la vida de las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plantas sino más bien con el almacenamiento de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ciertos jugos.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785794"/>
            <a:ext cx="7972452" cy="5788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Mitocondrias:</a:t>
            </a:r>
            <a:r>
              <a:rPr lang="es-ES" sz="2600" dirty="0" smtClean="0">
                <a:latin typeface="Calibri" pitchFamily="34" charset="0"/>
              </a:rPr>
              <a:t> su función es la respiración celular, por la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cual se libera energía posee doble membrana que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externamente es lisa pero en su interior se pliega en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cresta, se encuentran en todas las células vivas.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  <p:pic>
        <p:nvPicPr>
          <p:cNvPr id="4" name="3 Imagen" descr="mimim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928934"/>
            <a:ext cx="4914900" cy="3333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788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Lisosomas:</a:t>
            </a:r>
            <a:r>
              <a:rPr lang="es-ES" sz="2600" dirty="0" smtClean="0">
                <a:latin typeface="Calibri" pitchFamily="34" charset="0"/>
              </a:rPr>
              <a:t> son pequeñas bolsas o saquitos globulares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cargados de los jugos digestivos  que se desprenden  del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aparato de Golgi, sus enzimas  desintegran y  desechan  lo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ingerido por la célula.</a:t>
            </a:r>
          </a:p>
          <a:p>
            <a:pPr>
              <a:buNone/>
            </a:pPr>
            <a:r>
              <a:rPr lang="es-ES" sz="2600" dirty="0" smtClean="0">
                <a:solidFill>
                  <a:srgbClr val="FF0000"/>
                </a:solidFill>
                <a:latin typeface="Calibri" pitchFamily="34" charset="0"/>
              </a:rPr>
              <a:t>Características: </a:t>
            </a:r>
            <a:r>
              <a:rPr lang="es-ES" sz="2600" dirty="0" smtClean="0">
                <a:latin typeface="Calibri" pitchFamily="34" charset="0"/>
              </a:rPr>
              <a:t>Admiten la digestión intercelular de macromoléculas.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Sus organelas son esféricos u ovalados, se localizan en el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citosol.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Son formados por retículo endoplasmático rugoso(RER) y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empaquetados por el Complejo de Golgi, se encuentran en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todas las células animales.</a:t>
            </a: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lisos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704" y="1714488"/>
            <a:ext cx="5784196" cy="441167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5029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Ribosomas: </a:t>
            </a:r>
            <a:r>
              <a:rPr lang="es-ES" sz="2600" dirty="0" smtClean="0">
                <a:latin typeface="Calibri" pitchFamily="34" charset="0"/>
              </a:rPr>
              <a:t>se encarga de la síntesis de proteínas.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Núcleo celular:  </a:t>
            </a:r>
            <a:r>
              <a:rPr lang="es-ES" sz="2600" dirty="0" smtClean="0">
                <a:latin typeface="Calibri" pitchFamily="34" charset="0"/>
              </a:rPr>
              <a:t>es la parte más importante de la célula ya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que almacena la información  genética y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controla el metabolismo celular.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  <p:pic>
        <p:nvPicPr>
          <p:cNvPr id="4" name="3 Imagen" descr="risos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7" y="1880308"/>
            <a:ext cx="2643205" cy="1578474"/>
          </a:xfrm>
          <a:prstGeom prst="rect">
            <a:avLst/>
          </a:prstGeom>
        </p:spPr>
      </p:pic>
      <p:pic>
        <p:nvPicPr>
          <p:cNvPr id="8" name="7 Imagen" descr="nucl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4786322"/>
            <a:ext cx="2209800" cy="16515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642918"/>
            <a:ext cx="8115328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Centriolo: </a:t>
            </a:r>
            <a:r>
              <a:rPr lang="es-ES" sz="2600" dirty="0" smtClean="0">
                <a:latin typeface="Calibri" pitchFamily="34" charset="0"/>
              </a:rPr>
              <a:t>forma el huso acromático en las células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animales.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Retículo endoplasmático rugoso: </a:t>
            </a:r>
            <a:r>
              <a:rPr lang="es-ES" sz="2600" dirty="0" smtClean="0">
                <a:latin typeface="Calibri" pitchFamily="34" charset="0"/>
              </a:rPr>
              <a:t>almacena y distribuye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proteínas dentro y fuera de la célula.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</p:txBody>
      </p:sp>
      <p:pic>
        <p:nvPicPr>
          <p:cNvPr id="5" name="4 Imagen" descr="centr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7" y="1714488"/>
            <a:ext cx="2357454" cy="14805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3 Imagen" descr="Ruggo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4286256"/>
            <a:ext cx="1317821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857232"/>
            <a:ext cx="8186766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solidFill>
                  <a:srgbClr val="FF0000"/>
                </a:solidFill>
                <a:latin typeface="Calibri" pitchFamily="34" charset="0"/>
              </a:rPr>
              <a:t>Retículo endoplasmático liso: </a:t>
            </a:r>
            <a:r>
              <a:rPr lang="es-ES" sz="2600" dirty="0" smtClean="0">
                <a:latin typeface="Calibri" pitchFamily="34" charset="0"/>
              </a:rPr>
              <a:t>realiza la síntesis de lípidos.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endParaRPr lang="es-ES" sz="2600" dirty="0" smtClean="0">
              <a:latin typeface="Calibri" pitchFamily="34" charset="0"/>
            </a:endParaRPr>
          </a:p>
          <a:p>
            <a:endParaRPr lang="es-ES" sz="2600" dirty="0" smtClean="0">
              <a:latin typeface="Calibri" pitchFamily="34" charset="0"/>
            </a:endParaRPr>
          </a:p>
          <a:p>
            <a:endParaRPr lang="es-ES" sz="2600" dirty="0" smtClean="0">
              <a:latin typeface="Calibri" pitchFamily="34" charset="0"/>
            </a:endParaRPr>
          </a:p>
          <a:p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Cloroplastos:</a:t>
            </a:r>
            <a:r>
              <a:rPr lang="es-ES" sz="2600" b="1" dirty="0" smtClean="0">
                <a:latin typeface="Calibri" pitchFamily="34" charset="0"/>
              </a:rPr>
              <a:t> </a:t>
            </a:r>
            <a:r>
              <a:rPr lang="es-ES" sz="2600" dirty="0" smtClean="0">
                <a:latin typeface="Calibri" pitchFamily="34" charset="0"/>
              </a:rPr>
              <a:t>están presentes únicamente en las células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vegetales, contiene clorofila lo que permite la fotosíntesis.</a:t>
            </a:r>
          </a:p>
          <a:p>
            <a:endParaRPr lang="es-ES" sz="2600" dirty="0" smtClean="0">
              <a:latin typeface="Calibri" pitchFamily="34" charset="0"/>
            </a:endParaRPr>
          </a:p>
          <a:p>
            <a:endParaRPr lang="es-ES" sz="2600" dirty="0">
              <a:latin typeface="Calibri" pitchFamily="34" charset="0"/>
            </a:endParaRPr>
          </a:p>
        </p:txBody>
      </p:sp>
      <p:pic>
        <p:nvPicPr>
          <p:cNvPr id="4" name="3 Marcador de contenido" descr="plasm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9" y="1571612"/>
            <a:ext cx="2428891" cy="1850584"/>
          </a:xfrm>
          <a:prstGeom prst="rect">
            <a:avLst/>
          </a:prstGeom>
        </p:spPr>
      </p:pic>
      <p:pic>
        <p:nvPicPr>
          <p:cNvPr id="6" name="5 Imagen" descr="cloroplasto-estructu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4714885"/>
            <a:ext cx="2797741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71472" y="928670"/>
            <a:ext cx="8115328" cy="5645866"/>
          </a:xfrm>
        </p:spPr>
        <p:txBody>
          <a:bodyPr/>
          <a:lstStyle/>
          <a:p>
            <a:pPr>
              <a:buNone/>
            </a:pPr>
            <a:r>
              <a:rPr lang="es-ES" b="1" dirty="0" smtClean="0">
                <a:solidFill>
                  <a:srgbClr val="FF0000"/>
                </a:solidFill>
                <a:latin typeface="Calibri" pitchFamily="34" charset="0"/>
              </a:rPr>
              <a:t>Aparato de Golgi: </a:t>
            </a:r>
            <a:r>
              <a:rPr lang="es-ES" dirty="0" smtClean="0">
                <a:latin typeface="Calibri" pitchFamily="34" charset="0"/>
              </a:rPr>
              <a:t>fábrica ciertos azúcares </a:t>
            </a:r>
            <a:r>
              <a:rPr lang="es-ES" smtClean="0">
                <a:latin typeface="Calibri" pitchFamily="34" charset="0"/>
              </a:rPr>
              <a:t>y </a:t>
            </a:r>
            <a:r>
              <a:rPr lang="es-ES" smtClean="0">
                <a:latin typeface="Calibri" pitchFamily="34" charset="0"/>
              </a:rPr>
              <a:t>empaca</a:t>
            </a:r>
            <a:endParaRPr lang="es-ES" dirty="0" smtClean="0">
              <a:latin typeface="Calibri" pitchFamily="34" charset="0"/>
            </a:endParaRP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las proteínas temporalmente.</a:t>
            </a:r>
          </a:p>
          <a:p>
            <a:pPr>
              <a:buNone/>
            </a:pPr>
            <a:endParaRPr lang="es-ES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pPr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None/>
            </a:pPr>
            <a:r>
              <a:rPr lang="es-ES" dirty="0" smtClean="0">
                <a:solidFill>
                  <a:srgbClr val="00B0F0"/>
                </a:solidFill>
              </a:rPr>
              <a:t>www.youtube.com/watch?v=8HvYtsEs0J8</a:t>
            </a:r>
            <a:endParaRPr lang="es-ES" dirty="0">
              <a:solidFill>
                <a:srgbClr val="00B0F0"/>
              </a:solidFill>
            </a:endParaRPr>
          </a:p>
        </p:txBody>
      </p:sp>
      <p:pic>
        <p:nvPicPr>
          <p:cNvPr id="6" name="5 Imagen" descr="aparato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9" y="2285992"/>
            <a:ext cx="4286280" cy="2310613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928662" y="4643446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00B0F0"/>
                </a:solidFill>
                <a:latin typeface="Calibri" pitchFamily="34" charset="0"/>
              </a:rPr>
              <a:t>www.youtube.com/watch?v=Ps54eXe8YHY</a:t>
            </a:r>
            <a:endParaRPr lang="es-ES" sz="2800" dirty="0">
              <a:solidFill>
                <a:srgbClr val="00B0F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6186502" cy="500050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latin typeface="Calibri" pitchFamily="34" charset="0"/>
              </a:rPr>
              <a:t>Diversidad celular</a:t>
            </a:r>
            <a:endParaRPr lang="es-ES" sz="2800" b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857364"/>
            <a:ext cx="8329642" cy="471717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Las células se pueden clasificar según su forma,</a:t>
            </a:r>
          </a:p>
          <a:p>
            <a:pPr>
              <a:buNone/>
            </a:pPr>
            <a:r>
              <a:rPr lang="es-ES" dirty="0" smtClean="0"/>
              <a:t>función y tamaño, entre otras. También se pueden</a:t>
            </a:r>
          </a:p>
          <a:p>
            <a:pPr>
              <a:buNone/>
            </a:pPr>
            <a:r>
              <a:rPr lang="es-ES" dirty="0" smtClean="0"/>
              <a:t>clasificar como células procariotas, eucariotas; en</a:t>
            </a:r>
          </a:p>
          <a:p>
            <a:pPr>
              <a:buNone/>
            </a:pPr>
            <a:r>
              <a:rPr lang="es-ES" dirty="0" smtClean="0"/>
              <a:t>esta última encontramos la células vegetales y</a:t>
            </a:r>
          </a:p>
          <a:p>
            <a:pPr>
              <a:buNone/>
            </a:pPr>
            <a:r>
              <a:rPr lang="es-ES" dirty="0" smtClean="0"/>
              <a:t>animales.</a:t>
            </a:r>
          </a:p>
          <a:p>
            <a:pPr>
              <a:buNone/>
            </a:pPr>
            <a:r>
              <a:rPr lang="es-ES" dirty="0" smtClean="0">
                <a:hlinkClick r:id="rId2"/>
              </a:rPr>
              <a:t>www.youtube.com/watch?v=v0r0rpblXWY</a:t>
            </a: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717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Desde el instante en el que Robert Hooke utilizó el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microscopio, este emprendió a hacer una herramienta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esencial en el campo científico de la época.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Posteriormente muchos científicos, de otros países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durante décadas haciendo uso del microscopio lograron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perfeccionar el diseño de esta  herramienta tan valiosa, lo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que ha permitido observar mejor  las células, los tejidos,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las bacterias ya que debido a su tamaño escapan a nuestra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vista.</a:t>
            </a:r>
          </a:p>
          <a:p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785818"/>
          </a:xfrm>
        </p:spPr>
        <p:txBody>
          <a:bodyPr>
            <a:noAutofit/>
          </a:bodyPr>
          <a:lstStyle/>
          <a:p>
            <a:r>
              <a:rPr lang="es-ES" sz="2600" dirty="0" smtClean="0">
                <a:latin typeface="Calibri" pitchFamily="34" charset="0"/>
              </a:rPr>
              <a:t>¿Cómo evolucionó la Teoría Celular?</a:t>
            </a:r>
            <a:br>
              <a:rPr lang="es-ES" sz="2600" dirty="0" smtClean="0">
                <a:latin typeface="Calibri" pitchFamily="34" charset="0"/>
              </a:rPr>
            </a:br>
            <a:endParaRPr lang="es-ES" sz="2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86808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En 1838 después de perfeccionar el microscopio Mathias  Jacok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Scheleiden, afirmó que todos los organismos vivos están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formados por células.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En 1838 junto con Theodor Schwann postulo la Teoría Celular.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Rudolf Virchow basado en los estudios de Schleiden y Schwann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afirmo que la célula es la unidad fundamental de la vida.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En 1859, Charles Darwin formuló la Teoría de la Selección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Natural, para explicar el fenómeno de la evolución.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788742"/>
          </a:xfrm>
        </p:spPr>
        <p:txBody>
          <a:bodyPr/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James Watson, Francis Crick 1953, documentados en los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estudios de Rosalynn Franklin y Maurice Wilkins,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propusieron el modelo de la estructura de una molécula de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ADN.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 lvl="3">
              <a:buNone/>
            </a:pP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928670"/>
            <a:ext cx="7929618" cy="714380"/>
          </a:xfrm>
        </p:spPr>
        <p:txBody>
          <a:bodyPr>
            <a:normAutofit/>
          </a:bodyPr>
          <a:lstStyle/>
          <a:p>
            <a:r>
              <a:rPr lang="es-ES" sz="2600" dirty="0" smtClean="0">
                <a:latin typeface="Calibri" pitchFamily="34" charset="0"/>
              </a:rPr>
              <a:t>¿Cómo se puede resumir la teoría celular?</a:t>
            </a:r>
            <a:endParaRPr lang="es-ES" sz="2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931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teoría celular se puede resumir en tres postulados: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 Todos los organismos están formados por una o más células.</a:t>
            </a:r>
          </a:p>
          <a:p>
            <a:pPr>
              <a:buNone/>
            </a:pPr>
            <a:endParaRPr lang="es-ES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_ La célula es la unidad básica estructural y funcional de los organismos.</a:t>
            </a:r>
          </a:p>
          <a:p>
            <a:pPr>
              <a:buNone/>
            </a:pPr>
            <a:endParaRPr lang="es-ES" sz="2400" dirty="0" smtClean="0"/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_ Las células nuevas provienen por reproducción celular, de otras células ya existentes.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714356"/>
            <a:ext cx="8115328" cy="58601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sz="2400" dirty="0" smtClean="0"/>
              <a:t> Se define  célula como la unidad estructural, funcional y </a:t>
            </a:r>
          </a:p>
          <a:p>
            <a:pPr>
              <a:buNone/>
            </a:pPr>
            <a:r>
              <a:rPr lang="es-ES" sz="2400" dirty="0" smtClean="0"/>
              <a:t>reproductiva de los seres vivos.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b="1" dirty="0" smtClean="0">
                <a:solidFill>
                  <a:srgbClr val="FF0000"/>
                </a:solidFill>
              </a:rPr>
              <a:t>Estructural: </a:t>
            </a:r>
            <a:r>
              <a:rPr lang="es-ES" sz="2400" dirty="0" smtClean="0"/>
              <a:t>porque constituye los organismos dan</a:t>
            </a:r>
          </a:p>
          <a:p>
            <a:pPr>
              <a:buNone/>
            </a:pPr>
            <a:r>
              <a:rPr lang="es-ES" sz="2400" dirty="0" smtClean="0"/>
              <a:t>forma y consistencia a la célula.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600" b="1" dirty="0" smtClean="0">
                <a:solidFill>
                  <a:srgbClr val="FF0000"/>
                </a:solidFill>
                <a:latin typeface="Calibri" pitchFamily="34" charset="0"/>
              </a:rPr>
              <a:t>Funcional:  </a:t>
            </a:r>
            <a:r>
              <a:rPr lang="es-ES" sz="2400" dirty="0" smtClean="0"/>
              <a:t>porque realiza funciones vitales para la vida</a:t>
            </a:r>
          </a:p>
          <a:p>
            <a:pPr>
              <a:buNone/>
            </a:pPr>
            <a:r>
              <a:rPr lang="es-ES" sz="2400" dirty="0" smtClean="0"/>
              <a:t>como la respiración, la nutrición, la digestión, entre otras.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b="1" dirty="0" smtClean="0">
                <a:solidFill>
                  <a:srgbClr val="FF0000"/>
                </a:solidFill>
              </a:rPr>
              <a:t>Reproductiva:</a:t>
            </a:r>
            <a:r>
              <a:rPr lang="es-ES" sz="2400" dirty="0" smtClean="0"/>
              <a:t>  permite la multiplicación de los individuos</a:t>
            </a:r>
          </a:p>
          <a:p>
            <a:pPr>
              <a:buNone/>
            </a:pPr>
            <a:r>
              <a:rPr lang="es-ES" sz="2400" dirty="0" smtClean="0"/>
              <a:t>entre la misma especie o sea que toda célula procede de</a:t>
            </a:r>
          </a:p>
          <a:p>
            <a:pPr>
              <a:buNone/>
            </a:pPr>
            <a:r>
              <a:rPr lang="es-ES" sz="2400" dirty="0" smtClean="0"/>
              <a:t>otra ya existente.</a:t>
            </a:r>
          </a:p>
          <a:p>
            <a:pPr>
              <a:buNone/>
            </a:pPr>
            <a:r>
              <a:rPr lang="es-ES" sz="2400" dirty="0" smtClean="0"/>
              <a:t>Tipos de células.</a:t>
            </a: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717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Existen gran variedad de tamaños y formas de células,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esto depende principalmente de las funciones que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realizan y la adaptación de los diversos ambientes.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 mayoría  de las células no son visibles a simple vista, por lo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que para observarlas se necesita la ayuda de un microscopio.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Las células realizan funciones vitales a través de las organelas o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estructuras celulares que tienen tareas específicas.</a:t>
            </a:r>
          </a:p>
          <a:p>
            <a:pPr>
              <a:buNone/>
            </a:pPr>
            <a:endParaRPr lang="es-ES" sz="2600" dirty="0" smtClean="0">
              <a:latin typeface="Calibri" pitchFamily="34" charset="0"/>
            </a:endParaRPr>
          </a:p>
          <a:p>
            <a:pPr>
              <a:buNone/>
            </a:pPr>
            <a:endParaRPr lang="es-E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714356"/>
            <a:ext cx="8186766" cy="58601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Dentro de la célula ocurren reacciones químicas que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permiten llevar a cabo las tareas  que concierne  a cada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una de las organelas, a ese conjunto de reacciones </a:t>
            </a:r>
          </a:p>
          <a:p>
            <a:pPr>
              <a:buNone/>
            </a:pPr>
            <a:r>
              <a:rPr lang="es-ES" sz="2600" dirty="0" smtClean="0">
                <a:latin typeface="Calibri" pitchFamily="34" charset="0"/>
              </a:rPr>
              <a:t>químicas s eles llama </a:t>
            </a:r>
            <a:r>
              <a:rPr lang="es-ES" sz="2600" b="1" dirty="0" smtClean="0">
                <a:latin typeface="Calibri" pitchFamily="34" charset="0"/>
              </a:rPr>
              <a:t>metabolismo</a:t>
            </a:r>
            <a:r>
              <a:rPr lang="es-ES" sz="2600" dirty="0" smtClean="0">
                <a:latin typeface="Calibri" pitchFamily="34" charset="0"/>
              </a:rPr>
              <a:t>. </a:t>
            </a:r>
          </a:p>
          <a:p>
            <a:pPr>
              <a:buNone/>
            </a:pPr>
            <a:endParaRPr lang="es-ES" sz="2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738</TotalTime>
  <Words>1414</Words>
  <Application>Microsoft Office PowerPoint</Application>
  <PresentationFormat>Presentación en pantalla (4:3)</PresentationFormat>
  <Paragraphs>227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Urbano</vt:lpstr>
      <vt:lpstr>LA CÉLULA</vt:lpstr>
      <vt:lpstr> La célula </vt:lpstr>
      <vt:lpstr>Diapositiva 3</vt:lpstr>
      <vt:lpstr>¿Cómo evolucionó la Teoría Celular? </vt:lpstr>
      <vt:lpstr>Diapositiva 5</vt:lpstr>
      <vt:lpstr>¿Cómo se puede resumir la teoría celular?</vt:lpstr>
      <vt:lpstr>Diapositiva 7</vt:lpstr>
      <vt:lpstr>Diapositiva 8</vt:lpstr>
      <vt:lpstr>Diapositiva 9</vt:lpstr>
      <vt:lpstr>¿Qué hay dentro de la célula? 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Diversidad celular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CÉLULA</dc:title>
  <dc:creator>*</dc:creator>
  <cp:lastModifiedBy>*</cp:lastModifiedBy>
  <cp:revision>107</cp:revision>
  <dcterms:created xsi:type="dcterms:W3CDTF">2017-11-08T23:13:23Z</dcterms:created>
  <dcterms:modified xsi:type="dcterms:W3CDTF">2017-11-20T19:53:56Z</dcterms:modified>
</cp:coreProperties>
</file>