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1" r:id="rId3"/>
    <p:sldId id="258" r:id="rId4"/>
    <p:sldId id="259" r:id="rId5"/>
    <p:sldId id="260" r:id="rId6"/>
    <p:sldId id="272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3" r:id="rId16"/>
    <p:sldId id="274" r:id="rId17"/>
    <p:sldId id="275" r:id="rId18"/>
    <p:sldId id="279" r:id="rId19"/>
    <p:sldId id="280" r:id="rId20"/>
    <p:sldId id="281" r:id="rId21"/>
    <p:sldId id="282" r:id="rId22"/>
    <p:sldId id="277" r:id="rId23"/>
    <p:sldId id="276" r:id="rId24"/>
    <p:sldId id="278" r:id="rId25"/>
    <p:sldId id="283" r:id="rId2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43" autoAdjust="0"/>
    <p:restoredTop sz="94652" autoAdjust="0"/>
  </p:normalViewPr>
  <p:slideViewPr>
    <p:cSldViewPr>
      <p:cViewPr>
        <p:scale>
          <a:sx n="100" d="100"/>
          <a:sy n="100" d="100"/>
        </p:scale>
        <p:origin x="288" y="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AD549F-42B1-4015-8D86-89D7D5F22F3F}" type="datetimeFigureOut">
              <a:rPr lang="es-ES" smtClean="0"/>
              <a:pPr/>
              <a:t>19/11/2017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BFA781-8FB7-479C-BD47-4D0DDC275F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BFA781-8FB7-479C-BD47-4D0DDC275FA1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028E4-B6DC-4034-A605-92EB703717CA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AACE6-B479-4B27-92AD-A5EB92D84D2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428432-AC5A-49E2-BF89-312C730FFAC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FFE726-E0A9-457B-A2B8-3EC06B92A40E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04BBFA-4F92-49D2-9DB1-FA9396B28A0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77278B-0F6F-4F6A-9B32-9F4F8059C5E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ABE9E-D1B4-4EFB-ADE0-C87485429DD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E58DE-B164-4246-9BFD-F2737B7C28E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FDAE0-4319-4E96-B933-D24C5CE4A86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56FFB-82E2-4F02-80B2-C75B9DB2D6FD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5BC8E-9BCB-477D-969B-080540CE4A99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00693B1-E2A5-47D2-93D7-B4474CB3F4B8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Office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3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428596" y="214290"/>
            <a:ext cx="7772400" cy="1470025"/>
          </a:xfrm>
        </p:spPr>
        <p:txBody>
          <a:bodyPr/>
          <a:lstStyle/>
          <a:p>
            <a:r>
              <a:rPr lang="es-UY" sz="4000" dirty="0" smtClean="0">
                <a:solidFill>
                  <a:schemeClr val="tx1"/>
                </a:solidFill>
              </a:rPr>
              <a:t>EL ÁTOMO Y LA MOLÉCULA.</a:t>
            </a:r>
            <a:endParaRPr lang="es-ES" sz="4000" dirty="0">
              <a:solidFill>
                <a:schemeClr val="tx1"/>
              </a:solidFill>
            </a:endParaRPr>
          </a:p>
        </p:txBody>
      </p:sp>
      <p:pic>
        <p:nvPicPr>
          <p:cNvPr id="5" name="Picture 3" descr="C:\Documents and Settings\PC\Mis documentos\atinad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2357454" cy="2466171"/>
          </a:xfrm>
          <a:prstGeom prst="rect">
            <a:avLst/>
          </a:prstGeom>
          <a:noFill/>
        </p:spPr>
      </p:pic>
      <p:pic>
        <p:nvPicPr>
          <p:cNvPr id="8" name="Picture 2" descr="C:\Documents and Settings\PC\Mis documentos\atomos 2 caricatur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97378">
            <a:off x="5784377" y="1798277"/>
            <a:ext cx="2857488" cy="2704074"/>
          </a:xfrm>
          <a:prstGeom prst="rect">
            <a:avLst/>
          </a:prstGeom>
          <a:noFill/>
        </p:spPr>
      </p:pic>
      <p:pic>
        <p:nvPicPr>
          <p:cNvPr id="10" name="9 Imagen" descr="https://www.um.es/bbmbi/images/Animadas/moleculaRotando_an.gif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2928934"/>
            <a:ext cx="3571900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85728"/>
            <a:ext cx="8258204" cy="5840435"/>
          </a:xfrm>
        </p:spPr>
        <p:txBody>
          <a:bodyPr/>
          <a:lstStyle/>
          <a:p>
            <a:pPr algn="ctr">
              <a:buNone/>
            </a:pPr>
            <a:r>
              <a:rPr lang="es-ES" dirty="0" smtClean="0"/>
              <a:t>La masa atómica.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sz="2800" dirty="0" smtClean="0"/>
              <a:t>La masa atómica revela el número de</a:t>
            </a:r>
          </a:p>
          <a:p>
            <a:pPr>
              <a:buNone/>
            </a:pPr>
            <a:r>
              <a:rPr lang="es-ES" sz="2800" dirty="0" smtClean="0"/>
              <a:t>protones y neutrones que posee un átomo,</a:t>
            </a:r>
          </a:p>
          <a:p>
            <a:pPr>
              <a:buNone/>
            </a:pPr>
            <a:r>
              <a:rPr lang="es-ES" sz="2800" dirty="0" smtClean="0"/>
              <a:t>se representa con la letra: </a:t>
            </a:r>
            <a:r>
              <a:rPr lang="es-ES" sz="2800" b="1" dirty="0" smtClean="0"/>
              <a:t>A.</a:t>
            </a:r>
          </a:p>
          <a:p>
            <a:pPr>
              <a:buNone/>
            </a:pPr>
            <a:r>
              <a:rPr lang="es-ES" sz="2800" dirty="0" smtClean="0"/>
              <a:t>El número de masa ayuda a reconocer los</a:t>
            </a:r>
          </a:p>
          <a:p>
            <a:pPr>
              <a:buNone/>
            </a:pPr>
            <a:r>
              <a:rPr lang="es-ES" sz="2800" dirty="0" smtClean="0"/>
              <a:t>distintos isótopos de un elemento.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428625" y="357188"/>
            <a:ext cx="8258175" cy="6000770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Un átomo se puede representar de la</a:t>
            </a:r>
          </a:p>
          <a:p>
            <a:pPr>
              <a:buNone/>
            </a:pPr>
            <a:r>
              <a:rPr lang="es-ES" dirty="0" smtClean="0"/>
              <a:t>siguiente forma:</a:t>
            </a:r>
          </a:p>
          <a:p>
            <a:pPr>
              <a:buNone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          </a:t>
            </a:r>
            <a:r>
              <a:rPr lang="es-ES" sz="8000" dirty="0" smtClean="0"/>
              <a:t>X</a:t>
            </a:r>
            <a:br>
              <a:rPr lang="es-ES" sz="8000" dirty="0" smtClean="0"/>
            </a:br>
            <a:r>
              <a:rPr lang="es-ES" dirty="0" smtClean="0"/>
              <a:t>  En donde:</a:t>
            </a:r>
            <a:br>
              <a:rPr lang="es-ES" dirty="0" smtClean="0"/>
            </a:b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dirty="0" smtClean="0"/>
              <a:t>  es el número de masa,</a:t>
            </a:r>
            <a:br>
              <a:rPr lang="es-ES" dirty="0" smtClean="0"/>
            </a:br>
            <a:r>
              <a:rPr lang="es-ES" b="1" dirty="0" smtClean="0">
                <a:solidFill>
                  <a:srgbClr val="00B050"/>
                </a:solidFill>
              </a:rPr>
              <a:t>Z</a:t>
            </a:r>
            <a:r>
              <a:rPr lang="es-ES" dirty="0" smtClean="0"/>
              <a:t>  representa el número atómico,</a:t>
            </a:r>
            <a:br>
              <a:rPr lang="es-ES" dirty="0" smtClean="0"/>
            </a:br>
            <a:r>
              <a:rPr lang="es-ES" b="1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s-ES" b="1" dirty="0" smtClean="0"/>
              <a:t>  </a:t>
            </a:r>
            <a:r>
              <a:rPr lang="es-ES" dirty="0" smtClean="0"/>
              <a:t>es el estado de oxidación de elemento o la carga eléctrica del átomo,</a:t>
            </a:r>
            <a:br>
              <a:rPr lang="es-ES" dirty="0" smtClean="0"/>
            </a:br>
            <a:r>
              <a:rPr lang="es-ES" b="1" dirty="0" smtClean="0"/>
              <a:t>X </a:t>
            </a:r>
            <a:r>
              <a:rPr lang="es-ES" dirty="0" smtClean="0"/>
              <a:t>representa el símbolo del elemento.</a:t>
            </a:r>
            <a:br>
              <a:rPr lang="es-ES" dirty="0" smtClean="0"/>
            </a:b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1785918" y="185736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F0"/>
                </a:solidFill>
              </a:rPr>
              <a:t>A</a:t>
            </a:r>
            <a:endParaRPr lang="es-ES" sz="2800" dirty="0">
              <a:solidFill>
                <a:srgbClr val="00B0F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 rot="10800000" flipH="1">
            <a:off x="1428728" y="2786058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rgbClr val="00B050"/>
                </a:solidFill>
              </a:rPr>
              <a:t>Z</a:t>
            </a:r>
            <a:endParaRPr lang="es-ES" sz="2800" dirty="0">
              <a:solidFill>
                <a:srgbClr val="00B05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 rot="10800000" flipH="1" flipV="1">
            <a:off x="2714612" y="1928802"/>
            <a:ext cx="785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accent6">
                    <a:lumMod val="75000"/>
                  </a:schemeClr>
                </a:solidFill>
              </a:rPr>
              <a:t>C</a:t>
            </a:r>
            <a:endParaRPr lang="es-E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428625" y="285750"/>
            <a:ext cx="8258175" cy="6072208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Fórmulas para obtener los valores de</a:t>
            </a:r>
          </a:p>
          <a:p>
            <a:pPr>
              <a:buNone/>
            </a:pP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 n</a:t>
            </a:r>
            <a:r>
              <a:rPr lang="es-ES" baseline="30000" dirty="0" smtClean="0"/>
              <a:t>o</a:t>
            </a:r>
            <a:r>
              <a:rPr lang="es-ES" dirty="0" smtClean="0"/>
              <a:t>,</a:t>
            </a:r>
            <a:r>
              <a:rPr lang="es-ES" baseline="30000" dirty="0" smtClean="0"/>
              <a:t>  </a:t>
            </a:r>
            <a:r>
              <a:rPr lang="es-ES" dirty="0" smtClean="0"/>
              <a:t>A,  Z,  p</a:t>
            </a:r>
            <a:r>
              <a:rPr lang="es-ES" baseline="30000" dirty="0" smtClean="0"/>
              <a:t>+</a:t>
            </a:r>
            <a:r>
              <a:rPr lang="es-ES" dirty="0" smtClean="0"/>
              <a:t> y e</a:t>
            </a:r>
            <a:r>
              <a:rPr lang="es-ES" baseline="30000" dirty="0" smtClean="0"/>
              <a:t>-</a:t>
            </a:r>
          </a:p>
          <a:p>
            <a:pPr>
              <a:buNone/>
            </a:pPr>
            <a:r>
              <a:rPr lang="es-ES" baseline="30000" dirty="0" smtClean="0"/>
              <a:t/>
            </a:r>
            <a:br>
              <a:rPr lang="es-ES" baseline="30000" dirty="0" smtClean="0"/>
            </a:br>
            <a:r>
              <a:rPr lang="es-ES" dirty="0" smtClean="0"/>
              <a:t>Para obtener:</a:t>
            </a:r>
            <a:br>
              <a:rPr lang="es-ES" dirty="0" smtClean="0"/>
            </a:br>
            <a:r>
              <a:rPr lang="es-ES" dirty="0" smtClean="0"/>
              <a:t>el número de neutrones</a:t>
            </a:r>
            <a:br>
              <a:rPr lang="es-ES" dirty="0" smtClean="0"/>
            </a:br>
            <a:r>
              <a:rPr lang="es-ES" dirty="0" smtClean="0"/>
              <a:t> n</a:t>
            </a:r>
            <a:r>
              <a:rPr lang="es-ES" baseline="30000" dirty="0" smtClean="0"/>
              <a:t>o</a:t>
            </a:r>
            <a:r>
              <a:rPr lang="es-ES" dirty="0" smtClean="0"/>
              <a:t> = </a:t>
            </a:r>
            <a:r>
              <a:rPr lang="es-ES" dirty="0" smtClean="0">
                <a:solidFill>
                  <a:srgbClr val="00B0F0"/>
                </a:solidFill>
              </a:rPr>
              <a:t>A </a:t>
            </a:r>
            <a:r>
              <a:rPr lang="es-ES" dirty="0" smtClean="0"/>
              <a:t>– </a:t>
            </a:r>
            <a:r>
              <a:rPr lang="es-ES" b="1" dirty="0" smtClean="0">
                <a:solidFill>
                  <a:srgbClr val="00B050"/>
                </a:solidFill>
              </a:rPr>
              <a:t>Z</a:t>
            </a:r>
            <a:r>
              <a:rPr lang="es-ES" dirty="0" smtClean="0">
                <a:solidFill>
                  <a:srgbClr val="00B050"/>
                </a:solidFill>
              </a:rPr>
              <a:t/>
            </a:r>
            <a:br>
              <a:rPr lang="es-ES" dirty="0" smtClean="0">
                <a:solidFill>
                  <a:srgbClr val="00B050"/>
                </a:solidFill>
              </a:rPr>
            </a:br>
            <a:r>
              <a:rPr lang="es-ES" dirty="0" smtClean="0"/>
              <a:t>el número masa</a:t>
            </a:r>
            <a:br>
              <a:rPr lang="es-ES" dirty="0" smtClean="0"/>
            </a:b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dirty="0" smtClean="0"/>
              <a:t>=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b="1" dirty="0" smtClean="0">
                <a:solidFill>
                  <a:srgbClr val="00B050"/>
                </a:solidFill>
              </a:rPr>
              <a:t>Z</a:t>
            </a:r>
            <a:r>
              <a:rPr lang="es-ES" dirty="0" smtClean="0">
                <a:solidFill>
                  <a:srgbClr val="00B050"/>
                </a:solidFill>
              </a:rPr>
              <a:t>  </a:t>
            </a:r>
            <a:r>
              <a:rPr lang="es-ES" dirty="0" smtClean="0"/>
              <a:t>+ n</a:t>
            </a:r>
            <a:r>
              <a:rPr lang="es-ES" baseline="30000" dirty="0" smtClean="0"/>
              <a:t>o</a:t>
            </a:r>
            <a:br>
              <a:rPr lang="es-ES" baseline="30000" dirty="0" smtClean="0"/>
            </a:br>
            <a:r>
              <a:rPr lang="es-ES" dirty="0" smtClean="0"/>
              <a:t>el número atómico</a:t>
            </a:r>
            <a:br>
              <a:rPr lang="es-ES" dirty="0" smtClean="0"/>
            </a:br>
            <a:r>
              <a:rPr lang="es-ES" dirty="0" smtClean="0">
                <a:solidFill>
                  <a:srgbClr val="00B050"/>
                </a:solidFill>
              </a:rPr>
              <a:t> </a:t>
            </a:r>
            <a:r>
              <a:rPr lang="es-ES" b="1" dirty="0" smtClean="0">
                <a:solidFill>
                  <a:srgbClr val="00B050"/>
                </a:solidFill>
              </a:rPr>
              <a:t>Z</a:t>
            </a:r>
            <a:r>
              <a:rPr lang="es-ES" dirty="0" smtClean="0">
                <a:solidFill>
                  <a:srgbClr val="00B050"/>
                </a:solidFill>
              </a:rPr>
              <a:t> </a:t>
            </a:r>
            <a:r>
              <a:rPr lang="es-ES" dirty="0" smtClean="0"/>
              <a:t>= </a:t>
            </a:r>
            <a:r>
              <a:rPr lang="es-ES" b="1" dirty="0" smtClean="0">
                <a:solidFill>
                  <a:srgbClr val="00B0F0"/>
                </a:solidFill>
              </a:rPr>
              <a:t>A</a:t>
            </a:r>
            <a:r>
              <a:rPr lang="es-ES" dirty="0" smtClean="0">
                <a:solidFill>
                  <a:srgbClr val="00B0F0"/>
                </a:solidFill>
              </a:rPr>
              <a:t> </a:t>
            </a:r>
            <a:r>
              <a:rPr lang="es-ES" dirty="0" smtClean="0"/>
              <a:t>– n</a:t>
            </a:r>
            <a:r>
              <a:rPr lang="es-ES" baseline="30000" dirty="0" smtClean="0"/>
              <a:t>o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6000792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el número de protones</a:t>
            </a:r>
          </a:p>
          <a:p>
            <a:pPr>
              <a:buNone/>
            </a:pPr>
            <a:r>
              <a:rPr lang="es-ES" dirty="0" smtClean="0"/>
              <a:t>Los protones son iguales a zeta, es decir </a:t>
            </a:r>
            <a:br>
              <a:rPr lang="es-ES" dirty="0" smtClean="0"/>
            </a:br>
            <a:r>
              <a:rPr lang="es-ES" dirty="0" smtClean="0"/>
              <a:t>   p</a:t>
            </a:r>
            <a:r>
              <a:rPr lang="es-ES" baseline="30000" dirty="0" smtClean="0"/>
              <a:t>+  </a:t>
            </a:r>
            <a:r>
              <a:rPr lang="es-ES" dirty="0" smtClean="0"/>
              <a:t>= </a:t>
            </a:r>
            <a:r>
              <a:rPr lang="es-ES" b="1" dirty="0" smtClean="0">
                <a:solidFill>
                  <a:srgbClr val="00B050"/>
                </a:solidFill>
              </a:rPr>
              <a:t>Z </a:t>
            </a:r>
          </a:p>
          <a:p>
            <a:pPr>
              <a:buNone/>
            </a:pPr>
            <a:r>
              <a:rPr lang="es-ES" dirty="0" smtClean="0"/>
              <a:t>el número de electrones  es igual al número</a:t>
            </a:r>
          </a:p>
          <a:p>
            <a:pPr>
              <a:buNone/>
            </a:pPr>
            <a:r>
              <a:rPr lang="es-ES" dirty="0" smtClean="0"/>
              <a:t>atómico en este caso es</a:t>
            </a:r>
            <a:r>
              <a:rPr lang="es-ES" b="1" dirty="0" smtClean="0">
                <a:solidFill>
                  <a:srgbClr val="00B050"/>
                </a:solidFill>
              </a:rPr>
              <a:t> Z </a:t>
            </a:r>
            <a:endParaRPr lang="es-ES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s-ES" dirty="0" smtClean="0"/>
              <a:t>e</a:t>
            </a:r>
            <a:r>
              <a:rPr lang="es-ES" baseline="30000" dirty="0" smtClean="0"/>
              <a:t>- </a:t>
            </a:r>
            <a:r>
              <a:rPr lang="es-ES" dirty="0" smtClean="0"/>
              <a:t>= </a:t>
            </a:r>
            <a:r>
              <a:rPr lang="es-ES" b="1" dirty="0" smtClean="0">
                <a:solidFill>
                  <a:srgbClr val="00B050"/>
                </a:solidFill>
              </a:rPr>
              <a:t>Z</a:t>
            </a:r>
            <a:r>
              <a:rPr lang="es-ES" dirty="0" smtClean="0"/>
              <a:t>,</a:t>
            </a:r>
            <a:r>
              <a:rPr lang="es-ES" b="1" dirty="0" smtClean="0">
                <a:solidFill>
                  <a:srgbClr val="00B050"/>
                </a:solidFill>
              </a:rPr>
              <a:t> </a:t>
            </a:r>
            <a:r>
              <a:rPr lang="es-ES" dirty="0" smtClean="0"/>
              <a:t>en el caso de que e</a:t>
            </a:r>
            <a:r>
              <a:rPr lang="es-ES" baseline="30000" dirty="0" smtClean="0"/>
              <a:t>- </a:t>
            </a:r>
            <a:r>
              <a:rPr lang="es-ES" dirty="0" smtClean="0"/>
              <a:t>sea un átomo</a:t>
            </a:r>
          </a:p>
          <a:p>
            <a:pPr>
              <a:buNone/>
            </a:pPr>
            <a:r>
              <a:rPr lang="es-ES" dirty="0" smtClean="0"/>
              <a:t>neutro, es decir que no se le haya asignado</a:t>
            </a:r>
          </a:p>
          <a:p>
            <a:pPr>
              <a:buNone/>
            </a:pPr>
            <a:r>
              <a:rPr lang="es-ES" dirty="0" smtClean="0"/>
              <a:t>ningún tipo de cargo.</a:t>
            </a:r>
          </a:p>
          <a:p>
            <a:pPr>
              <a:buNone/>
            </a:pPr>
            <a:r>
              <a:rPr lang="es-ES" dirty="0" smtClean="0"/>
              <a:t>Pues los átomos tienden a perder o ganar</a:t>
            </a:r>
          </a:p>
          <a:p>
            <a:pPr>
              <a:buNone/>
            </a:pPr>
            <a:r>
              <a:rPr lang="es-ES" dirty="0" smtClean="0"/>
              <a:t>electrones.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sz="2800" dirty="0" smtClean="0"/>
              <a:t>En la tabla periódica se encuentra representada</a:t>
            </a:r>
            <a:br>
              <a:rPr lang="es-ES" sz="2800" dirty="0" smtClean="0"/>
            </a:br>
            <a:r>
              <a:rPr lang="es-ES" sz="2800" dirty="0" smtClean="0"/>
              <a:t>así:</a:t>
            </a:r>
            <a:endParaRPr lang="es-ES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/>
          <a:lstStyle/>
          <a:p>
            <a:pPr>
              <a:buNone/>
            </a:pPr>
            <a:endParaRPr lang="es-ES" sz="2000" dirty="0" smtClean="0"/>
          </a:p>
          <a:p>
            <a:pPr>
              <a:buNone/>
            </a:pPr>
            <a:endParaRPr lang="es-ES" sz="2000" dirty="0"/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r>
              <a:rPr lang="es-ES" sz="2000" dirty="0" smtClean="0"/>
              <a:t>			</a:t>
            </a:r>
            <a:r>
              <a:rPr lang="es-ES" sz="2000" dirty="0"/>
              <a:t>	</a:t>
            </a:r>
            <a:r>
              <a:rPr lang="es-ES" sz="2000" dirty="0" smtClean="0"/>
              <a:t>																						</a:t>
            </a:r>
            <a:endParaRPr lang="es-ES" sz="9600" dirty="0"/>
          </a:p>
          <a:p>
            <a:pPr>
              <a:buNone/>
            </a:pPr>
            <a:endParaRPr lang="es-ES" sz="2000" dirty="0"/>
          </a:p>
        </p:txBody>
      </p:sp>
      <p:sp>
        <p:nvSpPr>
          <p:cNvPr id="4" name="3 Rectángulo"/>
          <p:cNvSpPr/>
          <p:nvPr/>
        </p:nvSpPr>
        <p:spPr>
          <a:xfrm rot="10800000" flipV="1">
            <a:off x="2214546" y="3929066"/>
            <a:ext cx="178595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b="1" dirty="0">
                <a:solidFill>
                  <a:schemeClr val="tx1"/>
                </a:solidFill>
              </a:rPr>
              <a:t>m</a:t>
            </a:r>
            <a:r>
              <a:rPr lang="es-ES" b="1" dirty="0" smtClean="0">
                <a:solidFill>
                  <a:schemeClr val="tx1"/>
                </a:solidFill>
              </a:rPr>
              <a:t>asa atómica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643042" y="2428868"/>
            <a:ext cx="2143140" cy="285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</a:t>
            </a:r>
            <a:r>
              <a:rPr lang="es-E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úmero atómico</a:t>
            </a:r>
            <a:endParaRPr lang="es-E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5786446" y="2928934"/>
            <a:ext cx="1428760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elemento</a:t>
            </a:r>
            <a:endParaRPr lang="es-E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071934" y="2285992"/>
            <a:ext cx="15716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600" dirty="0" smtClean="0"/>
              <a:t>X</a:t>
            </a:r>
            <a:endParaRPr lang="es-ES" sz="9600" dirty="0"/>
          </a:p>
        </p:txBody>
      </p:sp>
      <p:cxnSp>
        <p:nvCxnSpPr>
          <p:cNvPr id="9" name="8 Conector recto de flecha"/>
          <p:cNvCxnSpPr>
            <a:stCxn id="6" idx="1"/>
          </p:cNvCxnSpPr>
          <p:nvPr/>
        </p:nvCxnSpPr>
        <p:spPr>
          <a:xfrm rot="10800000">
            <a:off x="5072066" y="3071810"/>
            <a:ext cx="714380" cy="714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>
            <a:off x="3786182" y="2428868"/>
            <a:ext cx="642942" cy="2143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 flipV="1">
            <a:off x="4000496" y="3571876"/>
            <a:ext cx="428628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4000" dirty="0" smtClean="0">
                <a:latin typeface="+mn-lt"/>
              </a:rPr>
              <a:t>LA MOLÉCULA</a:t>
            </a:r>
            <a:endParaRPr lang="es-ES" sz="4000" dirty="0">
              <a:latin typeface="+mn-lt"/>
            </a:endParaRPr>
          </a:p>
        </p:txBody>
      </p:sp>
      <p:pic>
        <p:nvPicPr>
          <p:cNvPr id="4" name="3 Marcador de contenido" descr="Imagen relacionada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928802"/>
            <a:ext cx="607223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son las moléculas?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Las  moléculas son agrupaciones estables</a:t>
            </a:r>
          </a:p>
          <a:p>
            <a:pPr>
              <a:buNone/>
            </a:pPr>
            <a:r>
              <a:rPr lang="es-ES" dirty="0" smtClean="0"/>
              <a:t>de átomos que se encuentran unidas por </a:t>
            </a:r>
          </a:p>
          <a:p>
            <a:pPr>
              <a:buNone/>
            </a:pPr>
            <a:r>
              <a:rPr lang="es-ES" dirty="0" smtClean="0"/>
              <a:t>enlaces químicos.</a:t>
            </a:r>
          </a:p>
          <a:p>
            <a:pPr>
              <a:buNone/>
            </a:pPr>
            <a:r>
              <a:rPr lang="es-ES" dirty="0" smtClean="0"/>
              <a:t>La molécula es la parte más pequeña de un</a:t>
            </a:r>
          </a:p>
          <a:p>
            <a:pPr>
              <a:buNone/>
            </a:pPr>
            <a:r>
              <a:rPr lang="es-ES" dirty="0" smtClean="0"/>
              <a:t>compuesto, que se puede obtener, pero aun</a:t>
            </a:r>
          </a:p>
          <a:p>
            <a:pPr>
              <a:buNone/>
            </a:pPr>
            <a:r>
              <a:rPr lang="es-ES" dirty="0" smtClean="0"/>
              <a:t>así  conserva todas sus propiedades,</a:t>
            </a:r>
          </a:p>
          <a:p>
            <a:pPr>
              <a:buNone/>
            </a:pPr>
            <a:r>
              <a:rPr lang="es-ES" dirty="0" smtClean="0"/>
              <a:t>características físicas y químicas.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214290"/>
            <a:ext cx="8115328" cy="591187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Las moléculas pueden ser monoatómicas,</a:t>
            </a:r>
          </a:p>
          <a:p>
            <a:pPr>
              <a:buNone/>
            </a:pPr>
            <a:r>
              <a:rPr lang="es-ES" dirty="0" smtClean="0"/>
              <a:t>diatónicas, o poliatómicas.</a:t>
            </a:r>
          </a:p>
          <a:p>
            <a:pPr>
              <a:buNone/>
            </a:pPr>
            <a:r>
              <a:rPr lang="es-ES" i="1" u="sng" dirty="0" smtClean="0"/>
              <a:t>Moléculas monoatómicas o simples</a:t>
            </a:r>
            <a:r>
              <a:rPr lang="es-ES" dirty="0" smtClean="0"/>
              <a:t>: son</a:t>
            </a:r>
          </a:p>
          <a:p>
            <a:pPr>
              <a:buNone/>
            </a:pPr>
            <a:r>
              <a:rPr lang="es-ES" dirty="0" smtClean="0"/>
              <a:t>aquellas moléculas que están formadas por</a:t>
            </a:r>
          </a:p>
          <a:p>
            <a:pPr>
              <a:buNone/>
            </a:pPr>
            <a:r>
              <a:rPr lang="es-ES" dirty="0" smtClean="0"/>
              <a:t>un solo átomo, son representadas poniendo</a:t>
            </a:r>
          </a:p>
          <a:p>
            <a:pPr>
              <a:buNone/>
            </a:pPr>
            <a:r>
              <a:rPr lang="es-ES" dirty="0" smtClean="0"/>
              <a:t>solamente el símbolo del átomo al que</a:t>
            </a:r>
          </a:p>
          <a:p>
            <a:pPr>
              <a:buNone/>
            </a:pPr>
            <a:r>
              <a:rPr lang="es-ES" dirty="0" smtClean="0"/>
              <a:t>pertenecen las moléculas. Por ejemplo (Al)</a:t>
            </a:r>
          </a:p>
          <a:p>
            <a:pPr>
              <a:buNone/>
            </a:pPr>
            <a:r>
              <a:rPr lang="es-ES" dirty="0" smtClean="0"/>
              <a:t>aluminio, (Co) cobalto (S) azufre, (Na)</a:t>
            </a:r>
          </a:p>
          <a:p>
            <a:pPr>
              <a:buNone/>
            </a:pPr>
            <a:r>
              <a:rPr lang="es-ES" dirty="0" smtClean="0"/>
              <a:t>sodio, (Xe) xenón, (Fi) flúor.</a:t>
            </a:r>
          </a:p>
          <a:p>
            <a:pPr>
              <a:buNone/>
            </a:pPr>
            <a:endParaRPr lang="es-E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428604"/>
            <a:ext cx="8043890" cy="5929354"/>
          </a:xfrm>
        </p:spPr>
        <p:txBody>
          <a:bodyPr/>
          <a:lstStyle/>
          <a:p>
            <a:pPr>
              <a:buNone/>
            </a:pPr>
            <a:r>
              <a:rPr lang="es-ES" i="1" u="sng" dirty="0" smtClean="0"/>
              <a:t>Moléculas diatónicas: </a:t>
            </a:r>
            <a:r>
              <a:rPr lang="es-ES" dirty="0" smtClean="0"/>
              <a:t>son aquellas que se</a:t>
            </a:r>
          </a:p>
          <a:p>
            <a:pPr>
              <a:buNone/>
            </a:pPr>
            <a:r>
              <a:rPr lang="es-ES" dirty="0" smtClean="0"/>
              <a:t>encuentran formadas por dos átomos</a:t>
            </a:r>
          </a:p>
          <a:p>
            <a:pPr>
              <a:buNone/>
            </a:pPr>
            <a:r>
              <a:rPr lang="es-ES" dirty="0" smtClean="0"/>
              <a:t>iguales, se les representa mediante el</a:t>
            </a:r>
          </a:p>
          <a:p>
            <a:pPr>
              <a:buNone/>
            </a:pPr>
            <a:r>
              <a:rPr lang="es-ES" dirty="0" smtClean="0"/>
              <a:t>símbolo del elemento al que pertenecen al</a:t>
            </a:r>
          </a:p>
          <a:p>
            <a:pPr>
              <a:buNone/>
            </a:pPr>
            <a:r>
              <a:rPr lang="es-ES" dirty="0" smtClean="0"/>
              <a:t>que se le añade la numeración del número</a:t>
            </a:r>
          </a:p>
          <a:p>
            <a:pPr>
              <a:buNone/>
            </a:pPr>
            <a:r>
              <a:rPr lang="es-ES" dirty="0" smtClean="0"/>
              <a:t>de átomos (2), por medio de un subíndice.</a:t>
            </a:r>
          </a:p>
          <a:p>
            <a:pPr>
              <a:buNone/>
            </a:pPr>
            <a:r>
              <a:rPr lang="es-ES" dirty="0" smtClean="0"/>
              <a:t>Ejemplos de moléculas diatónicas: el </a:t>
            </a:r>
          </a:p>
          <a:p>
            <a:pPr>
              <a:buNone/>
            </a:pPr>
            <a:r>
              <a:rPr lang="es-ES" dirty="0" smtClean="0"/>
              <a:t>hidrógeno (H</a:t>
            </a:r>
            <a:r>
              <a:rPr lang="es-ES" baseline="-25000" dirty="0" smtClean="0"/>
              <a:t>2</a:t>
            </a:r>
            <a:r>
              <a:rPr lang="es-ES" dirty="0" smtClean="0"/>
              <a:t>), nitrógeno (N</a:t>
            </a:r>
            <a:r>
              <a:rPr lang="es-ES" baseline="-25000" dirty="0" smtClean="0"/>
              <a:t>2</a:t>
            </a:r>
            <a:r>
              <a:rPr lang="es-ES" dirty="0" smtClean="0"/>
              <a:t>), Cloro (Cl</a:t>
            </a:r>
            <a:r>
              <a:rPr lang="es-ES" baseline="-25000" dirty="0" smtClean="0"/>
              <a:t>2</a:t>
            </a:r>
            <a:r>
              <a:rPr lang="es-ES" dirty="0" smtClean="0"/>
              <a:t>),</a:t>
            </a:r>
          </a:p>
          <a:p>
            <a:pPr>
              <a:buNone/>
            </a:pPr>
            <a:r>
              <a:rPr lang="es-ES" dirty="0" smtClean="0"/>
              <a:t>oxigeno (O</a:t>
            </a:r>
            <a:r>
              <a:rPr lang="es-ES" baseline="-25000" dirty="0" smtClean="0"/>
              <a:t>2</a:t>
            </a:r>
            <a:r>
              <a:rPr lang="es-ES" dirty="0" smtClean="0"/>
              <a:t>), cloro (Cl</a:t>
            </a:r>
            <a:r>
              <a:rPr lang="es-ES" baseline="-25000" dirty="0" smtClean="0"/>
              <a:t>2</a:t>
            </a:r>
            <a:r>
              <a:rPr lang="es-ES" dirty="0" smtClean="0"/>
              <a:t>), bromo (Br</a:t>
            </a:r>
            <a:r>
              <a:rPr lang="es-ES" baseline="-25000" dirty="0" smtClean="0"/>
              <a:t>2</a:t>
            </a:r>
            <a:r>
              <a:rPr lang="es-ES" dirty="0" smtClean="0"/>
              <a:t>), yodo</a:t>
            </a:r>
          </a:p>
          <a:p>
            <a:pPr>
              <a:buNone/>
            </a:pPr>
            <a:r>
              <a:rPr lang="es-ES" dirty="0" smtClean="0"/>
              <a:t>(I </a:t>
            </a:r>
            <a:r>
              <a:rPr lang="es-ES" baseline="-25000" dirty="0" smtClean="0"/>
              <a:t>2</a:t>
            </a:r>
            <a:r>
              <a:rPr lang="es-ES" dirty="0" smtClean="0"/>
              <a:t>).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428604"/>
            <a:ext cx="8572560" cy="6215106"/>
          </a:xfrm>
        </p:spPr>
        <p:txBody>
          <a:bodyPr/>
          <a:lstStyle/>
          <a:p>
            <a:pPr>
              <a:buNone/>
            </a:pPr>
            <a:r>
              <a:rPr lang="es-ES" b="1" i="1" u="sng" dirty="0" smtClean="0"/>
              <a:t>Moléculas triatómicas:</a:t>
            </a:r>
            <a:r>
              <a:rPr lang="es-ES" sz="1800" b="1" i="1" u="sng" dirty="0" smtClean="0"/>
              <a:t> </a:t>
            </a:r>
            <a:r>
              <a:rPr lang="es-ES" sz="2800" dirty="0" smtClean="0"/>
              <a:t>estas moléculas</a:t>
            </a:r>
          </a:p>
          <a:p>
            <a:pPr>
              <a:buNone/>
            </a:pPr>
            <a:r>
              <a:rPr lang="es-ES" sz="2800" dirty="0" smtClean="0"/>
              <a:t>triatómicas son las que están formadas de tres</a:t>
            </a:r>
          </a:p>
          <a:p>
            <a:pPr>
              <a:buNone/>
            </a:pPr>
            <a:r>
              <a:rPr lang="es-ES" sz="2800" dirty="0" smtClean="0"/>
              <a:t>átomos de dos o más elementos distintos, son</a:t>
            </a:r>
          </a:p>
          <a:p>
            <a:pPr>
              <a:buNone/>
            </a:pPr>
            <a:r>
              <a:rPr lang="es-ES" sz="2800" dirty="0" smtClean="0"/>
              <a:t>representadas mediante el símbolo de los elementos</a:t>
            </a:r>
          </a:p>
          <a:p>
            <a:pPr>
              <a:buNone/>
            </a:pPr>
            <a:r>
              <a:rPr lang="es-ES" sz="2800" dirty="0" smtClean="0"/>
              <a:t>que las preparan y el número de átomos que</a:t>
            </a:r>
          </a:p>
          <a:p>
            <a:pPr>
              <a:buNone/>
            </a:pPr>
            <a:r>
              <a:rPr lang="es-ES" sz="2800" dirty="0" smtClean="0"/>
              <a:t>pertenecen a los elementos que las conforman.</a:t>
            </a:r>
          </a:p>
          <a:p>
            <a:pPr>
              <a:buNone/>
            </a:pPr>
            <a:r>
              <a:rPr lang="es-ES" sz="2800" dirty="0" smtClean="0"/>
              <a:t>Ejemplos de moléculas triatómicas las siguientes</a:t>
            </a:r>
          </a:p>
          <a:p>
            <a:pPr>
              <a:buNone/>
            </a:pPr>
            <a:r>
              <a:rPr lang="es-ES" sz="2800" dirty="0" smtClean="0"/>
              <a:t>moléculas, H</a:t>
            </a:r>
            <a:r>
              <a:rPr lang="es-ES" sz="2800" baseline="-25000" dirty="0" smtClean="0"/>
              <a:t>2</a:t>
            </a:r>
            <a:r>
              <a:rPr lang="es-ES" sz="2800" dirty="0" smtClean="0"/>
              <a:t>O (agua), CO</a:t>
            </a:r>
            <a:r>
              <a:rPr lang="es-ES" sz="2800" baseline="-25000" dirty="0" smtClean="0"/>
              <a:t>2</a:t>
            </a:r>
            <a:r>
              <a:rPr lang="es-ES" sz="2800" dirty="0" smtClean="0"/>
              <a:t> (dióxido de carbono),</a:t>
            </a:r>
          </a:p>
          <a:p>
            <a:pPr>
              <a:buNone/>
            </a:pPr>
            <a:r>
              <a:rPr lang="es-ES" sz="2800" dirty="0" smtClean="0"/>
              <a:t>NH</a:t>
            </a:r>
            <a:r>
              <a:rPr lang="es-ES" sz="2800" baseline="-25000" dirty="0" smtClean="0"/>
              <a:t>4</a:t>
            </a:r>
            <a:r>
              <a:rPr lang="es-ES" sz="2800" dirty="0" smtClean="0"/>
              <a:t> (amonio), H</a:t>
            </a:r>
            <a:r>
              <a:rPr lang="es-ES" sz="2800" baseline="-25000" dirty="0" smtClean="0"/>
              <a:t>2</a:t>
            </a:r>
            <a:r>
              <a:rPr lang="es-ES" sz="2800" dirty="0" smtClean="0"/>
              <a:t>SO</a:t>
            </a:r>
            <a:r>
              <a:rPr lang="es-ES" sz="2800" baseline="-25000" dirty="0" smtClean="0"/>
              <a:t>4</a:t>
            </a:r>
            <a:r>
              <a:rPr lang="es-ES" sz="2800" dirty="0" smtClean="0"/>
              <a:t> (ácido sulfúrico), C</a:t>
            </a:r>
            <a:r>
              <a:rPr lang="es-ES" sz="2800" baseline="-25000" dirty="0" smtClean="0"/>
              <a:t>3</a:t>
            </a:r>
            <a:r>
              <a:rPr lang="es-ES" sz="2800" dirty="0" smtClean="0"/>
              <a:t>H</a:t>
            </a:r>
            <a:r>
              <a:rPr lang="es-ES" sz="2800" baseline="-25000" dirty="0" smtClean="0"/>
              <a:t>8</a:t>
            </a: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(propano), Na(OH) (hidróxido de sodio), CaSO</a:t>
            </a:r>
            <a:r>
              <a:rPr lang="es-ES" sz="2800" baseline="-25000" dirty="0" smtClean="0"/>
              <a:t>4</a:t>
            </a: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(sulfato de calcio), SO</a:t>
            </a:r>
            <a:r>
              <a:rPr lang="es-ES" sz="2800" baseline="-25000" dirty="0" smtClean="0"/>
              <a:t>2</a:t>
            </a:r>
            <a:r>
              <a:rPr lang="es-ES" sz="2800" dirty="0" smtClean="0"/>
              <a:t> (dióxido de azufre), entre</a:t>
            </a:r>
          </a:p>
          <a:p>
            <a:pPr>
              <a:buNone/>
            </a:pPr>
            <a:r>
              <a:rPr lang="es-ES" sz="2800" dirty="0" smtClean="0"/>
              <a:t>otros.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TOMAS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4071942"/>
            <a:ext cx="1855998" cy="1848804"/>
          </a:xfrm>
          <a:prstGeom prst="rect">
            <a:avLst/>
          </a:prstGeom>
        </p:spPr>
      </p:pic>
      <p:pic>
        <p:nvPicPr>
          <p:cNvPr id="4" name="3 Imagen" descr="https://www.um.es/bbmbi/images/Animadas/moleculaRotando_an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643182"/>
            <a:ext cx="3571900" cy="3143272"/>
          </a:xfrm>
          <a:prstGeom prst="rect">
            <a:avLst/>
          </a:prstGeom>
          <a:noFill/>
        </p:spPr>
      </p:pic>
      <p:pic>
        <p:nvPicPr>
          <p:cNvPr id="1027" name="Picture 3" descr="C:\Documents and Settings\PC\Mis documentos\atinad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20834788">
            <a:off x="472968" y="454047"/>
            <a:ext cx="2895381" cy="3028906"/>
          </a:xfrm>
          <a:prstGeom prst="rect">
            <a:avLst/>
          </a:prstGeom>
          <a:noFill/>
        </p:spPr>
      </p:pic>
      <p:pic>
        <p:nvPicPr>
          <p:cNvPr id="1026" name="Picture 2" descr="C:\Documents and Settings\PC\Mis documentos\atomos 2 caricatur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0856819">
            <a:off x="5514577" y="411821"/>
            <a:ext cx="3164434" cy="2869766"/>
          </a:xfrm>
          <a:prstGeom prst="rect">
            <a:avLst/>
          </a:prstGeom>
          <a:noFill/>
        </p:spPr>
      </p:pic>
      <p:pic>
        <p:nvPicPr>
          <p:cNvPr id="6" name="Picture 2" descr="atomo-042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0456682">
            <a:off x="285720" y="3929066"/>
            <a:ext cx="1809756" cy="1357317"/>
          </a:xfrm>
          <a:prstGeom prst="rect">
            <a:avLst/>
          </a:prstGeom>
          <a:noFill/>
        </p:spPr>
      </p:pic>
      <p:pic>
        <p:nvPicPr>
          <p:cNvPr id="7" name="Picture 2" descr="atomo-042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0456682">
            <a:off x="4601109" y="5242446"/>
            <a:ext cx="1809756" cy="13573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14290"/>
            <a:ext cx="8572560" cy="6357982"/>
          </a:xfrm>
        </p:spPr>
        <p:txBody>
          <a:bodyPr/>
          <a:lstStyle/>
          <a:p>
            <a:pPr>
              <a:buNone/>
            </a:pPr>
            <a:r>
              <a:rPr lang="es-ES" b="1" i="1" u="sng" dirty="0" smtClean="0"/>
              <a:t>Moléculas triatómicas:  </a:t>
            </a:r>
            <a:r>
              <a:rPr lang="es-ES" dirty="0" smtClean="0"/>
              <a:t>son aquellas</a:t>
            </a:r>
          </a:p>
          <a:p>
            <a:pPr>
              <a:buNone/>
            </a:pPr>
            <a:r>
              <a:rPr lang="es-ES" dirty="0" smtClean="0"/>
              <a:t>moléculas, que están formadas de tres</a:t>
            </a:r>
          </a:p>
          <a:p>
            <a:pPr>
              <a:buNone/>
            </a:pPr>
            <a:r>
              <a:rPr lang="es-ES" dirty="0" smtClean="0"/>
              <a:t>átomos de dos o más elementos distintos, son</a:t>
            </a:r>
          </a:p>
          <a:p>
            <a:pPr>
              <a:buNone/>
            </a:pPr>
            <a:r>
              <a:rPr lang="es-ES" dirty="0" smtClean="0"/>
              <a:t>representadas mediante el símbolo de los</a:t>
            </a:r>
          </a:p>
          <a:p>
            <a:pPr>
              <a:buNone/>
            </a:pPr>
            <a:r>
              <a:rPr lang="es-ES" dirty="0" smtClean="0"/>
              <a:t>elementos que las componen y el número de</a:t>
            </a:r>
          </a:p>
          <a:p>
            <a:pPr>
              <a:buNone/>
            </a:pPr>
            <a:r>
              <a:rPr lang="es-ES" dirty="0" smtClean="0"/>
              <a:t>átomos que corresponden a los elementos</a:t>
            </a:r>
          </a:p>
          <a:p>
            <a:pPr>
              <a:buNone/>
            </a:pPr>
            <a:r>
              <a:rPr lang="es-ES" dirty="0" smtClean="0"/>
              <a:t>que conforman la molécula. </a:t>
            </a:r>
          </a:p>
          <a:p>
            <a:pPr>
              <a:buNone/>
            </a:pPr>
            <a:r>
              <a:rPr lang="es-ES" dirty="0" smtClean="0"/>
              <a:t>Ejemplos de moléculas triatómicas las</a:t>
            </a:r>
          </a:p>
          <a:p>
            <a:pPr>
              <a:buNone/>
            </a:pPr>
            <a:r>
              <a:rPr lang="es-ES" dirty="0" smtClean="0"/>
              <a:t>H</a:t>
            </a:r>
            <a:r>
              <a:rPr lang="es-ES" baseline="-25000" dirty="0" smtClean="0"/>
              <a:t>2</a:t>
            </a:r>
            <a:r>
              <a:rPr lang="es-ES" dirty="0" smtClean="0"/>
              <a:t>O(agua), CO</a:t>
            </a:r>
            <a:r>
              <a:rPr lang="es-ES" baseline="-25000" dirty="0" smtClean="0"/>
              <a:t>2</a:t>
            </a:r>
            <a:r>
              <a:rPr lang="es-ES" dirty="0" smtClean="0"/>
              <a:t> (dióxido de carbono), NH</a:t>
            </a:r>
            <a:r>
              <a:rPr lang="es-ES" baseline="-25000" dirty="0" smtClean="0"/>
              <a:t>4</a:t>
            </a:r>
          </a:p>
          <a:p>
            <a:pPr>
              <a:buNone/>
            </a:pPr>
            <a:r>
              <a:rPr lang="es-ES" dirty="0" smtClean="0"/>
              <a:t>(amonio), H</a:t>
            </a:r>
            <a:r>
              <a:rPr lang="es-ES" baseline="-25000" dirty="0" smtClean="0"/>
              <a:t>2</a:t>
            </a:r>
            <a:r>
              <a:rPr lang="es-ES" dirty="0" smtClean="0"/>
              <a:t>SO</a:t>
            </a:r>
            <a:r>
              <a:rPr lang="es-ES" baseline="-25000" dirty="0" smtClean="0"/>
              <a:t>4</a:t>
            </a:r>
            <a:r>
              <a:rPr lang="es-ES" dirty="0" smtClean="0"/>
              <a:t> (ácido sulfúrico), entre otros.</a:t>
            </a:r>
            <a:endParaRPr lang="es-E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215106"/>
          </a:xfrm>
        </p:spPr>
        <p:txBody>
          <a:bodyPr/>
          <a:lstStyle/>
          <a:p>
            <a:pPr>
              <a:buNone/>
            </a:pPr>
            <a:r>
              <a:rPr lang="es-ES" b="1" i="1" u="sng" dirty="0" smtClean="0"/>
              <a:t>Moléculas Tetra </a:t>
            </a:r>
            <a:r>
              <a:rPr lang="es-ES" b="1" u="sng" dirty="0" smtClean="0"/>
              <a:t>atómicas:</a:t>
            </a:r>
            <a:r>
              <a:rPr lang="es-ES" b="1" dirty="0" smtClean="0"/>
              <a:t> </a:t>
            </a:r>
            <a:r>
              <a:rPr lang="es-ES" dirty="0" smtClean="0"/>
              <a:t>Las moléculas</a:t>
            </a:r>
          </a:p>
          <a:p>
            <a:pPr>
              <a:buNone/>
            </a:pPr>
            <a:r>
              <a:rPr lang="es-ES" dirty="0" smtClean="0"/>
              <a:t>tetra atómicas son las que están compuestas</a:t>
            </a:r>
          </a:p>
          <a:p>
            <a:pPr>
              <a:buNone/>
            </a:pPr>
            <a:r>
              <a:rPr lang="es-ES" dirty="0" smtClean="0"/>
              <a:t>por cuatro átomos de uno o varios elementos,</a:t>
            </a:r>
          </a:p>
          <a:p>
            <a:pPr>
              <a:buNone/>
            </a:pPr>
            <a:r>
              <a:rPr lang="es-ES" dirty="0" smtClean="0"/>
              <a:t>se les representa mediante el símbolo que</a:t>
            </a:r>
          </a:p>
          <a:p>
            <a:pPr>
              <a:buNone/>
            </a:pPr>
            <a:r>
              <a:rPr lang="es-ES" dirty="0" smtClean="0"/>
              <a:t>represente a los elementos que las conforman</a:t>
            </a:r>
          </a:p>
          <a:p>
            <a:pPr>
              <a:buNone/>
            </a:pPr>
            <a:r>
              <a:rPr lang="es-ES" dirty="0" smtClean="0"/>
              <a:t>y un número 4 puesto en subíndice en la parte</a:t>
            </a:r>
          </a:p>
          <a:p>
            <a:pPr>
              <a:buNone/>
            </a:pPr>
            <a:r>
              <a:rPr lang="es-ES" dirty="0" smtClean="0"/>
              <a:t>derecha. Ejemplos de estas moléculas de</a:t>
            </a:r>
          </a:p>
          <a:p>
            <a:pPr>
              <a:buNone/>
            </a:pPr>
            <a:r>
              <a:rPr lang="es-ES" dirty="0" smtClean="0"/>
              <a:t>cuatro elementos el sulfato ácido de sodio</a:t>
            </a:r>
          </a:p>
          <a:p>
            <a:pPr>
              <a:buNone/>
            </a:pPr>
            <a:r>
              <a:rPr lang="es-ES" dirty="0" smtClean="0"/>
              <a:t>(NaHSO</a:t>
            </a:r>
            <a:r>
              <a:rPr lang="es-ES" baseline="-25000" dirty="0" smtClean="0"/>
              <a:t>4</a:t>
            </a:r>
            <a:r>
              <a:rPr lang="es-ES" dirty="0" smtClean="0"/>
              <a:t>), con elementos sodio, hidrógeno, azufre, oxígeno.</a:t>
            </a:r>
            <a:endParaRPr lang="es-E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42852"/>
            <a:ext cx="8429684" cy="6357982"/>
          </a:xfrm>
        </p:spPr>
        <p:txBody>
          <a:bodyPr/>
          <a:lstStyle/>
          <a:p>
            <a:pPr>
              <a:buNone/>
            </a:pPr>
            <a:r>
              <a:rPr lang="es-ES" b="1" i="1" u="sng" dirty="0" smtClean="0"/>
              <a:t>Moléculas poliatómicas</a:t>
            </a:r>
            <a:r>
              <a:rPr lang="es-ES" b="1" dirty="0" smtClean="0"/>
              <a:t>: </a:t>
            </a:r>
            <a:r>
              <a:rPr lang="es-ES" dirty="0" smtClean="0"/>
              <a:t>son aquellas</a:t>
            </a:r>
          </a:p>
          <a:p>
            <a:pPr>
              <a:buNone/>
            </a:pPr>
            <a:r>
              <a:rPr lang="es-ES" dirty="0" smtClean="0"/>
              <a:t> moléculas que están compuestas por más</a:t>
            </a:r>
          </a:p>
          <a:p>
            <a:pPr>
              <a:buNone/>
            </a:pPr>
            <a:r>
              <a:rPr lang="es-ES" dirty="0" smtClean="0"/>
              <a:t>de cuatro átomos, de uno o varios elementos,</a:t>
            </a:r>
          </a:p>
          <a:p>
            <a:pPr>
              <a:buNone/>
            </a:pPr>
            <a:r>
              <a:rPr lang="es-ES" dirty="0" smtClean="0"/>
              <a:t>son representadas mediante el símbolo de</a:t>
            </a:r>
          </a:p>
          <a:p>
            <a:pPr>
              <a:buNone/>
            </a:pPr>
            <a:r>
              <a:rPr lang="es-ES" dirty="0" smtClean="0"/>
              <a:t>los elementos que las componen y el número</a:t>
            </a:r>
          </a:p>
          <a:p>
            <a:pPr>
              <a:buNone/>
            </a:pPr>
            <a:r>
              <a:rPr lang="es-ES" dirty="0" smtClean="0"/>
              <a:t>correspondiente a los átomos contenidos de</a:t>
            </a:r>
          </a:p>
          <a:p>
            <a:pPr>
              <a:buNone/>
            </a:pPr>
            <a:r>
              <a:rPr lang="es-ES" dirty="0" smtClean="0"/>
              <a:t>los elementos. </a:t>
            </a:r>
          </a:p>
          <a:p>
            <a:pPr>
              <a:buNone/>
            </a:pPr>
            <a:r>
              <a:rPr lang="es-ES" dirty="0" smtClean="0"/>
              <a:t>Ejemplo C</a:t>
            </a:r>
            <a:r>
              <a:rPr lang="es-ES" baseline="-25000" dirty="0" smtClean="0"/>
              <a:t>6</a:t>
            </a:r>
            <a:r>
              <a:rPr lang="es-ES" dirty="0" smtClean="0"/>
              <a:t>H</a:t>
            </a:r>
            <a:r>
              <a:rPr lang="es-ES" baseline="-25000" dirty="0" smtClean="0"/>
              <a:t>12</a:t>
            </a:r>
            <a:r>
              <a:rPr lang="es-ES" dirty="0" smtClean="0"/>
              <a:t>O</a:t>
            </a:r>
            <a:r>
              <a:rPr lang="es-ES" baseline="-25000" dirty="0" smtClean="0"/>
              <a:t>6</a:t>
            </a:r>
            <a:r>
              <a:rPr lang="es-ES" dirty="0" smtClean="0"/>
              <a:t>, que es glucosa y está</a:t>
            </a:r>
          </a:p>
          <a:p>
            <a:pPr>
              <a:buNone/>
            </a:pPr>
            <a:r>
              <a:rPr lang="es-ES" dirty="0" smtClean="0"/>
              <a:t>compuesta por 6 moléculas de carbono, 12</a:t>
            </a:r>
          </a:p>
          <a:p>
            <a:pPr>
              <a:buNone/>
            </a:pPr>
            <a:r>
              <a:rPr lang="es-ES" dirty="0" smtClean="0"/>
              <a:t>de hidrógeno y 6 oxígeno.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50004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Existen moléculas esenciales en los</a:t>
            </a:r>
          </a:p>
          <a:p>
            <a:pPr>
              <a:buNone/>
            </a:pPr>
            <a:r>
              <a:rPr lang="es-ES" dirty="0" smtClean="0"/>
              <a:t>sistemas vivos. </a:t>
            </a:r>
            <a:br>
              <a:rPr lang="es-ES" dirty="0" smtClean="0"/>
            </a:br>
            <a:r>
              <a:rPr lang="es-ES" dirty="0" smtClean="0"/>
              <a:t>_ Agua: en estado líquido es el disolvente universal por  excelencia, además es un termorregulador.</a:t>
            </a:r>
            <a:br>
              <a:rPr lang="es-ES" dirty="0" smtClean="0"/>
            </a:br>
            <a:r>
              <a:rPr lang="es-ES" dirty="0" smtClean="0"/>
              <a:t>_Glúcidos: compuestos por carbohidratos, o hidratos de carbono, los glúcidos transporta energía y forma parte de algunos tejidos estructurales.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42852"/>
            <a:ext cx="8258204" cy="5983311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_Lípidos: almacena energía, son elementos esenciales en la membrana celular.</a:t>
            </a:r>
            <a:br>
              <a:rPr lang="es-ES" dirty="0" smtClean="0"/>
            </a:br>
            <a:r>
              <a:rPr lang="es-ES" dirty="0" smtClean="0"/>
              <a:t>_Proteínas: son catalizadores de procesos químicos y forman parte de algunos tejidos estructurales.</a:t>
            </a:r>
            <a:br>
              <a:rPr lang="es-ES" dirty="0" smtClean="0"/>
            </a:br>
            <a:r>
              <a:rPr lang="es-ES" dirty="0" smtClean="0"/>
              <a:t>_Ácidos nucleicos: ácido desoxirribonucleico (ADN</a:t>
            </a:r>
            <a:r>
              <a:rPr lang="es-ES" smtClean="0"/>
              <a:t>),  y ácido </a:t>
            </a:r>
            <a:r>
              <a:rPr lang="es-ES" dirty="0" smtClean="0"/>
              <a:t>ribonucleico (ARN), transportan información vital para el funcionamiento celular.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357422" y="500042"/>
          <a:ext cx="4286280" cy="4064000"/>
        </p:xfrm>
        <a:graphic>
          <a:graphicData uri="http://schemas.openxmlformats.org/presentationml/2006/ole">
            <p:oleObj spid="_x0000_s1027" name="Documento" r:id="rId3" imgW="6609013" imgH="731582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es el átomo?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sz="2800" dirty="0" smtClean="0"/>
              <a:t>El átomo es la partícula más pequeña de un</a:t>
            </a:r>
          </a:p>
          <a:p>
            <a:pPr>
              <a:buNone/>
            </a:pPr>
            <a:r>
              <a:rPr lang="es-ES" sz="2800" dirty="0" smtClean="0"/>
              <a:t>elemento que conserva sus características y</a:t>
            </a:r>
          </a:p>
          <a:p>
            <a:pPr>
              <a:buNone/>
            </a:pPr>
            <a:r>
              <a:rPr lang="es-ES" sz="2800" dirty="0" smtClean="0"/>
              <a:t>no es posible dividir mediante</a:t>
            </a:r>
          </a:p>
          <a:p>
            <a:pPr>
              <a:buNone/>
            </a:pPr>
            <a:r>
              <a:rPr lang="es-ES" sz="2800" dirty="0" smtClean="0"/>
              <a:t>procedimientos químicos</a:t>
            </a:r>
            <a:r>
              <a:rPr lang="es-ES" dirty="0" smtClean="0"/>
              <a:t>.</a:t>
            </a:r>
            <a:endParaRPr lang="es-ES" dirty="0"/>
          </a:p>
        </p:txBody>
      </p:sp>
      <p:pic>
        <p:nvPicPr>
          <p:cNvPr id="5" name="Picture 2" descr="atomo-04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518298"/>
            <a:ext cx="1595442" cy="11965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2011354"/>
          </a:xfrm>
        </p:spPr>
        <p:txBody>
          <a:bodyPr/>
          <a:lstStyle/>
          <a:p>
            <a:r>
              <a:rPr lang="es-ES" dirty="0" smtClean="0"/>
              <a:t>¿ De dónde se deriva el término átomo?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28630" y="2643182"/>
            <a:ext cx="8215370" cy="3268667"/>
          </a:xfrm>
        </p:spPr>
        <p:txBody>
          <a:bodyPr/>
          <a:lstStyle/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sz="2800" dirty="0" smtClean="0"/>
              <a:t>El término átomo se deriva de un vocablo</a:t>
            </a:r>
          </a:p>
          <a:p>
            <a:pPr>
              <a:buNone/>
            </a:pPr>
            <a:r>
              <a:rPr lang="es-ES" sz="2800" dirty="0" smtClean="0"/>
              <a:t>griego el cual significa:</a:t>
            </a:r>
          </a:p>
          <a:p>
            <a:pPr>
              <a:buNone/>
            </a:pPr>
            <a:r>
              <a:rPr lang="es-ES" sz="2800" dirty="0" smtClean="0"/>
              <a:t> a= “sin” y tomo=“partes”.</a:t>
            </a: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86766" cy="1654164"/>
          </a:xfrm>
        </p:spPr>
        <p:txBody>
          <a:bodyPr/>
          <a:lstStyle/>
          <a:p>
            <a:r>
              <a:rPr lang="es-ES" dirty="0" smtClean="0"/>
              <a:t>¿Cómo están formados los átomos?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2071678"/>
            <a:ext cx="7901014" cy="4054485"/>
          </a:xfrm>
        </p:spPr>
        <p:txBody>
          <a:bodyPr/>
          <a:lstStyle/>
          <a:p>
            <a:pPr>
              <a:buNone/>
            </a:pPr>
            <a:endParaRPr lang="es-ES" sz="2800" dirty="0" smtClean="0"/>
          </a:p>
          <a:p>
            <a:pPr>
              <a:buNone/>
            </a:pPr>
            <a:r>
              <a:rPr lang="es-ES" sz="2800" dirty="0" smtClean="0"/>
              <a:t>El átomo está formado por tres clases de</a:t>
            </a:r>
          </a:p>
          <a:p>
            <a:pPr>
              <a:buNone/>
            </a:pPr>
            <a:r>
              <a:rPr lang="es-ES" sz="2800" dirty="0" smtClean="0"/>
              <a:t>partículas, a las que se les denomina:</a:t>
            </a:r>
          </a:p>
          <a:p>
            <a:pPr>
              <a:buNone/>
            </a:pPr>
            <a:r>
              <a:rPr lang="es-ES" sz="2800" dirty="0" smtClean="0"/>
              <a:t> neutrones, protones y electrones.</a:t>
            </a:r>
            <a:br>
              <a:rPr lang="es-ES" sz="2800" dirty="0" smtClean="0"/>
            </a:b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142976" y="642918"/>
            <a:ext cx="692948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2800" dirty="0" smtClean="0">
              <a:latin typeface="+mn-lt"/>
            </a:endParaRPr>
          </a:p>
          <a:p>
            <a:r>
              <a:rPr lang="es-ES" sz="2800" dirty="0" smtClean="0">
                <a:latin typeface="+mn-lt"/>
              </a:rPr>
              <a:t>El núcleo es la parte central del átomo, es donde se encuentra localizados los neutrones y los protones y  girando a su alrededor a grandes velocidades, están los electrones. </a:t>
            </a:r>
          </a:p>
          <a:p>
            <a:r>
              <a:rPr lang="es-ES" sz="2800" dirty="0" smtClean="0">
                <a:latin typeface="+mn-lt"/>
              </a:rPr>
              <a:t/>
            </a:r>
            <a:br>
              <a:rPr lang="es-ES" sz="2800" dirty="0" smtClean="0">
                <a:latin typeface="+mn-lt"/>
              </a:rPr>
            </a:br>
            <a:r>
              <a:rPr lang="es-ES" sz="2800" dirty="0" smtClean="0">
                <a:latin typeface="+mn-lt"/>
              </a:rPr>
              <a:t>El núcleo contiene la mayor </a:t>
            </a:r>
            <a:r>
              <a:rPr lang="es-ES" sz="2800" dirty="0" smtClean="0"/>
              <a:t>parte </a:t>
            </a:r>
            <a:r>
              <a:rPr lang="es-ES" sz="2800" dirty="0" smtClean="0">
                <a:latin typeface="+mn-lt"/>
              </a:rPr>
              <a:t>de la masa. </a:t>
            </a:r>
            <a:r>
              <a:rPr lang="es-ES" sz="2800" dirty="0" smtClean="0"/>
              <a:t/>
            </a:r>
            <a:br>
              <a:rPr lang="es-ES" sz="2800" dirty="0" smtClean="0"/>
            </a:b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¿Cómo se identifican los átomos?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Los átomos se identifican por el número de</a:t>
            </a:r>
          </a:p>
          <a:p>
            <a:pPr>
              <a:buNone/>
            </a:pPr>
            <a:r>
              <a:rPr lang="es-ES" dirty="0" smtClean="0"/>
              <a:t>protones, que contiene su núcleo al ser fijo</a:t>
            </a:r>
          </a:p>
          <a:p>
            <a:pPr>
              <a:buNone/>
            </a:pPr>
            <a:r>
              <a:rPr lang="es-ES" dirty="0" smtClean="0"/>
              <a:t>para cada uno de los átomos de un mismo</a:t>
            </a:r>
          </a:p>
          <a:p>
            <a:pPr>
              <a:buNone/>
            </a:pPr>
            <a:r>
              <a:rPr lang="es-ES" dirty="0" smtClean="0"/>
              <a:t>elemento.</a:t>
            </a:r>
          </a:p>
          <a:p>
            <a:pPr>
              <a:buNone/>
            </a:pPr>
            <a:r>
              <a:rPr lang="es-ES" dirty="0" smtClean="0"/>
              <a:t>Por ejemplo todos los átomos de uranio</a:t>
            </a:r>
          </a:p>
          <a:p>
            <a:pPr>
              <a:buNone/>
            </a:pPr>
            <a:r>
              <a:rPr lang="es-ES" dirty="0" smtClean="0"/>
              <a:t>tienen 92 protones en su núcleo, lo que</a:t>
            </a:r>
          </a:p>
          <a:p>
            <a:pPr>
              <a:buNone/>
            </a:pPr>
            <a:r>
              <a:rPr lang="es-ES" dirty="0" smtClean="0"/>
              <a:t>permite clasificar por orden creciente los</a:t>
            </a:r>
          </a:p>
          <a:p>
            <a:pPr>
              <a:buNone/>
            </a:pPr>
            <a:r>
              <a:rPr lang="es-ES" dirty="0" smtClean="0"/>
              <a:t>elementos en la tabla periódica.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idx="1"/>
          </p:nvPr>
        </p:nvSpPr>
        <p:spPr>
          <a:xfrm>
            <a:off x="357188" y="214313"/>
            <a:ext cx="8572530" cy="5911850"/>
          </a:xfrm>
        </p:spPr>
        <p:txBody>
          <a:bodyPr/>
          <a:lstStyle/>
          <a:p>
            <a:pPr algn="ctr">
              <a:buNone/>
            </a:pPr>
            <a:endParaRPr lang="es-ES" dirty="0" smtClean="0"/>
          </a:p>
          <a:p>
            <a:pPr algn="ctr">
              <a:buNone/>
            </a:pPr>
            <a:r>
              <a:rPr lang="es-ES" sz="4400" dirty="0" smtClean="0"/>
              <a:t>El número atómico.</a:t>
            </a:r>
            <a:endParaRPr lang="es-ES" sz="4400" dirty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sz="2800" dirty="0" smtClean="0"/>
              <a:t>El número atómico es aquel que indica la</a:t>
            </a:r>
          </a:p>
          <a:p>
            <a:pPr>
              <a:buNone/>
            </a:pPr>
            <a:r>
              <a:rPr lang="es-ES" sz="2800" dirty="0" smtClean="0"/>
              <a:t>identidad química del átomo o cantidad de</a:t>
            </a:r>
          </a:p>
          <a:p>
            <a:pPr>
              <a:buNone/>
            </a:pPr>
            <a:r>
              <a:rPr lang="es-ES" sz="2800" dirty="0" smtClean="0"/>
              <a:t>protones, ya que cada elemento posee</a:t>
            </a:r>
          </a:p>
          <a:p>
            <a:pPr>
              <a:buNone/>
            </a:pPr>
            <a:r>
              <a:rPr lang="es-ES" sz="2800" dirty="0" smtClean="0"/>
              <a:t>diferente número atómico.</a:t>
            </a:r>
          </a:p>
          <a:p>
            <a:pPr algn="ctr">
              <a:buNone/>
            </a:pPr>
            <a:r>
              <a:rPr lang="es-ES" sz="2800" dirty="0" smtClean="0"/>
              <a:t>El número atómico se identifica con la letra: </a:t>
            </a:r>
            <a:r>
              <a:rPr lang="es-ES" sz="2800" b="1" dirty="0" smtClean="0"/>
              <a:t>Z.</a:t>
            </a:r>
            <a:br>
              <a:rPr lang="es-ES" sz="2800" b="1" dirty="0" smtClean="0"/>
            </a:br>
            <a:endParaRPr lang="es-E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285728"/>
            <a:ext cx="8501122" cy="5840435"/>
          </a:xfrm>
        </p:spPr>
        <p:txBody>
          <a:bodyPr/>
          <a:lstStyle/>
          <a:p>
            <a:pPr algn="ctr">
              <a:buNone/>
            </a:pPr>
            <a:r>
              <a:rPr lang="es-ES" sz="4400" dirty="0" smtClean="0"/>
              <a:t>Los neutrones.</a:t>
            </a:r>
          </a:p>
          <a:p>
            <a:pPr algn="ctr">
              <a:buNone/>
            </a:pPr>
            <a:endParaRPr lang="es-ES" dirty="0" smtClean="0"/>
          </a:p>
          <a:p>
            <a:pPr>
              <a:buNone/>
            </a:pPr>
            <a:r>
              <a:rPr lang="es-ES" sz="2800" dirty="0" smtClean="0"/>
              <a:t>Los neutrones junto con los protones son</a:t>
            </a:r>
          </a:p>
          <a:p>
            <a:pPr>
              <a:buNone/>
            </a:pPr>
            <a:r>
              <a:rPr lang="es-ES" sz="2800" dirty="0" smtClean="0"/>
              <a:t>los integrantes esenciales del núcleo</a:t>
            </a:r>
          </a:p>
          <a:p>
            <a:pPr>
              <a:buNone/>
            </a:pPr>
            <a:r>
              <a:rPr lang="es-ES" sz="2800" dirty="0" smtClean="0"/>
              <a:t>atómico, se les estima como dos</a:t>
            </a:r>
          </a:p>
          <a:p>
            <a:pPr>
              <a:buNone/>
            </a:pPr>
            <a:r>
              <a:rPr lang="es-ES" sz="2800" dirty="0" smtClean="0"/>
              <a:t>representaciones de una misma partícula</a:t>
            </a:r>
          </a:p>
          <a:p>
            <a:pPr>
              <a:buNone/>
            </a:pPr>
            <a:r>
              <a:rPr lang="es-ES" sz="2800" dirty="0" smtClean="0"/>
              <a:t>denominada </a:t>
            </a:r>
            <a:r>
              <a:rPr lang="es-ES" sz="2800" b="1" dirty="0" smtClean="0"/>
              <a:t>nucleones, </a:t>
            </a:r>
            <a:r>
              <a:rPr lang="es-ES" sz="2800" dirty="0" smtClean="0"/>
              <a:t>esto</a:t>
            </a:r>
            <a:r>
              <a:rPr lang="es-ES" sz="2800" b="1" dirty="0" smtClean="0"/>
              <a:t> </a:t>
            </a:r>
            <a:r>
              <a:rPr lang="es-ES" sz="2800" dirty="0" smtClean="0"/>
              <a:t>por encontrarse</a:t>
            </a:r>
          </a:p>
          <a:p>
            <a:pPr>
              <a:buNone/>
            </a:pPr>
            <a:r>
              <a:rPr lang="es-ES" sz="2800" dirty="0" smtClean="0"/>
              <a:t>en el núcleo.</a:t>
            </a:r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3766</TotalTime>
  <Words>895</Words>
  <Application>Microsoft Office PowerPoint</Application>
  <PresentationFormat>Presentación en pantalla (4:3)</PresentationFormat>
  <Paragraphs>152</Paragraphs>
  <Slides>25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7" baseType="lpstr">
      <vt:lpstr>Diseño predeterminado</vt:lpstr>
      <vt:lpstr>Documento</vt:lpstr>
      <vt:lpstr>EL ÁTOMO Y LA MOLÉCULA.</vt:lpstr>
      <vt:lpstr>Diapositiva 2</vt:lpstr>
      <vt:lpstr>¿Qué es el átomo?</vt:lpstr>
      <vt:lpstr>¿ De dónde se deriva el término átomo?</vt:lpstr>
      <vt:lpstr>¿Cómo están formados los átomos?</vt:lpstr>
      <vt:lpstr>Diapositiva 6</vt:lpstr>
      <vt:lpstr>¿Cómo se identifican los átomos?</vt:lpstr>
      <vt:lpstr>Diapositiva 8</vt:lpstr>
      <vt:lpstr>Diapositiva 9</vt:lpstr>
      <vt:lpstr>Diapositiva 10</vt:lpstr>
      <vt:lpstr>Diapositiva 11</vt:lpstr>
      <vt:lpstr>Diapositiva 12</vt:lpstr>
      <vt:lpstr>Diapositiva 13</vt:lpstr>
      <vt:lpstr>En la tabla periódica se encuentra representada así:</vt:lpstr>
      <vt:lpstr>LA MOLÉCULA</vt:lpstr>
      <vt:lpstr>¿Qué son las moléculas?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*</cp:lastModifiedBy>
  <cp:revision>602</cp:revision>
  <dcterms:created xsi:type="dcterms:W3CDTF">2010-05-23T14:28:12Z</dcterms:created>
  <dcterms:modified xsi:type="dcterms:W3CDTF">2017-11-19T23:06:25Z</dcterms:modified>
</cp:coreProperties>
</file>