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595"/>
  </p:normalViewPr>
  <p:slideViewPr>
    <p:cSldViewPr snapToGrid="0" snapToObjects="1">
      <p:cViewPr>
        <p:scale>
          <a:sx n="78" d="100"/>
          <a:sy n="78" d="100"/>
        </p:scale>
        <p:origin x="144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8D4A95-E27F-F447-88D8-B1591E674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40BC81B-BEBC-D040-B838-63F5C98AA7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17560A-ABD2-454F-9FED-8822D6DC1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F4AB-498D-B040-BCDE-D550A190693B}" type="datetimeFigureOut">
              <a:rPr lang="es-CR" smtClean="0"/>
              <a:t>30/10/20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CA603B-55EB-F945-B181-5D6F7366C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306B47-D219-1441-A98F-1AA26E31C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6076-8CA1-E44C-BCC3-DFC63DFFA25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9993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7200D5-7C66-CA42-BEB1-1978F67A0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24FF0A1-B83F-2D4B-850F-7584EF6A11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A7351E-76BF-E24C-82EE-5BC967B3F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F4AB-498D-B040-BCDE-D550A190693B}" type="datetimeFigureOut">
              <a:rPr lang="es-CR" smtClean="0"/>
              <a:t>30/10/20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69FC45-3B88-4A4A-8FB1-2D10DFB86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1BC01C-18BF-ED45-B380-54C3E527C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6076-8CA1-E44C-BCC3-DFC63DFFA25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831646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DF3AAB2-D47B-EA46-8AAC-B1DE1ED5AA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DD9C225-2D2B-7244-9482-E2DD4E0709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CCAEBA-51ED-494B-9625-4BFC80878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F4AB-498D-B040-BCDE-D550A190693B}" type="datetimeFigureOut">
              <a:rPr lang="es-CR" smtClean="0"/>
              <a:t>30/10/20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A2B4D7-D0A6-6848-8044-5499C6E9D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BE573A-FC64-8847-8F5C-588FFF02F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6076-8CA1-E44C-BCC3-DFC63DFFA25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797867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EB400-B6D8-B54A-A667-A57436F58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58DCE5-04BB-CC47-88D9-DCA85B26C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0FDFBB-03E5-A643-BE75-C780A35E8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F4AB-498D-B040-BCDE-D550A190693B}" type="datetimeFigureOut">
              <a:rPr lang="es-CR" smtClean="0"/>
              <a:t>30/10/20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73B808-5620-9E40-AC1D-9312A7042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7C81BC-1AA6-E94F-86C0-7E4A8034D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6076-8CA1-E44C-BCC3-DFC63DFFA25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053025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D56950-F678-8A48-910C-57468715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FFE2932-B177-8C47-8AF5-592AE45B1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A7052D-F808-8647-B05B-A1B5A2F18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F4AB-498D-B040-BCDE-D550A190693B}" type="datetimeFigureOut">
              <a:rPr lang="es-CR" smtClean="0"/>
              <a:t>30/10/20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7B582A-7152-764B-A89F-27BA1DCE2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468271-3A8C-E74C-B623-3D951562D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6076-8CA1-E44C-BCC3-DFC63DFFA25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556526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AD9008-E058-BA4A-AA96-C5DC4D203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F9D689-7BD0-BD43-8284-19F1C88987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C80D4D5-B563-3242-ABB0-63F9C2C454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44DEF2A-D232-B94D-9955-545DEF955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F4AB-498D-B040-BCDE-D550A190693B}" type="datetimeFigureOut">
              <a:rPr lang="es-CR" smtClean="0"/>
              <a:t>30/10/20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38FEC78-D59C-B94A-A8A7-FC9F9CF02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64C61BC-F71A-7C4A-8254-8126CEC10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6076-8CA1-E44C-BCC3-DFC63DFFA25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524848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022A08-A74F-BE43-BB12-D4B3F76C6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281D78-26E1-CC47-9BAA-808DCA6F6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EAB3F5D-0653-074C-8CAC-39417ED7DE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8ECB74C-B227-1143-A62C-0F49D0AAA7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C314F1D-F2AE-3A4B-BBB5-52A4075830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7134013-EDCC-0642-B4AD-7BC2367BA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F4AB-498D-B040-BCDE-D550A190693B}" type="datetimeFigureOut">
              <a:rPr lang="es-CR" smtClean="0"/>
              <a:t>30/10/20</a:t>
            </a:fld>
            <a:endParaRPr lang="es-C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99E5F6C-A05F-7648-9590-FB2687896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90F7230-9847-C54A-BAE2-429CC2846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6076-8CA1-E44C-BCC3-DFC63DFFA25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5821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EA5D5D-8117-E94B-927A-47F46B8C8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4662497-1CE1-124B-B5EC-2F4314A9E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F4AB-498D-B040-BCDE-D550A190693B}" type="datetimeFigureOut">
              <a:rPr lang="es-CR" smtClean="0"/>
              <a:t>30/10/20</a:t>
            </a:fld>
            <a:endParaRPr lang="es-C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33885E9-2249-A542-BE20-7E4BDD688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89488D7-B99F-4447-83C8-326D00787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6076-8CA1-E44C-BCC3-DFC63DFFA25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361677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55E1576-6629-4044-AA09-EAE73505C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F4AB-498D-B040-BCDE-D550A190693B}" type="datetimeFigureOut">
              <a:rPr lang="es-CR" smtClean="0"/>
              <a:t>30/10/20</a:t>
            </a:fld>
            <a:endParaRPr lang="es-C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6AC05C2-A01D-3E4B-9938-EF27E9F18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4870614-867F-5A44-917A-DA646CD0E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6076-8CA1-E44C-BCC3-DFC63DFFA25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47703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B4AF64-A4D4-D24C-94E0-AAF5C3ADA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A393C3-1565-9540-8142-AD5759D6C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FD69652-06AB-1146-9D2B-2A2C42E3D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77539BD-DD24-C84F-92EC-B3B1A7A08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F4AB-498D-B040-BCDE-D550A190693B}" type="datetimeFigureOut">
              <a:rPr lang="es-CR" smtClean="0"/>
              <a:t>30/10/20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0392DF-8D2B-4549-BBDD-DD78D748F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BDAE14-0287-B04A-81C5-95C1787DC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6076-8CA1-E44C-BCC3-DFC63DFFA25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728938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303B28-5830-924A-A52B-404BA582C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F6332DE-DA91-F044-A92A-066627C22F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7ECF1E2-2DFB-D74C-B75C-C8C9687C0D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C818CA-0BB3-424C-A423-BAA9E6759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F4AB-498D-B040-BCDE-D550A190693B}" type="datetimeFigureOut">
              <a:rPr lang="es-CR" smtClean="0"/>
              <a:t>30/10/20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3402904-FF00-2C4B-83D8-CE6186B8E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84BE407-2E0D-0045-B29F-16BB963CE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6076-8CA1-E44C-BCC3-DFC63DFFA25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589456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AD9FE57-F18B-0544-8A31-AD5FAE28B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2DB2256-B992-5342-8C9D-42C2C7092F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25C53D-6465-B343-BF54-B8C69A57C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6F4AB-498D-B040-BCDE-D550A190693B}" type="datetimeFigureOut">
              <a:rPr lang="es-CR" smtClean="0"/>
              <a:t>30/10/20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00C619-95BA-224E-95B4-13D666E66E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1C124F-801D-8044-8690-7BC582201D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26076-8CA1-E44C-BCC3-DFC63DFFA25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83958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1" name="Rectangle 195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86F70A6-A2EC-A84F-85F4-E5D400A78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812" y="2723322"/>
            <a:ext cx="3510355" cy="22367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dirty="0">
                <a:solidFill>
                  <a:srgbClr val="FFFFFF"/>
                </a:solidFill>
              </a:rPr>
              <a:t>Antes de resolver </a:t>
            </a:r>
            <a:r>
              <a:rPr lang="en-US" sz="3100" dirty="0" err="1">
                <a:solidFill>
                  <a:srgbClr val="FFFFFF"/>
                </a:solidFill>
              </a:rPr>
              <a:t>ejercicios</a:t>
            </a:r>
            <a:r>
              <a:rPr lang="en-US" sz="3100" dirty="0">
                <a:solidFill>
                  <a:srgbClr val="FFFFFF"/>
                </a:solidFill>
              </a:rPr>
              <a:t>, </a:t>
            </a:r>
            <a:r>
              <a:rPr lang="en-US" sz="3100" dirty="0" err="1">
                <a:solidFill>
                  <a:srgbClr val="FFFFFF"/>
                </a:solidFill>
              </a:rPr>
              <a:t>repasemos</a:t>
            </a:r>
            <a:r>
              <a:rPr lang="en-US" sz="3100" dirty="0">
                <a:solidFill>
                  <a:srgbClr val="FFFFFF"/>
                </a:solidFill>
              </a:rPr>
              <a:t> </a:t>
            </a:r>
            <a:r>
              <a:rPr lang="en-US" sz="3100" dirty="0" err="1">
                <a:solidFill>
                  <a:srgbClr val="FFFFFF"/>
                </a:solidFill>
              </a:rPr>
              <a:t>algunos</a:t>
            </a:r>
            <a:r>
              <a:rPr lang="en-US" sz="3100" dirty="0">
                <a:solidFill>
                  <a:srgbClr val="FFFFFF"/>
                </a:solidFill>
              </a:rPr>
              <a:t> </a:t>
            </a:r>
            <a:r>
              <a:rPr lang="en-US" sz="3100" dirty="0" err="1">
                <a:solidFill>
                  <a:srgbClr val="FFFFFF"/>
                </a:solidFill>
              </a:rPr>
              <a:t>fundamentos</a:t>
            </a:r>
            <a:endParaRPr lang="en-US" sz="3100" dirty="0">
              <a:solidFill>
                <a:srgbClr val="FFFFFF"/>
              </a:solidFill>
            </a:endParaRPr>
          </a:p>
        </p:txBody>
      </p:sp>
      <p:sp>
        <p:nvSpPr>
          <p:cNvPr id="200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2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Marcador de contenido 5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607194F1-C596-8A48-A7FF-B1C448BDEC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" b="11360"/>
          <a:stretch/>
        </p:blipFill>
        <p:spPr>
          <a:xfrm>
            <a:off x="97511" y="338667"/>
            <a:ext cx="6797167" cy="596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489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Marcador de contenido 5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BD478092-6950-F346-A16A-018C7C3FFF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1282"/>
          <a:stretch/>
        </p:blipFill>
        <p:spPr>
          <a:xfrm>
            <a:off x="643467" y="643467"/>
            <a:ext cx="10905066" cy="5571065"/>
          </a:xfrm>
          <a:prstGeom prst="rect">
            <a:avLst/>
          </a:prstGeom>
          <a:ln>
            <a:noFill/>
          </a:ln>
        </p:spPr>
      </p:pic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27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6" name="Rectangle 195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Título 1">
            <a:extLst>
              <a:ext uri="{FF2B5EF4-FFF2-40B4-BE49-F238E27FC236}">
                <a16:creationId xmlns:a16="http://schemas.microsoft.com/office/drawing/2014/main" id="{475CDD2C-9B40-3247-8AD6-3FCDD8E4B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Ejemplos sencillos de una ecuación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Marcador de texto 3">
            <a:extLst>
              <a:ext uri="{FF2B5EF4-FFF2-40B4-BE49-F238E27FC236}">
                <a16:creationId xmlns:a16="http://schemas.microsoft.com/office/drawing/2014/main" id="{3CFF18B3-7B86-0244-B6F5-25E5737ACC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661" y="2599509"/>
            <a:ext cx="4530898" cy="36394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El </a:t>
            </a:r>
            <a:r>
              <a:rPr lang="en-US" sz="2000" dirty="0" err="1"/>
              <a:t>signo</a:t>
            </a:r>
            <a:r>
              <a:rPr lang="en-US" sz="2000" dirty="0"/>
              <a:t> de </a:t>
            </a:r>
            <a:r>
              <a:rPr lang="en-US" sz="2000" dirty="0" err="1"/>
              <a:t>pregunta</a:t>
            </a:r>
            <a:r>
              <a:rPr lang="en-US" sz="2000" dirty="0"/>
              <a:t> se </a:t>
            </a:r>
            <a:r>
              <a:rPr lang="en-US" sz="2000" dirty="0" err="1"/>
              <a:t>puede</a:t>
            </a:r>
            <a:r>
              <a:rPr lang="en-US" sz="2000" dirty="0"/>
              <a:t> </a:t>
            </a:r>
            <a:r>
              <a:rPr lang="en-US" sz="2000" dirty="0" err="1"/>
              <a:t>intercambiar</a:t>
            </a:r>
            <a:r>
              <a:rPr lang="en-US" sz="2000" dirty="0"/>
              <a:t> por una x o </a:t>
            </a:r>
            <a:r>
              <a:rPr lang="en-US" sz="2000" dirty="0" err="1"/>
              <a:t>alguna</a:t>
            </a:r>
            <a:r>
              <a:rPr lang="en-US" sz="2000" dirty="0"/>
              <a:t> </a:t>
            </a:r>
            <a:r>
              <a:rPr lang="en-US" sz="2000" dirty="0" err="1"/>
              <a:t>otra</a:t>
            </a:r>
            <a:r>
              <a:rPr lang="en-US" sz="2000" dirty="0"/>
              <a:t> </a:t>
            </a:r>
            <a:r>
              <a:rPr lang="en-US" sz="2000" dirty="0" err="1"/>
              <a:t>letra</a:t>
            </a:r>
            <a:r>
              <a:rPr lang="en-US" sz="2000" dirty="0"/>
              <a:t> del </a:t>
            </a:r>
            <a:r>
              <a:rPr lang="en-US" sz="2000" dirty="0" err="1"/>
              <a:t>abecedario</a:t>
            </a:r>
            <a:r>
              <a:rPr lang="en-US" sz="2000" dirty="0"/>
              <a:t>.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X + 50 = 60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X - 20  = 870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Y x 4 = 8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X - 10 = 90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6" name="Marcador de contenido 5" descr="Imagen que contiene reloj, pantalla, hombre, firmar&#10;&#10;Descripción generada automáticamente">
            <a:extLst>
              <a:ext uri="{FF2B5EF4-FFF2-40B4-BE49-F238E27FC236}">
                <a16:creationId xmlns:a16="http://schemas.microsoft.com/office/drawing/2014/main" id="{C6455555-FE02-244D-A5C9-83261FC5C7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286" r="7222"/>
          <a:stretch/>
        </p:blipFill>
        <p:spPr>
          <a:xfrm>
            <a:off x="5911532" y="2484255"/>
            <a:ext cx="5150277" cy="3714244"/>
          </a:xfrm>
          <a:prstGeom prst="rect">
            <a:avLst/>
          </a:prstGeom>
        </p:spPr>
      </p:pic>
      <p:sp>
        <p:nvSpPr>
          <p:cNvPr id="202" name="Rectangle 201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17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10">
            <a:extLst>
              <a:ext uri="{FF2B5EF4-FFF2-40B4-BE49-F238E27FC236}">
                <a16:creationId xmlns:a16="http://schemas.microsoft.com/office/drawing/2014/main" id="{AB2FAF3C-F36A-4612-B00B-E737FEB1E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3420AEB-7D6F-4338-9CD8-7B9637617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9551E9D5-67C0-42B0-9796-909C1B9DF7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9CB4C9E0-236E-426D-88FB-50ACF81BC9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1A11A9AC-1E25-429F-A3A8-67DED3DF4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66E126C4-E1AC-4DDC-87CB-5D8B4605C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B1DE6C75-DCE1-4942-8E8D-ECA1D1773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F5459AD3-234D-4C3B-BD9C-92B3377BDB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5593DA70-95B1-425C-BF35-F923099D6F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0514C5B5-A5F4-4421-879B-17D39CA64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4">
              <a:extLst>
                <a:ext uri="{FF2B5EF4-FFF2-40B4-BE49-F238E27FC236}">
                  <a16:creationId xmlns:a16="http://schemas.microsoft.com/office/drawing/2014/main" id="{E165685F-E0CE-4CA0-9ECE-F8AE4F3D5E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C556BC16-0C87-4FD9-A109-F5AB2056C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>
              <a:extLst>
                <a:ext uri="{FF2B5EF4-FFF2-40B4-BE49-F238E27FC236}">
                  <a16:creationId xmlns:a16="http://schemas.microsoft.com/office/drawing/2014/main" id="{DD9A975C-A4CA-4A81-8CA9-BF5A2995F0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5B9767C7-72DF-4C7F-8A04-C8D67B7156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8">
              <a:extLst>
                <a:ext uri="{FF2B5EF4-FFF2-40B4-BE49-F238E27FC236}">
                  <a16:creationId xmlns:a16="http://schemas.microsoft.com/office/drawing/2014/main" id="{693F6BB9-0055-42AC-8866-E65D92755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BA9A3435-1B30-4618-BB50-E0369BD07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0">
              <a:extLst>
                <a:ext uri="{FF2B5EF4-FFF2-40B4-BE49-F238E27FC236}">
                  <a16:creationId xmlns:a16="http://schemas.microsoft.com/office/drawing/2014/main" id="{2D60252F-2011-4924-81EC-B25F50634C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850B7881-58E3-4C9F-9ADB-04F92D4C4D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2">
              <a:extLst>
                <a:ext uri="{FF2B5EF4-FFF2-40B4-BE49-F238E27FC236}">
                  <a16:creationId xmlns:a16="http://schemas.microsoft.com/office/drawing/2014/main" id="{FA90BB2F-2D4A-40BD-90CE-5CF30EC8D4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4DA0AE8C-7215-4A64-B19F-3F0F3E6A6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" name="Isosceles Triangle 39">
            <a:extLst>
              <a:ext uri="{FF2B5EF4-FFF2-40B4-BE49-F238E27FC236}">
                <a16:creationId xmlns:a16="http://schemas.microsoft.com/office/drawing/2014/main" id="{D8DAE7B8-0656-422E-9515-E10952688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892384" y="4386808"/>
            <a:ext cx="407233" cy="351063"/>
          </a:xfrm>
          <a:prstGeom prst="triangle">
            <a:avLst/>
          </a:prstGeom>
          <a:solidFill>
            <a:srgbClr val="E4D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F4E478-449F-F845-A2E6-394579B26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916" y="5211836"/>
            <a:ext cx="8083296" cy="94183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000" dirty="0"/>
              <a:t>El valor del </a:t>
            </a:r>
            <a:r>
              <a:rPr lang="en-US" sz="4000" dirty="0" err="1"/>
              <a:t>término</a:t>
            </a:r>
            <a:r>
              <a:rPr lang="en-US" sz="4000" dirty="0"/>
              <a:t> </a:t>
            </a:r>
            <a:r>
              <a:rPr lang="en-US" sz="4000" dirty="0" err="1"/>
              <a:t>desconocido</a:t>
            </a:r>
            <a:r>
              <a:rPr lang="en-US" sz="4000" dirty="0"/>
              <a:t> </a:t>
            </a:r>
            <a:r>
              <a:rPr lang="en-US" sz="4000" dirty="0" err="1"/>
              <a:t>en</a:t>
            </a:r>
            <a:r>
              <a:rPr lang="en-US" sz="4000" dirty="0"/>
              <a:t> la </a:t>
            </a:r>
            <a:r>
              <a:rPr lang="en-US" sz="4000" dirty="0" err="1"/>
              <a:t>ecuación</a:t>
            </a:r>
            <a:r>
              <a:rPr lang="en-US" sz="4000" dirty="0"/>
              <a:t> es de 40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363DA99-BE95-4C06-82AA-917ED6556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2847" y="954593"/>
            <a:ext cx="6086306" cy="3432215"/>
          </a:xfrm>
          <a:prstGeom prst="rect">
            <a:avLst/>
          </a:prstGeom>
          <a:solidFill>
            <a:schemeClr val="bg1"/>
          </a:solidFill>
          <a:ln w="19050">
            <a:solidFill>
              <a:srgbClr val="E4D32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Marcador de contenido 5" descr="Diagrama&#10;&#10;Descripción generada automáticamente">
            <a:extLst>
              <a:ext uri="{FF2B5EF4-FFF2-40B4-BE49-F238E27FC236}">
                <a16:creationId xmlns:a16="http://schemas.microsoft.com/office/drawing/2014/main" id="{DAF40FB4-4FD8-D14E-982C-49883F7B3E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7544"/>
          <a:stretch/>
        </p:blipFill>
        <p:spPr>
          <a:xfrm>
            <a:off x="2573867" y="612575"/>
            <a:ext cx="8240710" cy="3811588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8FE1A32-FED5-0E4B-A52E-74699623443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CR" dirty="0"/>
          </a:p>
          <a:p>
            <a:r>
              <a:rPr lang="es-CR" dirty="0"/>
              <a:t>En la ecuación X + 10 = 50 para despejar la equis el 10 se encuentra sumando, debemos pasarlo a restar al  otro lado del igual. </a:t>
            </a:r>
          </a:p>
          <a:p>
            <a:r>
              <a:rPr lang="es-CR" dirty="0"/>
              <a:t>X = 50 – 10 </a:t>
            </a:r>
          </a:p>
          <a:p>
            <a:r>
              <a:rPr lang="es-CR" dirty="0"/>
              <a:t>Al realizar la operación se obtiene el valor de x </a:t>
            </a:r>
          </a:p>
          <a:p>
            <a:r>
              <a:rPr lang="es-CR" dirty="0"/>
              <a:t>50  –  10 = 40</a:t>
            </a:r>
          </a:p>
          <a:p>
            <a:r>
              <a:rPr lang="es-CR" dirty="0"/>
              <a:t>X = 40</a:t>
            </a:r>
          </a:p>
          <a:p>
            <a:endParaRPr lang="es-CR" dirty="0"/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304066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Marcador de contenido 3" descr="Texto&#10;&#10;Descripción generada automáticamente">
            <a:extLst>
              <a:ext uri="{FF2B5EF4-FFF2-40B4-BE49-F238E27FC236}">
                <a16:creationId xmlns:a16="http://schemas.microsoft.com/office/drawing/2014/main" id="{049EA7B6-7752-644F-9BC3-F2B6C5761D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28700" y="2971800"/>
            <a:ext cx="4686300" cy="2946400"/>
          </a:xfrm>
        </p:spPr>
      </p:pic>
      <p:pic>
        <p:nvPicPr>
          <p:cNvPr id="6" name="Marcador de contenido 5" descr="Interfaz de usuario gráfica, Aplicación, Teams&#10;&#10;Descripción generada automáticamente">
            <a:extLst>
              <a:ext uri="{FF2B5EF4-FFF2-40B4-BE49-F238E27FC236}">
                <a16:creationId xmlns:a16="http://schemas.microsoft.com/office/drawing/2014/main" id="{01453D42-9545-D848-AE41-25C1CFBD8D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8500" y="2971800"/>
            <a:ext cx="5346700" cy="29464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71B975D-677E-904D-A28B-7F1E39AE7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Encuentre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el valor de x</a:t>
            </a:r>
          </a:p>
        </p:txBody>
      </p:sp>
    </p:spTree>
    <p:extLst>
      <p:ext uri="{BB962C8B-B14F-4D97-AF65-F5344CB8AC3E}">
        <p14:creationId xmlns:p14="http://schemas.microsoft.com/office/powerpoint/2010/main" val="1655309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2">
            <a:extLst>
              <a:ext uri="{FF2B5EF4-FFF2-40B4-BE49-F238E27FC236}">
                <a16:creationId xmlns:a16="http://schemas.microsoft.com/office/drawing/2014/main" id="{523E859E-BCBF-4E66-BDB2-B45C40789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27419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3A9AEE7E-B925-446D-8A61-75BFE40B8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33968"/>
          <a:stretch/>
        </p:blipFill>
        <p:spPr>
          <a:xfrm>
            <a:off x="0" y="1217573"/>
            <a:ext cx="12192000" cy="1393277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768A358-F655-7D40-AF4F-AF8C248A7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7200"/>
            <a:ext cx="10579398" cy="1299411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Reste y encuentre el valor de x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45D527E-542C-44E0-8FC2-F03B24CFA2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2466471"/>
            <a:ext cx="12188952" cy="43915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Marcador de contenido 7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D3E7204F-224B-0B4A-9C2C-D0CC4F4033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7867" y="2466471"/>
            <a:ext cx="5689600" cy="3798862"/>
          </a:xfrm>
          <a:prstGeom prst="rect">
            <a:avLst/>
          </a:prstGeom>
        </p:spPr>
      </p:pic>
      <p:sp>
        <p:nvSpPr>
          <p:cNvPr id="68" name="Marcador de texto 3">
            <a:extLst>
              <a:ext uri="{FF2B5EF4-FFF2-40B4-BE49-F238E27FC236}">
                <a16:creationId xmlns:a16="http://schemas.microsoft.com/office/drawing/2014/main" id="{0A8BABB7-F261-0F4B-8A22-B942F51B86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54871" y="2610850"/>
            <a:ext cx="5029200" cy="35020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900" dirty="0">
              <a:solidFill>
                <a:srgbClr val="000000"/>
              </a:solidFill>
            </a:endParaRPr>
          </a:p>
        </p:txBody>
      </p:sp>
      <p:pic>
        <p:nvPicPr>
          <p:cNvPr id="10" name="Imagen 9" descr="Imagen que contiene reloj&#10;&#10;Descripción generada automáticamente">
            <a:extLst>
              <a:ext uri="{FF2B5EF4-FFF2-40B4-BE49-F238E27FC236}">
                <a16:creationId xmlns:a16="http://schemas.microsoft.com/office/drawing/2014/main" id="{01E375CA-3C57-3845-84D7-7D19D1903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4871" y="2466471"/>
            <a:ext cx="5118736" cy="364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779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991CCA-9277-F349-909A-F1A1325E2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478" y="4064325"/>
            <a:ext cx="2502284" cy="185504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700" dirty="0" err="1"/>
              <a:t>Multiplique</a:t>
            </a:r>
            <a:r>
              <a:rPr lang="en-US" sz="3700" dirty="0"/>
              <a:t> y </a:t>
            </a:r>
            <a:r>
              <a:rPr lang="en-US" sz="3700" dirty="0" err="1"/>
              <a:t>divida</a:t>
            </a:r>
            <a:r>
              <a:rPr lang="en-US" sz="3700" dirty="0"/>
              <a:t> para </a:t>
            </a:r>
            <a:r>
              <a:rPr lang="en-US" sz="3700" dirty="0" err="1"/>
              <a:t>encontrar</a:t>
            </a:r>
            <a:r>
              <a:rPr lang="en-US" sz="3700" dirty="0"/>
              <a:t> el valor de x 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Marcador de contenido 85" descr="Imagen que contiene Tabla&#10;&#10;Descripción generada automáticamente">
            <a:extLst>
              <a:ext uri="{FF2B5EF4-FFF2-40B4-BE49-F238E27FC236}">
                <a16:creationId xmlns:a16="http://schemas.microsoft.com/office/drawing/2014/main" id="{7BB1C88C-2BCA-7B40-9436-D32211FE91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3725" b="-1"/>
          <a:stretch/>
        </p:blipFill>
        <p:spPr>
          <a:xfrm>
            <a:off x="545238" y="858525"/>
            <a:ext cx="7608304" cy="5211906"/>
          </a:xfrm>
          <a:prstGeom prst="rect">
            <a:avLst/>
          </a:prstGeom>
        </p:spPr>
      </p:pic>
      <p:sp>
        <p:nvSpPr>
          <p:cNvPr id="156" name="Rectangle 96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Marcador de texto 9">
            <a:extLst>
              <a:ext uri="{FF2B5EF4-FFF2-40B4-BE49-F238E27FC236}">
                <a16:creationId xmlns:a16="http://schemas.microsoft.com/office/drawing/2014/main" id="{83560846-9848-7E45-98FD-BF09FA512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29200" y="1866151"/>
            <a:ext cx="1975200" cy="1855047"/>
          </a:xfrm>
        </p:spPr>
        <p:txBody>
          <a:bodyPr/>
          <a:lstStyle/>
          <a:p>
            <a:endParaRPr lang="es-CR" dirty="0"/>
          </a:p>
        </p:txBody>
      </p:sp>
      <p:pic>
        <p:nvPicPr>
          <p:cNvPr id="169" name="Imagen 168" descr="Diagrama, Forma&#10;&#10;Descripción generada automáticamente">
            <a:extLst>
              <a:ext uri="{FF2B5EF4-FFF2-40B4-BE49-F238E27FC236}">
                <a16:creationId xmlns:a16="http://schemas.microsoft.com/office/drawing/2014/main" id="{46AF1956-5634-6E4A-8340-1C7C41A9F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2498" y="1781159"/>
            <a:ext cx="2474864" cy="211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786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ECA6DCB-B7E1-40A9-9524-540C6DA40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C904334-9306-1442-A08E-8CF49797D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 poco más de práctica…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6234D23-03C8-6044-87A4-6422C26C6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5278066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 descr="Diagrama&#10;&#10;Descripción generada automáticamente">
            <a:extLst>
              <a:ext uri="{FF2B5EF4-FFF2-40B4-BE49-F238E27FC236}">
                <a16:creationId xmlns:a16="http://schemas.microsoft.com/office/drawing/2014/main" id="{21F10012-073A-4842-BF42-B39BCD72FE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46" r="5744" b="23150"/>
          <a:stretch/>
        </p:blipFill>
        <p:spPr>
          <a:xfrm>
            <a:off x="589560" y="2329869"/>
            <a:ext cx="5278066" cy="397958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Marcador de contenido 5" descr="Imagen que contiene Tabla&#10;&#10;Descripción generada automáticamente">
            <a:extLst>
              <a:ext uri="{FF2B5EF4-FFF2-40B4-BE49-F238E27FC236}">
                <a16:creationId xmlns:a16="http://schemas.microsoft.com/office/drawing/2014/main" id="{6AE71A64-5628-2649-9BBB-25A3708AC7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8813" b="-4"/>
          <a:stretch/>
        </p:blipFill>
        <p:spPr>
          <a:xfrm>
            <a:off x="6103332" y="1257300"/>
            <a:ext cx="5591843" cy="496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5711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140</Words>
  <Application>Microsoft Macintosh PowerPoint</Application>
  <PresentationFormat>Panorámica</PresentationFormat>
  <Paragraphs>19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Antes de resolver ejercicios, repasemos algunos fundamentos</vt:lpstr>
      <vt:lpstr>Presentación de PowerPoint</vt:lpstr>
      <vt:lpstr>Ejemplos sencillos de una ecuación</vt:lpstr>
      <vt:lpstr>El valor del término desconocido en la ecuación es de 40</vt:lpstr>
      <vt:lpstr>Encuentre el valor de x</vt:lpstr>
      <vt:lpstr> Reste y encuentre el valor de x</vt:lpstr>
      <vt:lpstr>Multiplique y divida para encontrar el valor de x </vt:lpstr>
      <vt:lpstr>Un poco más de práctica…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Antes de resolver ejercicios, repasemos algunos fundamentos</dc:title>
  <dc:creator>CHRISTIAN GUZMAN CRUZ</dc:creator>
  <cp:lastModifiedBy>CHRISTIAN GUZMAN CRUZ</cp:lastModifiedBy>
  <cp:revision>1</cp:revision>
  <dcterms:created xsi:type="dcterms:W3CDTF">2020-10-30T22:59:15Z</dcterms:created>
  <dcterms:modified xsi:type="dcterms:W3CDTF">2020-10-30T23:02:25Z</dcterms:modified>
</cp:coreProperties>
</file>