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1" r:id="rId8"/>
    <p:sldId id="262" r:id="rId9"/>
    <p:sldId id="263" r:id="rId10"/>
    <p:sldId id="280"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410C6420-F01C-4FDE-8B3C-275013D85358}" type="datetimeFigureOut">
              <a:rPr lang="es-ES" smtClean="0"/>
              <a:pPr/>
              <a:t>30/11/2017</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EF95EA6B-2429-43E2-8905-DFEF23F5485B}"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10C6420-F01C-4FDE-8B3C-275013D85358}" type="datetimeFigureOut">
              <a:rPr lang="es-ES" smtClean="0"/>
              <a:pPr/>
              <a:t>30/11/2017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F95EA6B-2429-43E2-8905-DFEF23F5485B}"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10C6420-F01C-4FDE-8B3C-275013D85358}" type="datetimeFigureOut">
              <a:rPr lang="es-ES" smtClean="0"/>
              <a:pPr/>
              <a:t>30/11/2017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F95EA6B-2429-43E2-8905-DFEF23F5485B}"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10C6420-F01C-4FDE-8B3C-275013D85358}" type="datetimeFigureOut">
              <a:rPr lang="es-ES" smtClean="0"/>
              <a:pPr/>
              <a:t>30/11/2017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F95EA6B-2429-43E2-8905-DFEF23F5485B}"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410C6420-F01C-4FDE-8B3C-275013D85358}" type="datetimeFigureOut">
              <a:rPr lang="es-ES" smtClean="0"/>
              <a:pPr/>
              <a:t>30/11/2017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F95EA6B-2429-43E2-8905-DFEF23F5485B}"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10C6420-F01C-4FDE-8B3C-275013D85358}" type="datetimeFigureOut">
              <a:rPr lang="es-ES" smtClean="0"/>
              <a:pPr/>
              <a:t>30/11/2017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F95EA6B-2429-43E2-8905-DFEF23F5485B}"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410C6420-F01C-4FDE-8B3C-275013D85358}" type="datetimeFigureOut">
              <a:rPr lang="es-ES" smtClean="0"/>
              <a:pPr/>
              <a:t>30/11/2017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F95EA6B-2429-43E2-8905-DFEF23F5485B}"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410C6420-F01C-4FDE-8B3C-275013D85358}" type="datetimeFigureOut">
              <a:rPr lang="es-ES" smtClean="0"/>
              <a:pPr/>
              <a:t>30/11/2017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F95EA6B-2429-43E2-8905-DFEF23F5485B}"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10C6420-F01C-4FDE-8B3C-275013D85358}" type="datetimeFigureOut">
              <a:rPr lang="es-ES" smtClean="0"/>
              <a:pPr/>
              <a:t>30/11/2017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F95EA6B-2429-43E2-8905-DFEF23F5485B}"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10C6420-F01C-4FDE-8B3C-275013D85358}" type="datetimeFigureOut">
              <a:rPr lang="es-ES" smtClean="0"/>
              <a:pPr/>
              <a:t>30/11/2017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F95EA6B-2429-43E2-8905-DFEF23F5485B}"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410C6420-F01C-4FDE-8B3C-275013D85358}" type="datetimeFigureOut">
              <a:rPr lang="es-ES" smtClean="0"/>
              <a:pPr/>
              <a:t>30/11/2017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EF95EA6B-2429-43E2-8905-DFEF23F5485B}"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10C6420-F01C-4FDE-8B3C-275013D85358}" type="datetimeFigureOut">
              <a:rPr lang="es-ES" smtClean="0"/>
              <a:pPr/>
              <a:t>30/11/2017</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F95EA6B-2429-43E2-8905-DFEF23F5485B}"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rc_mi" descr="http://1.bp.blogspot.com/-8O0cJD_l9tQ/TbWlMdD4jBI/AAAAAAAAdL8/4uhCgttajng/s1600/cascadas%2Ben%2Blas%2Brocas%2B-%2Bstone-waterfall-1920x1200.jpg"/>
          <p:cNvPicPr/>
          <p:nvPr/>
        </p:nvPicPr>
        <p:blipFill>
          <a:blip r:embed="rId2" cstate="print"/>
          <a:srcRect/>
          <a:stretch>
            <a:fillRect/>
          </a:stretch>
        </p:blipFill>
        <p:spPr bwMode="auto">
          <a:xfrm>
            <a:off x="1428728" y="1357298"/>
            <a:ext cx="7286676" cy="485778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2" name="11 CuadroTexto"/>
          <p:cNvSpPr txBox="1"/>
          <p:nvPr/>
        </p:nvSpPr>
        <p:spPr>
          <a:xfrm>
            <a:off x="3857620" y="3071810"/>
            <a:ext cx="3000396" cy="1938992"/>
          </a:xfrm>
          <a:prstGeom prst="rect">
            <a:avLst/>
          </a:prstGeom>
          <a:noFill/>
          <a:scene3d>
            <a:camera prst="perspectiveContrastingRightFacing"/>
            <a:lightRig rig="threePt" dir="t"/>
          </a:scene3d>
        </p:spPr>
        <p:txBody>
          <a:bodyPr wrap="square" rtlCol="0">
            <a:spAutoFit/>
          </a:bodyPr>
          <a:lstStyle/>
          <a:p>
            <a:r>
              <a:rPr lang="es-ES" sz="5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es-ES" sz="6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ROCAS</a:t>
            </a:r>
            <a:endParaRPr lang="es-ES" sz="66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2643174" y="928671"/>
            <a:ext cx="2643206" cy="571504"/>
          </a:xfrm>
          <a:prstGeom prst="rect">
            <a:avLst/>
          </a:prstGeom>
          <a:gradFill rotWithShape="0">
            <a:gsLst>
              <a:gs pos="0">
                <a:srgbClr val="FFFFFF"/>
              </a:gs>
              <a:gs pos="100000">
                <a:srgbClr val="CCC0D9"/>
              </a:gs>
            </a:gsLst>
            <a:lin ang="5400000" scaled="1"/>
          </a:gradFill>
          <a:ln w="12700">
            <a:noFill/>
            <a:miter lim="800000"/>
            <a:headEnd/>
            <a:tailEnd/>
          </a:ln>
          <a:effectLst>
            <a:outerShdw dist="28398" dir="3806097"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endParaRPr>
          </a:p>
        </p:txBody>
      </p:sp>
      <p:sp>
        <p:nvSpPr>
          <p:cNvPr id="39939" name="Text Box 3"/>
          <p:cNvSpPr txBox="1">
            <a:spLocks noChangeArrowheads="1"/>
          </p:cNvSpPr>
          <p:nvPr/>
        </p:nvSpPr>
        <p:spPr bwMode="auto">
          <a:xfrm>
            <a:off x="3000364" y="1071546"/>
            <a:ext cx="1885950" cy="266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S" sz="1100" b="1" i="0" u="none" strike="noStrike" cap="none" normalizeH="0" baseline="0" dirty="0" smtClean="0">
                <a:ln>
                  <a:noFill/>
                </a:ln>
                <a:solidFill>
                  <a:schemeClr val="bg1"/>
                </a:solidFill>
                <a:effectLst/>
                <a:latin typeface="Calibri" pitchFamily="34" charset="0"/>
              </a:rPr>
              <a:t>Rocas de la corteza terrestre</a:t>
            </a:r>
            <a:endParaRPr kumimoji="0" lang="es-ES" sz="1800" b="1" i="0" u="none" strike="noStrike" cap="none" normalizeH="0" baseline="0" dirty="0" smtClean="0">
              <a:ln>
                <a:noFill/>
              </a:ln>
              <a:solidFill>
                <a:schemeClr val="bg1"/>
              </a:solidFill>
              <a:effectLst/>
              <a:latin typeface="Arial" pitchFamily="34" charset="0"/>
            </a:endParaRPr>
          </a:p>
        </p:txBody>
      </p:sp>
      <p:cxnSp>
        <p:nvCxnSpPr>
          <p:cNvPr id="39940" name="AutoShape 4"/>
          <p:cNvCxnSpPr>
            <a:cxnSpLocks noChangeShapeType="1"/>
          </p:cNvCxnSpPr>
          <p:nvPr/>
        </p:nvCxnSpPr>
        <p:spPr bwMode="auto">
          <a:xfrm rot="5400000">
            <a:off x="2357422" y="1857364"/>
            <a:ext cx="714380" cy="1588"/>
          </a:xfrm>
          <a:prstGeom prst="straightConnector1">
            <a:avLst/>
          </a:prstGeom>
          <a:ln>
            <a:solidFill>
              <a:srgbClr val="C00000"/>
            </a:solidFill>
            <a:headEnd/>
            <a:tailEnd type="triangle" w="med" len="med"/>
          </a:ln>
        </p:spPr>
        <p:style>
          <a:lnRef idx="1">
            <a:schemeClr val="accent2"/>
          </a:lnRef>
          <a:fillRef idx="0">
            <a:schemeClr val="accent2"/>
          </a:fillRef>
          <a:effectRef idx="0">
            <a:schemeClr val="accent2"/>
          </a:effectRef>
          <a:fontRef idx="minor">
            <a:schemeClr val="tx1"/>
          </a:fontRef>
        </p:style>
      </p:cxnSp>
      <p:cxnSp>
        <p:nvCxnSpPr>
          <p:cNvPr id="7" name="AutoShape 4"/>
          <p:cNvCxnSpPr>
            <a:cxnSpLocks noChangeShapeType="1"/>
          </p:cNvCxnSpPr>
          <p:nvPr/>
        </p:nvCxnSpPr>
        <p:spPr bwMode="auto">
          <a:xfrm rot="5400000">
            <a:off x="3644100" y="1928008"/>
            <a:ext cx="714379" cy="1588"/>
          </a:xfrm>
          <a:prstGeom prst="straightConnector1">
            <a:avLst/>
          </a:prstGeom>
          <a:ln>
            <a:solidFill>
              <a:srgbClr val="C00000"/>
            </a:solidFill>
            <a:headEnd/>
            <a:tailEnd type="triangle" w="med" len="med"/>
          </a:ln>
        </p:spPr>
        <p:style>
          <a:lnRef idx="1">
            <a:schemeClr val="accent2"/>
          </a:lnRef>
          <a:fillRef idx="0">
            <a:schemeClr val="accent2"/>
          </a:fillRef>
          <a:effectRef idx="0">
            <a:schemeClr val="accent2"/>
          </a:effectRef>
          <a:fontRef idx="minor">
            <a:schemeClr val="tx1"/>
          </a:fontRef>
        </p:style>
      </p:cxnSp>
      <p:cxnSp>
        <p:nvCxnSpPr>
          <p:cNvPr id="8" name="AutoShape 4"/>
          <p:cNvCxnSpPr>
            <a:cxnSpLocks noChangeShapeType="1"/>
          </p:cNvCxnSpPr>
          <p:nvPr/>
        </p:nvCxnSpPr>
        <p:spPr bwMode="auto">
          <a:xfrm rot="5400000">
            <a:off x="4964909" y="1821645"/>
            <a:ext cx="500066" cy="1588"/>
          </a:xfrm>
          <a:prstGeom prst="straightConnector1">
            <a:avLst/>
          </a:prstGeom>
          <a:ln>
            <a:solidFill>
              <a:srgbClr val="C00000"/>
            </a:solidFill>
            <a:headEnd/>
            <a:tailEnd type="triangle" w="med" len="med"/>
          </a:ln>
        </p:spPr>
        <p:style>
          <a:lnRef idx="1">
            <a:schemeClr val="accent2"/>
          </a:lnRef>
          <a:fillRef idx="0">
            <a:schemeClr val="accent2"/>
          </a:fillRef>
          <a:effectRef idx="0">
            <a:schemeClr val="accent2"/>
          </a:effectRef>
          <a:fontRef idx="minor">
            <a:schemeClr val="tx1"/>
          </a:fontRef>
        </p:style>
      </p:cxnSp>
      <p:sp>
        <p:nvSpPr>
          <p:cNvPr id="39941" name="Oval 5"/>
          <p:cNvSpPr>
            <a:spLocks noChangeArrowheads="1"/>
          </p:cNvSpPr>
          <p:nvPr/>
        </p:nvSpPr>
        <p:spPr bwMode="auto">
          <a:xfrm>
            <a:off x="2143108" y="2285992"/>
            <a:ext cx="952500" cy="928670"/>
          </a:xfrm>
          <a:prstGeom prst="ellipse">
            <a:avLst/>
          </a:prstGeom>
          <a:gradFill rotWithShape="0">
            <a:gsLst>
              <a:gs pos="0">
                <a:srgbClr val="C2D69B"/>
              </a:gs>
              <a:gs pos="50000">
                <a:srgbClr val="EAF1DD"/>
              </a:gs>
              <a:gs pos="100000">
                <a:srgbClr val="C2D69B"/>
              </a:gs>
            </a:gsLst>
            <a:lin ang="18900000" scaled="1"/>
          </a:gradFill>
          <a:ln w="12700">
            <a:solidFill>
              <a:srgbClr val="C2D69B"/>
            </a:solidFill>
            <a:round/>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endParaRPr lang="es-ES"/>
          </a:p>
        </p:txBody>
      </p:sp>
      <p:sp>
        <p:nvSpPr>
          <p:cNvPr id="39942" name="Text Box 6"/>
          <p:cNvSpPr txBox="1">
            <a:spLocks noChangeArrowheads="1"/>
          </p:cNvSpPr>
          <p:nvPr/>
        </p:nvSpPr>
        <p:spPr bwMode="auto">
          <a:xfrm>
            <a:off x="2285984" y="2500306"/>
            <a:ext cx="685800" cy="519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1" i="0" u="none" strike="noStrike" cap="none" normalizeH="0" baseline="0" dirty="0" smtClean="0">
                <a:ln>
                  <a:noFill/>
                </a:ln>
                <a:solidFill>
                  <a:schemeClr val="bg1">
                    <a:lumMod val="95000"/>
                    <a:lumOff val="5000"/>
                  </a:schemeClr>
                </a:solidFill>
                <a:effectLst/>
                <a:latin typeface="Calibri" pitchFamily="34" charset="0"/>
              </a:rPr>
              <a:t>Rocas  Ígneas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endParaRPr>
          </a:p>
        </p:txBody>
      </p:sp>
      <p:sp>
        <p:nvSpPr>
          <p:cNvPr id="39943" name="Oval 7"/>
          <p:cNvSpPr>
            <a:spLocks noChangeArrowheads="1"/>
          </p:cNvSpPr>
          <p:nvPr/>
        </p:nvSpPr>
        <p:spPr bwMode="auto">
          <a:xfrm>
            <a:off x="3428992" y="2357430"/>
            <a:ext cx="1219200" cy="981075"/>
          </a:xfrm>
          <a:prstGeom prst="ellipse">
            <a:avLst/>
          </a:prstGeom>
          <a:gradFill rotWithShape="0">
            <a:gsLst>
              <a:gs pos="0">
                <a:srgbClr val="FFFFFF"/>
              </a:gs>
              <a:gs pos="100000">
                <a:srgbClr val="B6DDE8"/>
              </a:gs>
            </a:gsLst>
            <a:lin ang="5400000" scaled="1"/>
          </a:gradFill>
          <a:ln w="12700">
            <a:solidFill>
              <a:srgbClr val="92CDDC"/>
            </a:solidFill>
            <a:round/>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endParaRPr lang="es-ES"/>
          </a:p>
        </p:txBody>
      </p:sp>
      <p:sp>
        <p:nvSpPr>
          <p:cNvPr id="39944" name="Text Box 8"/>
          <p:cNvSpPr txBox="1">
            <a:spLocks noChangeArrowheads="1"/>
          </p:cNvSpPr>
          <p:nvPr/>
        </p:nvSpPr>
        <p:spPr bwMode="auto">
          <a:xfrm rot="10800000" flipV="1">
            <a:off x="3428992" y="2571744"/>
            <a:ext cx="1065211" cy="5429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1" i="0" u="none" strike="noStrike" cap="none" normalizeH="0" baseline="0" dirty="0" smtClean="0">
                <a:ln>
                  <a:noFill/>
                </a:ln>
                <a:solidFill>
                  <a:schemeClr val="bg1">
                    <a:lumMod val="75000"/>
                    <a:lumOff val="25000"/>
                  </a:schemeClr>
                </a:solidFill>
                <a:effectLst/>
                <a:latin typeface="Calibri" pitchFamily="34" charset="0"/>
              </a:rPr>
              <a:t>Rocas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s-ES" sz="1100" b="1" i="0" u="none" strike="noStrike" cap="none" normalizeH="0" baseline="0" dirty="0" smtClean="0">
                <a:ln>
                  <a:noFill/>
                </a:ln>
                <a:solidFill>
                  <a:schemeClr val="bg1">
                    <a:lumMod val="75000"/>
                    <a:lumOff val="25000"/>
                  </a:schemeClr>
                </a:solidFill>
                <a:effectLst/>
                <a:latin typeface="Calibri" pitchFamily="34" charset="0"/>
              </a:rPr>
              <a:t> Metamórficas</a:t>
            </a:r>
            <a:endParaRPr kumimoji="0" lang="es-ES" sz="1800" b="1" i="0" u="none" strike="noStrike" cap="none" normalizeH="0" baseline="0" dirty="0" smtClean="0">
              <a:ln>
                <a:noFill/>
              </a:ln>
              <a:solidFill>
                <a:schemeClr val="bg1">
                  <a:lumMod val="75000"/>
                  <a:lumOff val="25000"/>
                </a:schemeClr>
              </a:solidFill>
              <a:effectLst/>
              <a:latin typeface="Arial" pitchFamily="34" charset="0"/>
            </a:endParaRPr>
          </a:p>
        </p:txBody>
      </p:sp>
      <p:sp>
        <p:nvSpPr>
          <p:cNvPr id="39945" name="Oval 9"/>
          <p:cNvSpPr>
            <a:spLocks noChangeArrowheads="1"/>
          </p:cNvSpPr>
          <p:nvPr/>
        </p:nvSpPr>
        <p:spPr bwMode="auto">
          <a:xfrm>
            <a:off x="4786314" y="2214554"/>
            <a:ext cx="1203325" cy="977900"/>
          </a:xfrm>
          <a:prstGeom prst="ellipse">
            <a:avLst/>
          </a:prstGeom>
          <a:gradFill rotWithShape="0">
            <a:gsLst>
              <a:gs pos="0">
                <a:srgbClr val="FFFFFF"/>
              </a:gs>
              <a:gs pos="100000">
                <a:srgbClr val="FBD4B4"/>
              </a:gs>
            </a:gsLst>
            <a:lin ang="5400000" scaled="1"/>
          </a:gradFill>
          <a:ln w="12700">
            <a:solidFill>
              <a:srgbClr val="FABF8F"/>
            </a:solidFill>
            <a:round/>
            <a:headEnd/>
            <a:tailEnd/>
          </a:ln>
          <a:effectLst>
            <a:outerShdw dist="28398" dir="3806097"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endParaRPr lang="es-ES"/>
          </a:p>
        </p:txBody>
      </p:sp>
      <p:sp>
        <p:nvSpPr>
          <p:cNvPr id="39947" name="Text Box 11"/>
          <p:cNvSpPr txBox="1">
            <a:spLocks noChangeArrowheads="1"/>
          </p:cNvSpPr>
          <p:nvPr/>
        </p:nvSpPr>
        <p:spPr bwMode="auto">
          <a:xfrm>
            <a:off x="4857752" y="2428868"/>
            <a:ext cx="1147763" cy="8636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1" i="0" u="none" strike="noStrike" cap="none" normalizeH="0" baseline="0" dirty="0" smtClean="0">
                <a:ln>
                  <a:noFill/>
                </a:ln>
                <a:solidFill>
                  <a:schemeClr val="bg1">
                    <a:lumMod val="85000"/>
                    <a:lumOff val="15000"/>
                  </a:schemeClr>
                </a:solidFill>
                <a:effectLst/>
                <a:latin typeface="Calibri" pitchFamily="34" charset="0"/>
              </a:rPr>
              <a:t>Rocas Sedimentarias</a:t>
            </a:r>
            <a:endParaRPr kumimoji="0" lang="es-ES" sz="1800" b="1" i="0" u="none" strike="noStrike" cap="none" normalizeH="0" baseline="0" dirty="0" smtClean="0">
              <a:ln>
                <a:noFill/>
              </a:ln>
              <a:solidFill>
                <a:schemeClr val="bg1">
                  <a:lumMod val="85000"/>
                  <a:lumOff val="15000"/>
                </a:schemeClr>
              </a:solidFill>
              <a:effectLst/>
              <a:latin typeface="Arial" pitchFamily="34" charset="0"/>
            </a:endParaRPr>
          </a:p>
        </p:txBody>
      </p:sp>
      <p:cxnSp>
        <p:nvCxnSpPr>
          <p:cNvPr id="39948" name="AutoShape 12"/>
          <p:cNvCxnSpPr>
            <a:cxnSpLocks noChangeShapeType="1"/>
          </p:cNvCxnSpPr>
          <p:nvPr/>
        </p:nvCxnSpPr>
        <p:spPr bwMode="auto">
          <a:xfrm rot="5400000">
            <a:off x="2357422" y="3500438"/>
            <a:ext cx="428628" cy="1588"/>
          </a:xfrm>
          <a:prstGeom prst="straightConnector1">
            <a:avLst/>
          </a:prstGeom>
          <a:noFill/>
          <a:ln w="12700">
            <a:solidFill>
              <a:srgbClr val="C2D69B"/>
            </a:solidFill>
            <a:round/>
            <a:headEnd/>
            <a:tailEnd type="triangle" w="med" len="med"/>
          </a:ln>
          <a:effectLst/>
        </p:spPr>
      </p:cxnSp>
      <p:sp>
        <p:nvSpPr>
          <p:cNvPr id="39949" name="AutoShape 13"/>
          <p:cNvSpPr>
            <a:spLocks noChangeArrowheads="1"/>
          </p:cNvSpPr>
          <p:nvPr/>
        </p:nvSpPr>
        <p:spPr bwMode="auto">
          <a:xfrm>
            <a:off x="1142976" y="3714752"/>
            <a:ext cx="1885950" cy="931863"/>
          </a:xfrm>
          <a:prstGeom prst="roundRect">
            <a:avLst>
              <a:gd name="adj" fmla="val 16667"/>
            </a:avLst>
          </a:prstGeom>
          <a:gradFill rotWithShape="0">
            <a:gsLst>
              <a:gs pos="0">
                <a:srgbClr val="FFFFFF"/>
              </a:gs>
              <a:gs pos="100000">
                <a:srgbClr val="D6E3BC"/>
              </a:gs>
            </a:gsLst>
            <a:lin ang="5400000" scaled="1"/>
          </a:gradFill>
          <a:ln w="12700">
            <a:solidFill>
              <a:srgbClr val="C2D69B"/>
            </a:solidFill>
            <a:round/>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endParaRPr lang="es-ES"/>
          </a:p>
        </p:txBody>
      </p:sp>
      <p:sp>
        <p:nvSpPr>
          <p:cNvPr id="39951" name="Text Box 15"/>
          <p:cNvSpPr txBox="1">
            <a:spLocks noChangeArrowheads="1"/>
          </p:cNvSpPr>
          <p:nvPr/>
        </p:nvSpPr>
        <p:spPr bwMode="auto">
          <a:xfrm>
            <a:off x="1214414" y="3786190"/>
            <a:ext cx="1714500" cy="7524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S" sz="1000" b="1" i="0" u="none" strike="noStrike" cap="none" normalizeH="0" baseline="0" dirty="0" smtClean="0">
                <a:ln>
                  <a:noFill/>
                </a:ln>
                <a:solidFill>
                  <a:schemeClr val="bg1">
                    <a:lumMod val="85000"/>
                    <a:lumOff val="15000"/>
                  </a:schemeClr>
                </a:solidFill>
                <a:effectLst/>
                <a:latin typeface="Calibri" pitchFamily="34" charset="0"/>
              </a:rPr>
              <a:t>Son rocas que se forman cuando el magma se enfría y se solidifica (pasa de estado líquido a estado sólido)</a:t>
            </a:r>
            <a:endParaRPr kumimoji="0" lang="es-ES" sz="1800" b="1" i="0" u="none" strike="noStrike" cap="none" normalizeH="0" baseline="0" dirty="0" smtClean="0">
              <a:ln>
                <a:noFill/>
              </a:ln>
              <a:solidFill>
                <a:schemeClr val="bg1">
                  <a:lumMod val="85000"/>
                  <a:lumOff val="15000"/>
                </a:schemeClr>
              </a:solidFill>
              <a:effectLst/>
              <a:latin typeface="Arial" pitchFamily="34" charset="0"/>
            </a:endParaRPr>
          </a:p>
        </p:txBody>
      </p:sp>
      <p:cxnSp>
        <p:nvCxnSpPr>
          <p:cNvPr id="39952" name="AutoShape 16"/>
          <p:cNvCxnSpPr>
            <a:cxnSpLocks noChangeShapeType="1"/>
          </p:cNvCxnSpPr>
          <p:nvPr/>
        </p:nvCxnSpPr>
        <p:spPr bwMode="auto">
          <a:xfrm rot="5400000">
            <a:off x="1785918" y="4929198"/>
            <a:ext cx="428628" cy="1588"/>
          </a:xfrm>
          <a:prstGeom prst="straightConnector1">
            <a:avLst/>
          </a:prstGeom>
          <a:noFill/>
          <a:ln w="9525">
            <a:solidFill>
              <a:srgbClr val="000000"/>
            </a:solidFill>
            <a:round/>
            <a:headEnd/>
            <a:tailEnd type="triangle" w="med" len="med"/>
          </a:ln>
        </p:spPr>
      </p:cxnSp>
      <p:pic>
        <p:nvPicPr>
          <p:cNvPr id="28" name="27 Imagen" descr="http://pendientedemigracion.ucm.es/info/diciex/programas/las-rocas/fotos/peque%F1as/gran.jpg"/>
          <p:cNvPicPr/>
          <p:nvPr/>
        </p:nvPicPr>
        <p:blipFill>
          <a:blip r:embed="rId2"/>
          <a:srcRect/>
          <a:stretch>
            <a:fillRect/>
          </a:stretch>
        </p:blipFill>
        <p:spPr bwMode="auto">
          <a:xfrm>
            <a:off x="1500166" y="5214950"/>
            <a:ext cx="1041999" cy="690113"/>
          </a:xfrm>
          <a:prstGeom prst="rect">
            <a:avLst/>
          </a:prstGeom>
          <a:noFill/>
          <a:ln w="9525">
            <a:noFill/>
            <a:miter lim="800000"/>
            <a:headEnd/>
            <a:tailEnd/>
          </a:ln>
        </p:spPr>
      </p:pic>
      <p:sp>
        <p:nvSpPr>
          <p:cNvPr id="39954" name="Rectangle 1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9957" name="Rectangle 2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5" name="Rectangle 22"/>
          <p:cNvSpPr>
            <a:spLocks noChangeArrowheads="1"/>
          </p:cNvSpPr>
          <p:nvPr/>
        </p:nvSpPr>
        <p:spPr bwMode="auto">
          <a:xfrm>
            <a:off x="1071538" y="6215082"/>
            <a:ext cx="2055371" cy="4154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dirty="0" smtClean="0">
                <a:ln>
                  <a:noFill/>
                </a:ln>
                <a:solidFill>
                  <a:schemeClr val="bg1"/>
                </a:solidFill>
                <a:effectLst/>
                <a:latin typeface="Arial" pitchFamily="34" charset="0"/>
                <a:ea typeface="Calibri" pitchFamily="34" charset="0"/>
                <a:cs typeface="Arial" pitchFamily="34" charset="0"/>
              </a:rPr>
              <a:t>Las rocas que se forman a partir </a:t>
            </a:r>
            <a:endParaRPr kumimoji="0" lang="es-ES" sz="1000" b="0" i="0" u="none" strike="noStrike" cap="none" normalizeH="0" baseline="0" dirty="0" smtClean="0">
              <a:ln>
                <a:noFill/>
              </a:ln>
              <a:solidFill>
                <a:schemeClr val="bg1"/>
              </a:solidFill>
              <a:effectLst/>
              <a:latin typeface="Arial" pitchFamily="34" charset="0"/>
              <a:ea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dirty="0" smtClean="0">
                <a:ln>
                  <a:noFill/>
                </a:ln>
                <a:solidFill>
                  <a:schemeClr val="bg1"/>
                </a:solidFill>
                <a:effectLst/>
                <a:latin typeface="Arial" pitchFamily="34" charset="0"/>
                <a:ea typeface="Calibri" pitchFamily="34" charset="0"/>
              </a:rPr>
              <a:t>del enfriamiento del magma</a:t>
            </a:r>
            <a:r>
              <a:rPr kumimoji="0" lang="es-ES" sz="1100" b="0" i="0" u="none" strike="noStrike" cap="none" normalizeH="0" baseline="0" dirty="0" smtClean="0">
                <a:ln>
                  <a:noFill/>
                </a:ln>
                <a:solidFill>
                  <a:schemeClr val="bg1"/>
                </a:solidFill>
                <a:effectLst/>
                <a:latin typeface="Arial" pitchFamily="34" charset="0"/>
              </a:rPr>
              <a:t> </a:t>
            </a:r>
            <a:endParaRPr kumimoji="0" lang="es-ES" sz="1800" b="0" i="0" u="none" strike="noStrike" cap="none" normalizeH="0" baseline="0" dirty="0" smtClean="0">
              <a:ln>
                <a:noFill/>
              </a:ln>
              <a:solidFill>
                <a:schemeClr val="bg1"/>
              </a:solidFill>
              <a:effectLst/>
              <a:latin typeface="Arial" pitchFamily="34" charset="0"/>
            </a:endParaRPr>
          </a:p>
        </p:txBody>
      </p:sp>
      <p:cxnSp>
        <p:nvCxnSpPr>
          <p:cNvPr id="39959" name="AutoShape 23"/>
          <p:cNvCxnSpPr>
            <a:cxnSpLocks noChangeShapeType="1"/>
          </p:cNvCxnSpPr>
          <p:nvPr/>
        </p:nvCxnSpPr>
        <p:spPr bwMode="auto">
          <a:xfrm rot="5400000">
            <a:off x="3786976" y="3499644"/>
            <a:ext cx="428628" cy="1588"/>
          </a:xfrm>
          <a:prstGeom prst="straightConnector1">
            <a:avLst/>
          </a:prstGeom>
          <a:noFill/>
          <a:ln w="12700">
            <a:solidFill>
              <a:srgbClr val="92CDDC"/>
            </a:solidFill>
            <a:round/>
            <a:headEnd/>
            <a:tailEnd type="triangle" w="med" len="med"/>
          </a:ln>
          <a:effectLst/>
        </p:spPr>
      </p:cxnSp>
      <p:sp>
        <p:nvSpPr>
          <p:cNvPr id="39960" name="AutoShape 24"/>
          <p:cNvSpPr>
            <a:spLocks noChangeArrowheads="1"/>
          </p:cNvSpPr>
          <p:nvPr/>
        </p:nvSpPr>
        <p:spPr bwMode="auto">
          <a:xfrm>
            <a:off x="3286116" y="3714752"/>
            <a:ext cx="1428760" cy="1071570"/>
          </a:xfrm>
          <a:prstGeom prst="roundRect">
            <a:avLst>
              <a:gd name="adj" fmla="val 16667"/>
            </a:avLst>
          </a:prstGeom>
          <a:gradFill rotWithShape="0">
            <a:gsLst>
              <a:gs pos="0">
                <a:srgbClr val="FFFFFF"/>
              </a:gs>
              <a:gs pos="100000">
                <a:srgbClr val="B8CCE4"/>
              </a:gs>
            </a:gsLst>
            <a:lin ang="5400000" scaled="1"/>
          </a:gradFill>
          <a:ln w="12700">
            <a:solidFill>
              <a:srgbClr val="95B3D7"/>
            </a:solidFill>
            <a:round/>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endParaRPr lang="es-ES"/>
          </a:p>
        </p:txBody>
      </p:sp>
      <p:sp>
        <p:nvSpPr>
          <p:cNvPr id="39961" name="Text Box 25"/>
          <p:cNvSpPr txBox="1">
            <a:spLocks noChangeArrowheads="1"/>
          </p:cNvSpPr>
          <p:nvPr/>
        </p:nvSpPr>
        <p:spPr bwMode="auto">
          <a:xfrm>
            <a:off x="3357554" y="3714752"/>
            <a:ext cx="1357321" cy="8572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S" sz="1200" b="0" i="0" u="none" strike="noStrike" cap="none" normalizeH="0" baseline="0" dirty="0" smtClean="0">
                <a:ln>
                  <a:noFill/>
                </a:ln>
                <a:solidFill>
                  <a:schemeClr val="bg1"/>
                </a:solidFill>
                <a:effectLst/>
                <a:latin typeface="Times New Roman" pitchFamily="18" charset="0"/>
              </a:rPr>
              <a:t>Se</a:t>
            </a:r>
            <a:r>
              <a:rPr kumimoji="0" lang="es-ES" sz="1100" b="0" i="0" u="none" strike="noStrike" cap="none" normalizeH="0" baseline="0" dirty="0" smtClean="0">
                <a:ln>
                  <a:noFill/>
                </a:ln>
                <a:solidFill>
                  <a:schemeClr val="bg1"/>
                </a:solidFill>
                <a:effectLst/>
                <a:latin typeface="Calibri" pitchFamily="34" charset="0"/>
              </a:rPr>
              <a:t> </a:t>
            </a:r>
            <a:r>
              <a:rPr kumimoji="0" lang="es-ES" sz="1100" b="0" i="0" u="none" strike="noStrike" cap="none" normalizeH="0" baseline="0" dirty="0" smtClean="0">
                <a:ln>
                  <a:noFill/>
                </a:ln>
                <a:solidFill>
                  <a:schemeClr val="tx1"/>
                </a:solidFill>
                <a:effectLst/>
                <a:latin typeface="Calibri" pitchFamily="34" charset="0"/>
              </a:rPr>
              <a:t> </a:t>
            </a:r>
            <a:r>
              <a:rPr kumimoji="0" lang="es-ES" sz="1100" b="0" i="0" u="none" strike="noStrike" cap="none" normalizeH="0" baseline="0" dirty="0" smtClean="0">
                <a:ln>
                  <a:noFill/>
                </a:ln>
                <a:solidFill>
                  <a:schemeClr val="bg1"/>
                </a:solidFill>
                <a:effectLst/>
                <a:latin typeface="Calibri" pitchFamily="34" charset="0"/>
              </a:rPr>
              <a:t>forman a partir de otras rocas mediante un proceso llamado metamorfismo</a:t>
            </a:r>
            <a:r>
              <a:rPr kumimoji="0" lang="es-ES" sz="1100" b="0" i="0" u="none" strike="noStrike" cap="none" normalizeH="0" baseline="0" dirty="0" smtClean="0">
                <a:ln>
                  <a:noFill/>
                </a:ln>
                <a:solidFill>
                  <a:schemeClr val="bg1"/>
                </a:solidFill>
                <a:effectLst/>
                <a:latin typeface="Times New Roman" pitchFamily="18" charset="0"/>
              </a:rPr>
              <a:t>.</a:t>
            </a:r>
            <a:endParaRPr kumimoji="0" lang="es-ES" sz="1800" b="0" i="0" u="none" strike="noStrike" cap="none" normalizeH="0" baseline="0" dirty="0" smtClean="0">
              <a:ln>
                <a:noFill/>
              </a:ln>
              <a:solidFill>
                <a:schemeClr val="bg1"/>
              </a:solidFill>
              <a:effectLst/>
              <a:latin typeface="Arial" pitchFamily="34" charset="0"/>
            </a:endParaRPr>
          </a:p>
        </p:txBody>
      </p:sp>
      <p:pic>
        <p:nvPicPr>
          <p:cNvPr id="41" name="40 Imagen" descr="http://pendientedemigracion.ucm.es/info/diciex/programas/las-rocas/fotos/peque%F1as/gne.jpg"/>
          <p:cNvPicPr/>
          <p:nvPr/>
        </p:nvPicPr>
        <p:blipFill>
          <a:blip r:embed="rId3"/>
          <a:srcRect/>
          <a:stretch>
            <a:fillRect/>
          </a:stretch>
        </p:blipFill>
        <p:spPr bwMode="auto">
          <a:xfrm>
            <a:off x="3428992" y="5286388"/>
            <a:ext cx="1214446" cy="714380"/>
          </a:xfrm>
          <a:prstGeom prst="rect">
            <a:avLst/>
          </a:prstGeom>
          <a:noFill/>
          <a:ln w="9525">
            <a:noFill/>
            <a:miter lim="800000"/>
            <a:headEnd/>
            <a:tailEnd/>
          </a:ln>
        </p:spPr>
      </p:pic>
      <p:cxnSp>
        <p:nvCxnSpPr>
          <p:cNvPr id="42" name="AutoShape 16"/>
          <p:cNvCxnSpPr>
            <a:cxnSpLocks noChangeShapeType="1"/>
          </p:cNvCxnSpPr>
          <p:nvPr/>
        </p:nvCxnSpPr>
        <p:spPr bwMode="auto">
          <a:xfrm rot="5400000">
            <a:off x="3822695" y="5035561"/>
            <a:ext cx="357190" cy="1588"/>
          </a:xfrm>
          <a:prstGeom prst="straightConnector1">
            <a:avLst/>
          </a:prstGeom>
          <a:noFill/>
          <a:ln w="9525">
            <a:solidFill>
              <a:srgbClr val="000000"/>
            </a:solidFill>
            <a:round/>
            <a:headEnd/>
            <a:tailEnd type="triangle" w="med" len="med"/>
          </a:ln>
        </p:spPr>
      </p:cxnSp>
      <p:sp>
        <p:nvSpPr>
          <p:cNvPr id="51" name="50 CuadroTexto"/>
          <p:cNvSpPr txBox="1"/>
          <p:nvPr/>
        </p:nvSpPr>
        <p:spPr>
          <a:xfrm>
            <a:off x="3286116" y="6000768"/>
            <a:ext cx="1571636" cy="707886"/>
          </a:xfrm>
          <a:prstGeom prst="rect">
            <a:avLst/>
          </a:prstGeom>
          <a:noFill/>
        </p:spPr>
        <p:txBody>
          <a:bodyPr wrap="square" rtlCol="0">
            <a:spAutoFit/>
          </a:bodyPr>
          <a:lstStyle/>
          <a:p>
            <a:r>
              <a:rPr lang="es-ES" sz="1000" b="1" dirty="0" smtClean="0">
                <a:solidFill>
                  <a:schemeClr val="bg1">
                    <a:lumMod val="95000"/>
                    <a:lumOff val="5000"/>
                  </a:schemeClr>
                </a:solidFill>
                <a:latin typeface="Arial" pitchFamily="34" charset="0"/>
                <a:cs typeface="Arial" pitchFamily="34" charset="0"/>
              </a:rPr>
              <a:t>El Gneis es una roca</a:t>
            </a:r>
          </a:p>
          <a:p>
            <a:r>
              <a:rPr lang="es-ES" sz="1000" b="1" dirty="0" smtClean="0">
                <a:solidFill>
                  <a:schemeClr val="bg1">
                    <a:lumMod val="95000"/>
                    <a:lumOff val="5000"/>
                  </a:schemeClr>
                </a:solidFill>
                <a:latin typeface="Arial" pitchFamily="34" charset="0"/>
                <a:cs typeface="Arial" pitchFamily="34" charset="0"/>
              </a:rPr>
              <a:t>Que ha sufrido un metamorfismo muy intenso</a:t>
            </a:r>
            <a:endParaRPr lang="es-ES" sz="1000" b="1" dirty="0">
              <a:solidFill>
                <a:schemeClr val="bg1">
                  <a:lumMod val="95000"/>
                  <a:lumOff val="5000"/>
                </a:schemeClr>
              </a:solidFill>
              <a:latin typeface="Arial" pitchFamily="34" charset="0"/>
              <a:cs typeface="Arial" pitchFamily="34" charset="0"/>
            </a:endParaRPr>
          </a:p>
        </p:txBody>
      </p:sp>
      <p:sp>
        <p:nvSpPr>
          <p:cNvPr id="39963" name="AutoShape 27"/>
          <p:cNvSpPr>
            <a:spLocks noChangeArrowheads="1"/>
          </p:cNvSpPr>
          <p:nvPr/>
        </p:nvSpPr>
        <p:spPr bwMode="auto">
          <a:xfrm>
            <a:off x="5429256" y="3643314"/>
            <a:ext cx="2000264" cy="1143008"/>
          </a:xfrm>
          <a:prstGeom prst="roundRect">
            <a:avLst>
              <a:gd name="adj" fmla="val 16667"/>
            </a:avLst>
          </a:prstGeom>
          <a:gradFill rotWithShape="0">
            <a:gsLst>
              <a:gs pos="0">
                <a:srgbClr val="FFFFFF"/>
              </a:gs>
              <a:gs pos="100000">
                <a:srgbClr val="FBD4B4"/>
              </a:gs>
            </a:gsLst>
            <a:lin ang="5400000" scaled="1"/>
          </a:gradFill>
          <a:ln w="12700">
            <a:solidFill>
              <a:srgbClr val="FABF8F"/>
            </a:solidFill>
            <a:round/>
            <a:headEnd/>
            <a:tailEnd/>
          </a:ln>
          <a:effectLst>
            <a:outerShdw dist="28398" dir="3806097"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endParaRPr lang="es-ES"/>
          </a:p>
        </p:txBody>
      </p:sp>
      <p:cxnSp>
        <p:nvCxnSpPr>
          <p:cNvPr id="39967" name="AutoShape 31"/>
          <p:cNvCxnSpPr>
            <a:cxnSpLocks noChangeShapeType="1"/>
          </p:cNvCxnSpPr>
          <p:nvPr/>
        </p:nvCxnSpPr>
        <p:spPr bwMode="auto">
          <a:xfrm rot="5400000">
            <a:off x="5607851" y="3321843"/>
            <a:ext cx="500066" cy="1588"/>
          </a:xfrm>
          <a:prstGeom prst="straightConnector1">
            <a:avLst/>
          </a:prstGeom>
          <a:noFill/>
          <a:ln w="12700">
            <a:solidFill>
              <a:srgbClr val="FABF8F"/>
            </a:solidFill>
            <a:round/>
            <a:headEnd/>
            <a:tailEnd type="triangle" w="med" len="med"/>
          </a:ln>
          <a:effectLst/>
        </p:spPr>
      </p:cxnSp>
      <p:sp>
        <p:nvSpPr>
          <p:cNvPr id="39969" name="Text Box 33"/>
          <p:cNvSpPr txBox="1">
            <a:spLocks noChangeArrowheads="1"/>
          </p:cNvSpPr>
          <p:nvPr/>
        </p:nvSpPr>
        <p:spPr bwMode="auto">
          <a:xfrm>
            <a:off x="5429256" y="3643314"/>
            <a:ext cx="2000264" cy="1785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S" sz="1000" b="1" i="0" u="none" strike="noStrike" cap="none" normalizeH="0" baseline="0" dirty="0" smtClean="0">
                <a:ln>
                  <a:noFill/>
                </a:ln>
                <a:solidFill>
                  <a:schemeClr val="bg1">
                    <a:lumMod val="65000"/>
                    <a:lumOff val="35000"/>
                  </a:schemeClr>
                </a:solidFill>
                <a:effectLst/>
                <a:latin typeface="Calibri" pitchFamily="34" charset="0"/>
              </a:rPr>
              <a:t>Son rocas que previamente han sufrido procesos de meteorización y erosión producidas por el agua, el viento o el hielo y sometidas a  transformación, dando lugar a materiales  consolidados.</a:t>
            </a:r>
            <a:endParaRPr kumimoji="0" lang="es-ES" sz="1800" b="1" i="0" u="none" strike="noStrike" cap="none" normalizeH="0" baseline="0" dirty="0" smtClean="0">
              <a:ln>
                <a:noFill/>
              </a:ln>
              <a:solidFill>
                <a:schemeClr val="bg1">
                  <a:lumMod val="65000"/>
                  <a:lumOff val="35000"/>
                </a:schemeClr>
              </a:solidFill>
              <a:effectLst/>
              <a:latin typeface="Arial" pitchFamily="34" charset="0"/>
            </a:endParaRPr>
          </a:p>
        </p:txBody>
      </p:sp>
      <p:pic>
        <p:nvPicPr>
          <p:cNvPr id="65" name="64 Imagen" descr="http://pendientedemigracion.ucm.es/info/diciex/programas/las-rocas/fotos/peque%F1as/cali.jpg"/>
          <p:cNvPicPr/>
          <p:nvPr/>
        </p:nvPicPr>
        <p:blipFill>
          <a:blip r:embed="rId4"/>
          <a:srcRect/>
          <a:stretch>
            <a:fillRect/>
          </a:stretch>
        </p:blipFill>
        <p:spPr bwMode="auto">
          <a:xfrm>
            <a:off x="6143636" y="5214950"/>
            <a:ext cx="1143008" cy="642942"/>
          </a:xfrm>
          <a:prstGeom prst="rect">
            <a:avLst/>
          </a:prstGeom>
          <a:noFill/>
          <a:ln w="9525">
            <a:noFill/>
            <a:miter lim="800000"/>
            <a:headEnd/>
            <a:tailEnd/>
          </a:ln>
        </p:spPr>
      </p:pic>
      <p:cxnSp>
        <p:nvCxnSpPr>
          <p:cNvPr id="39970" name="AutoShape 34"/>
          <p:cNvCxnSpPr>
            <a:cxnSpLocks noChangeShapeType="1"/>
          </p:cNvCxnSpPr>
          <p:nvPr/>
        </p:nvCxnSpPr>
        <p:spPr bwMode="auto">
          <a:xfrm>
            <a:off x="6643702" y="4857760"/>
            <a:ext cx="0" cy="325437"/>
          </a:xfrm>
          <a:prstGeom prst="straightConnector1">
            <a:avLst/>
          </a:prstGeom>
          <a:noFill/>
          <a:ln w="9525">
            <a:solidFill>
              <a:srgbClr val="000000"/>
            </a:solidFill>
            <a:round/>
            <a:headEnd/>
            <a:tailEnd type="triangle" w="med" len="med"/>
          </a:ln>
        </p:spPr>
      </p:cxnSp>
      <p:sp>
        <p:nvSpPr>
          <p:cNvPr id="39971" name="Rectangle 35"/>
          <p:cNvSpPr>
            <a:spLocks noChangeArrowheads="1"/>
          </p:cNvSpPr>
          <p:nvPr/>
        </p:nvSpPr>
        <p:spPr bwMode="auto">
          <a:xfrm>
            <a:off x="5143504" y="5929330"/>
            <a:ext cx="4000496"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8100" algn="l"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s-ES" sz="1000" b="1" i="0" u="none" strike="noStrike" cap="none" normalizeH="0" baseline="0" dirty="0" smtClean="0">
                <a:ln>
                  <a:noFill/>
                </a:ln>
                <a:solidFill>
                  <a:schemeClr val="bg1"/>
                </a:solidFill>
                <a:effectLst/>
                <a:latin typeface="Arial" pitchFamily="34" charset="0"/>
                <a:ea typeface="Calibri" pitchFamily="34" charset="0"/>
                <a:cs typeface="Arial" pitchFamily="34" charset="0"/>
              </a:rPr>
              <a:t>Roca caliza formada en su mayor parte por restos de</a:t>
            </a:r>
            <a:endParaRPr kumimoji="0" lang="es-ES" sz="1100" b="1" i="0" u="none" strike="noStrike" cap="none" normalizeH="0" baseline="0" dirty="0" smtClean="0">
              <a:ln>
                <a:noFill/>
              </a:ln>
              <a:solidFill>
                <a:schemeClr val="bg1"/>
              </a:solidFill>
              <a:effectLst/>
              <a:latin typeface="Arial" pitchFamily="34" charset="0"/>
            </a:endParaRPr>
          </a:p>
          <a:p>
            <a:pPr marL="0" marR="0" lvl="0" indent="38100" algn="l" defTabSz="914400" rtl="0" eaLnBrk="0" fontAlgn="base" latinLnBrk="0" hangingPunct="0">
              <a:lnSpc>
                <a:spcPct val="100000"/>
              </a:lnSpc>
              <a:spcBef>
                <a:spcPct val="0"/>
              </a:spcBef>
              <a:spcAft>
                <a:spcPct val="0"/>
              </a:spcAft>
              <a:buClrTx/>
              <a:buSzTx/>
              <a:buFontTx/>
              <a:buNone/>
              <a:tabLst/>
            </a:pPr>
            <a:r>
              <a:rPr kumimoji="0" lang="es-ES" sz="1000" b="1" i="0" u="none" strike="noStrike" cap="none" normalizeH="0" baseline="0" dirty="0" smtClean="0">
                <a:ln>
                  <a:noFill/>
                </a:ln>
                <a:solidFill>
                  <a:schemeClr val="bg1"/>
                </a:solidFill>
                <a:effectLst/>
                <a:latin typeface="Arial" pitchFamily="34" charset="0"/>
                <a:ea typeface="Calibri" pitchFamily="34" charset="0"/>
                <a:cs typeface="Arial" pitchFamily="34" charset="0"/>
              </a:rPr>
              <a:t>organismos como corales, algas, etc.</a:t>
            </a:r>
            <a:endParaRPr kumimoji="0" lang="es-ES" sz="1100" b="1" i="0" u="none" strike="noStrike" cap="none" normalizeH="0" baseline="0" dirty="0" smtClean="0">
              <a:ln>
                <a:noFill/>
              </a:ln>
              <a:solidFill>
                <a:schemeClr val="bg1"/>
              </a:solidFill>
              <a:effectLst/>
              <a:latin typeface="Arial" pitchFamily="34" charset="0"/>
            </a:endParaRPr>
          </a:p>
          <a:p>
            <a:pPr marL="0" marR="0" lvl="0" indent="38100" algn="l" defTabSz="914400" rtl="0" eaLnBrk="0" fontAlgn="base" latinLnBrk="0" hangingPunct="0">
              <a:lnSpc>
                <a:spcPct val="100000"/>
              </a:lnSpc>
              <a:spcBef>
                <a:spcPct val="0"/>
              </a:spcBef>
              <a:spcAft>
                <a:spcPct val="0"/>
              </a:spcAft>
              <a:buClrTx/>
              <a:buSzTx/>
              <a:buFontTx/>
              <a:buNone/>
              <a:tabLst/>
            </a:pPr>
            <a:r>
              <a:rPr kumimoji="0" lang="es-ES" sz="1000" b="1" i="0" u="none" strike="noStrike" cap="none" normalizeH="0" baseline="0" dirty="0" smtClean="0">
                <a:ln>
                  <a:noFill/>
                </a:ln>
                <a:solidFill>
                  <a:schemeClr val="bg1"/>
                </a:solidFill>
                <a:effectLst/>
                <a:latin typeface="Arial" pitchFamily="34" charset="0"/>
                <a:ea typeface="Calibri" pitchFamily="34" charset="0"/>
                <a:cs typeface="Arial" pitchFamily="34" charset="0"/>
              </a:rPr>
              <a:t>Aunque tambi</a:t>
            </a:r>
            <a:r>
              <a:rPr kumimoji="0" lang="es-ES" sz="1000" b="1" i="0" u="none" strike="noStrike" cap="none" normalizeH="0" baseline="0" dirty="0" smtClean="0">
                <a:ln>
                  <a:noFill/>
                </a:ln>
                <a:solidFill>
                  <a:schemeClr val="bg1"/>
                </a:solidFill>
                <a:effectLst/>
                <a:latin typeface="Calibri"/>
                <a:ea typeface="Calibri" pitchFamily="34" charset="0"/>
                <a:cs typeface="Arial" pitchFamily="34" charset="0"/>
              </a:rPr>
              <a:t>é</a:t>
            </a:r>
            <a:r>
              <a:rPr kumimoji="0" lang="es-ES" sz="1000" b="1" i="0" u="none" strike="noStrike" cap="none" normalizeH="0" baseline="0" dirty="0" smtClean="0">
                <a:ln>
                  <a:noFill/>
                </a:ln>
                <a:solidFill>
                  <a:schemeClr val="bg1"/>
                </a:solidFill>
                <a:effectLst/>
                <a:latin typeface="Arial" pitchFamily="34" charset="0"/>
                <a:ea typeface="Calibri" pitchFamily="34" charset="0"/>
                <a:cs typeface="Arial" pitchFamily="34" charset="0"/>
              </a:rPr>
              <a:t>n puede originarse por precipitaci</a:t>
            </a:r>
            <a:r>
              <a:rPr kumimoji="0" lang="es-ES" sz="1000" b="1" i="0" u="none" strike="noStrike" cap="none" normalizeH="0" baseline="0" dirty="0" smtClean="0">
                <a:ln>
                  <a:noFill/>
                </a:ln>
                <a:solidFill>
                  <a:schemeClr val="bg1"/>
                </a:solidFill>
                <a:effectLst/>
                <a:latin typeface="Calibri"/>
                <a:ea typeface="Calibri" pitchFamily="34" charset="0"/>
                <a:cs typeface="Arial" pitchFamily="34" charset="0"/>
              </a:rPr>
              <a:t>ó</a:t>
            </a:r>
            <a:r>
              <a:rPr kumimoji="0" lang="es-ES" sz="1000" b="1" i="0" u="none" strike="noStrike" cap="none" normalizeH="0" baseline="0" dirty="0" smtClean="0">
                <a:ln>
                  <a:noFill/>
                </a:ln>
                <a:solidFill>
                  <a:schemeClr val="bg1"/>
                </a:solidFill>
                <a:effectLst/>
                <a:latin typeface="Arial" pitchFamily="34" charset="0"/>
                <a:ea typeface="Calibri" pitchFamily="34" charset="0"/>
                <a:cs typeface="Arial" pitchFamily="34" charset="0"/>
              </a:rPr>
              <a:t>n de cementos calc</a:t>
            </a:r>
            <a:r>
              <a:rPr kumimoji="0" lang="es-ES" sz="1000" b="1" i="0" u="none" strike="noStrike" cap="none" normalizeH="0" baseline="0" dirty="0" smtClean="0">
                <a:ln>
                  <a:noFill/>
                </a:ln>
                <a:solidFill>
                  <a:schemeClr val="bg1"/>
                </a:solidFill>
                <a:effectLst/>
                <a:latin typeface="Calibri"/>
                <a:ea typeface="Calibri" pitchFamily="34" charset="0"/>
                <a:cs typeface="Arial" pitchFamily="34" charset="0"/>
              </a:rPr>
              <a:t>á</a:t>
            </a:r>
            <a:r>
              <a:rPr kumimoji="0" lang="es-ES" sz="1000" b="1" i="0" u="none" strike="noStrike" cap="none" normalizeH="0" baseline="0" dirty="0" smtClean="0">
                <a:ln>
                  <a:noFill/>
                </a:ln>
                <a:solidFill>
                  <a:schemeClr val="bg1"/>
                </a:solidFill>
                <a:effectLst/>
                <a:latin typeface="Arial" pitchFamily="34" charset="0"/>
                <a:ea typeface="Calibri" pitchFamily="34" charset="0"/>
                <a:cs typeface="Arial" pitchFamily="34" charset="0"/>
              </a:rPr>
              <a:t>reos.</a:t>
            </a:r>
            <a:endParaRPr kumimoji="0" lang="es-ES" sz="1800" b="1" i="0" u="none" strike="noStrike" cap="none" normalizeH="0" baseline="0" dirty="0" smtClean="0">
              <a:ln>
                <a:noFill/>
              </a:ln>
              <a:solidFill>
                <a:schemeClr val="bg1"/>
              </a:solidFill>
              <a:effectLst/>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040694"/>
          </a:xfrm>
        </p:spPr>
        <p:txBody>
          <a:bodyPr/>
          <a:lstStyle/>
          <a:p>
            <a:pPr algn="ctr"/>
            <a:r>
              <a:rPr lang="es-ES" dirty="0" smtClean="0"/>
              <a:t>Las rocas</a:t>
            </a:r>
            <a:endParaRPr lang="es-ES" dirty="0"/>
          </a:p>
        </p:txBody>
      </p:sp>
      <p:sp>
        <p:nvSpPr>
          <p:cNvPr id="3" name="2 Marcador de texto"/>
          <p:cNvSpPr>
            <a:spLocks noGrp="1"/>
          </p:cNvSpPr>
          <p:nvPr>
            <p:ph type="body" idx="1"/>
          </p:nvPr>
        </p:nvSpPr>
        <p:spPr>
          <a:xfrm>
            <a:off x="530352" y="2704664"/>
            <a:ext cx="7772400" cy="3510418"/>
          </a:xfrm>
        </p:spPr>
        <p:txBody>
          <a:bodyPr>
            <a:normAutofit lnSpcReduction="10000"/>
          </a:bodyPr>
          <a:lstStyle/>
          <a:p>
            <a:r>
              <a:rPr lang="es-ES" b="1" dirty="0" smtClean="0"/>
              <a:t>¿Qué son las rocas?</a:t>
            </a:r>
          </a:p>
          <a:p>
            <a:endParaRPr lang="es-ES" dirty="0" smtClean="0"/>
          </a:p>
          <a:p>
            <a:r>
              <a:rPr lang="es-ES" dirty="0" smtClean="0"/>
              <a:t>Las rocas son una agrupación de masa sólida formada por uno, varios  minerales de origen natural, son  inorgánicas,  son mezclas heterogéneas de composición química variable.</a:t>
            </a:r>
          </a:p>
          <a:p>
            <a:r>
              <a:rPr lang="es-ES" dirty="0" smtClean="0"/>
              <a:t>Las rocas son agregados naturales de minerales, como se había comentado pueden estar formados  por uno o varios minerales por ejemplo el granito esta compuesto por tres minerales, la caliza esta formada  por un  mineral, el carbón está formado por materia no mineral.</a:t>
            </a:r>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1214422"/>
            <a:ext cx="7215238" cy="928694"/>
          </a:xfrm>
        </p:spPr>
        <p:txBody>
          <a:bodyPr/>
          <a:lstStyle/>
          <a:p>
            <a:r>
              <a:rPr lang="es-ES" dirty="0" smtClean="0"/>
              <a:t>¿</a:t>
            </a:r>
            <a:r>
              <a:rPr lang="es-ES" sz="4000" dirty="0" smtClean="0">
                <a:latin typeface="+mn-lt"/>
              </a:rPr>
              <a:t>Cómo se pueden diferenciar las rocas?</a:t>
            </a:r>
            <a:endParaRPr lang="es-ES" sz="4000" dirty="0">
              <a:latin typeface="+mn-lt"/>
            </a:endParaRPr>
          </a:p>
        </p:txBody>
      </p:sp>
      <p:sp>
        <p:nvSpPr>
          <p:cNvPr id="3" name="2 Marcador de texto"/>
          <p:cNvSpPr>
            <a:spLocks noGrp="1"/>
          </p:cNvSpPr>
          <p:nvPr>
            <p:ph type="body" idx="1"/>
          </p:nvPr>
        </p:nvSpPr>
        <p:spPr>
          <a:xfrm>
            <a:off x="571472" y="2357430"/>
            <a:ext cx="8399366" cy="3939046"/>
          </a:xfrm>
        </p:spPr>
        <p:txBody>
          <a:bodyPr>
            <a:normAutofit fontScale="25000" lnSpcReduction="20000"/>
          </a:bodyPr>
          <a:lstStyle/>
          <a:p>
            <a:r>
              <a:rPr lang="es-ES" sz="8800" dirty="0" smtClean="0"/>
              <a:t>Las  rocas, se pueden diferenciar de acuerdo a los minerales que las forman porque estás pueden estar  formadas por una o varios un único mineral o varios como se habíamos dicho anteriormente.</a:t>
            </a:r>
          </a:p>
          <a:p>
            <a:endParaRPr lang="es-ES" sz="8800" dirty="0" smtClean="0"/>
          </a:p>
          <a:p>
            <a:r>
              <a:rPr lang="es-ES" sz="8800" dirty="0" smtClean="0"/>
              <a:t>De acuerdo al tamaño de los granos de los minerales que la constituyen, y también por su dureza.</a:t>
            </a:r>
          </a:p>
          <a:p>
            <a:endParaRPr lang="es-ES" sz="8800" dirty="0" smtClean="0"/>
          </a:p>
          <a:p>
            <a:r>
              <a:rPr lang="es-ES" sz="8800" dirty="0" smtClean="0"/>
              <a:t>Los minerales son diminutos granos con colores y formas diferentes. </a:t>
            </a:r>
          </a:p>
          <a:p>
            <a:endParaRPr lang="es-ES" sz="8800" dirty="0" smtClean="0"/>
          </a:p>
          <a:p>
            <a:r>
              <a:rPr lang="es-ES" sz="8800" dirty="0" smtClean="0"/>
              <a:t>Las rocas y los minerales, el ser humano las manipula para materiales de construcción, de decoración y para obtener otro tipo de materiales.</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754942"/>
          </a:xfrm>
        </p:spPr>
        <p:txBody>
          <a:bodyPr/>
          <a:lstStyle/>
          <a:p>
            <a:r>
              <a:rPr lang="es-ES" sz="3200" dirty="0" smtClean="0"/>
              <a:t>¿Porqué el seres humanos manipulan las rocas y los minerales</a:t>
            </a:r>
            <a:endParaRPr lang="es-ES" sz="3200" dirty="0"/>
          </a:p>
        </p:txBody>
      </p:sp>
      <p:sp>
        <p:nvSpPr>
          <p:cNvPr id="3" name="2 Marcador de texto"/>
          <p:cNvSpPr>
            <a:spLocks noGrp="1"/>
          </p:cNvSpPr>
          <p:nvPr>
            <p:ph type="body" idx="1"/>
          </p:nvPr>
        </p:nvSpPr>
        <p:spPr>
          <a:xfrm>
            <a:off x="571472" y="2500306"/>
            <a:ext cx="7772400" cy="3714776"/>
          </a:xfrm>
        </p:spPr>
        <p:txBody>
          <a:bodyPr/>
          <a:lstStyle/>
          <a:p>
            <a:r>
              <a:rPr lang="es-ES" sz="2400" dirty="0" smtClean="0"/>
              <a:t>Las rocas y los minerales, el ser humano las manipula para</a:t>
            </a:r>
          </a:p>
          <a:p>
            <a:r>
              <a:rPr lang="es-ES" sz="2400" dirty="0" smtClean="0"/>
              <a:t>obtener  materiales de construcción, de decoración y para conseguir  otro tipo de materiales que le sean útiles.</a:t>
            </a:r>
          </a:p>
          <a:p>
            <a:endParaRPr lang="es-ES" dirty="0" smtClean="0"/>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6541978" cy="826380"/>
          </a:xfrm>
        </p:spPr>
        <p:txBody>
          <a:bodyPr/>
          <a:lstStyle/>
          <a:p>
            <a:r>
              <a:rPr lang="es-ES" sz="3200" dirty="0" smtClean="0"/>
              <a:t>¿Cómo se pueden clasificar y dónde se encuentran las rocas?</a:t>
            </a:r>
            <a:endParaRPr lang="es-ES" sz="3200" dirty="0"/>
          </a:p>
        </p:txBody>
      </p:sp>
      <p:sp>
        <p:nvSpPr>
          <p:cNvPr id="3" name="2 Marcador de texto"/>
          <p:cNvSpPr>
            <a:spLocks noGrp="1"/>
          </p:cNvSpPr>
          <p:nvPr>
            <p:ph type="body" idx="1"/>
          </p:nvPr>
        </p:nvSpPr>
        <p:spPr>
          <a:xfrm>
            <a:off x="357158" y="2285992"/>
            <a:ext cx="7772400" cy="4143404"/>
          </a:xfrm>
        </p:spPr>
        <p:txBody>
          <a:bodyPr/>
          <a:lstStyle/>
          <a:p>
            <a:r>
              <a:rPr lang="es-ES" dirty="0" smtClean="0"/>
              <a:t>Las rocas, se pueden clasificar de acuerdo a su inicio en sedimentarias,  ígneas, metamórficas.</a:t>
            </a:r>
          </a:p>
          <a:p>
            <a:endParaRPr lang="es-ES" dirty="0" smtClean="0"/>
          </a:p>
          <a:p>
            <a:r>
              <a:rPr lang="es-ES" dirty="0" smtClean="0"/>
              <a:t>Se encuentran en el manto y la corteza, las rocas se encuentran formadas por minerales que son sustancias puras, se distinguen por su dureza, su brillo, su densidad y por su color.</a:t>
            </a:r>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1071546"/>
            <a:ext cx="7184920" cy="683504"/>
          </a:xfrm>
        </p:spPr>
        <p:txBody>
          <a:bodyPr/>
          <a:lstStyle/>
          <a:p>
            <a:pPr algn="ctr"/>
            <a:r>
              <a:rPr lang="es-ES" sz="3600" dirty="0" smtClean="0"/>
              <a:t/>
            </a:r>
            <a:br>
              <a:rPr lang="es-ES" sz="3600" dirty="0" smtClean="0"/>
            </a:br>
            <a:r>
              <a:rPr lang="es-ES" sz="3600" dirty="0" smtClean="0"/>
              <a:t>Rocas sedimentarias:</a:t>
            </a:r>
            <a:endParaRPr lang="es-ES" sz="3600" dirty="0"/>
          </a:p>
        </p:txBody>
      </p:sp>
      <p:sp>
        <p:nvSpPr>
          <p:cNvPr id="3" name="2 Marcador de texto"/>
          <p:cNvSpPr>
            <a:spLocks noGrp="1"/>
          </p:cNvSpPr>
          <p:nvPr>
            <p:ph type="body" idx="1"/>
          </p:nvPr>
        </p:nvSpPr>
        <p:spPr>
          <a:xfrm>
            <a:off x="857224" y="2000240"/>
            <a:ext cx="7772400" cy="4143404"/>
          </a:xfrm>
        </p:spPr>
        <p:txBody>
          <a:bodyPr/>
          <a:lstStyle/>
          <a:p>
            <a:r>
              <a:rPr lang="es-ES" dirty="0" smtClean="0"/>
              <a:t>Estas rocas se constituyen por almacenamientos o depósitos sedimentos,  algunos contienen fragmentos  de fósiles, es decir  fracciones de plantas, o de animales  petrificados. Para que se formen este tipo de rocas, se requiere de mucha presión para comprimirlas y así lograr constituir las capas llamadas estratos.</a:t>
            </a:r>
          </a:p>
          <a:p>
            <a:r>
              <a:rPr lang="es-ES" dirty="0" smtClean="0"/>
              <a:t>Entre estas rocas encontramos las llamadas areniscas,  yeso, hulla, arcilla y caliza.</a:t>
            </a:r>
          </a:p>
          <a:p>
            <a:endParaRPr lang="es-ES" dirty="0"/>
          </a:p>
        </p:txBody>
      </p:sp>
      <p:pic>
        <p:nvPicPr>
          <p:cNvPr id="4" name="3 Imagen" descr="https://encrypted-tbn0.gstatic.com/images?q=tbn:ANd9GcTuzyWhMHjiZPRaLBHMLyoB0K7_aGTHmN9W2wzuTkphdALrfxeScA"/>
          <p:cNvPicPr/>
          <p:nvPr/>
        </p:nvPicPr>
        <p:blipFill>
          <a:blip r:embed="rId2"/>
          <a:srcRect/>
          <a:stretch>
            <a:fillRect/>
          </a:stretch>
        </p:blipFill>
        <p:spPr bwMode="auto">
          <a:xfrm>
            <a:off x="2000232" y="4857760"/>
            <a:ext cx="1928826" cy="1714512"/>
          </a:xfrm>
          <a:prstGeom prst="rect">
            <a:avLst/>
          </a:prstGeom>
          <a:noFill/>
          <a:ln w="9525">
            <a:noFill/>
            <a:miter lim="800000"/>
            <a:headEnd/>
            <a:tailEnd/>
          </a:ln>
        </p:spPr>
      </p:pic>
      <p:pic>
        <p:nvPicPr>
          <p:cNvPr id="5" name="4 Imagen" descr="https://encrypted-tbn3.gstatic.com/images?q=tbn:ANd9GcSeghUvo3yoGbZ6D6f_Satqrsd2zNfmDmU9dkWmcFGm1eVkAD--Lw"/>
          <p:cNvPicPr/>
          <p:nvPr/>
        </p:nvPicPr>
        <p:blipFill>
          <a:blip r:embed="rId3"/>
          <a:srcRect/>
          <a:stretch>
            <a:fillRect/>
          </a:stretch>
        </p:blipFill>
        <p:spPr bwMode="auto">
          <a:xfrm>
            <a:off x="5500694" y="4500570"/>
            <a:ext cx="1800225" cy="15240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786" y="928670"/>
            <a:ext cx="6286544" cy="714380"/>
          </a:xfrm>
        </p:spPr>
        <p:txBody>
          <a:bodyPr/>
          <a:lstStyle/>
          <a:p>
            <a:pPr algn="ctr"/>
            <a:r>
              <a:rPr lang="es-ES" sz="3200" dirty="0" smtClean="0"/>
              <a:t>Rocas ígneas</a:t>
            </a:r>
            <a:endParaRPr lang="es-ES" sz="3200" dirty="0"/>
          </a:p>
        </p:txBody>
      </p:sp>
      <p:sp>
        <p:nvSpPr>
          <p:cNvPr id="3" name="2 Marcador de texto"/>
          <p:cNvSpPr>
            <a:spLocks noGrp="1"/>
          </p:cNvSpPr>
          <p:nvPr>
            <p:ph type="body" idx="1"/>
          </p:nvPr>
        </p:nvSpPr>
        <p:spPr>
          <a:xfrm>
            <a:off x="1000100" y="1714488"/>
            <a:ext cx="7772400" cy="4153336"/>
          </a:xfrm>
        </p:spPr>
        <p:txBody>
          <a:bodyPr>
            <a:normAutofit fontScale="92500" lnSpcReduction="20000"/>
          </a:bodyPr>
          <a:lstStyle/>
          <a:p>
            <a:r>
              <a:rPr lang="es-ES" b="1" dirty="0" smtClean="0"/>
              <a:t>Rocas ígneas</a:t>
            </a:r>
            <a:endParaRPr lang="es-ES" dirty="0" smtClean="0"/>
          </a:p>
          <a:p>
            <a:r>
              <a:rPr lang="es-ES" dirty="0" smtClean="0"/>
              <a:t>Las </a:t>
            </a:r>
            <a:r>
              <a:rPr lang="es-ES" b="1" dirty="0" smtClean="0"/>
              <a:t>rocas ígneas</a:t>
            </a:r>
            <a:r>
              <a:rPr lang="es-ES" dirty="0" smtClean="0"/>
              <a:t>, se integran cuando el magma (roca fundida) se enfría y se solidifica. Si el enfriamiento se produce lentamente bajo la superficie se forman rocas con cristales grandes denominadas rocas plutónicas o intrusivas, mientras que si el enfriamiento se produce rápidamente sobre la superficie, por ejemplo, tras una erupción volcánica, se forman rocas con cristales invisibles conocidas como rocas volcánicas o extrusivas. La mayor parte de los 700 tipos de rocas ígneas que se han definido es porque se han formado bajo la superficie de la corteza terrestre. Algunos de los ejemplos de  las rocas  ígneas son: la diorita, la riolita, el pórfido (es una roca ígnea  plutónica llamada así por los romanos, debido a su color formada. Se originar  a partir de la solidificación del magma  es decir una masa fluida de origen tectónico a temperaturas muy elevadas en el interior de la corteza terrestre), el gabro, el basalto y el granito.</a:t>
            </a:r>
            <a:endParaRPr lang="es-ES" dirty="0"/>
          </a:p>
        </p:txBody>
      </p:sp>
      <p:pic>
        <p:nvPicPr>
          <p:cNvPr id="4" name="irc_mi" descr="http://explorock.files.wordpress.com/2012/09/0-intro1.jpg?w=589&amp;h=442"/>
          <p:cNvPicPr/>
          <p:nvPr/>
        </p:nvPicPr>
        <p:blipFill>
          <a:blip r:embed="rId2"/>
          <a:srcRect/>
          <a:stretch>
            <a:fillRect/>
          </a:stretch>
        </p:blipFill>
        <p:spPr bwMode="auto">
          <a:xfrm>
            <a:off x="5357818" y="5286388"/>
            <a:ext cx="1785950" cy="124779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786" y="1000108"/>
            <a:ext cx="5756160" cy="754942"/>
          </a:xfrm>
        </p:spPr>
        <p:txBody>
          <a:bodyPr/>
          <a:lstStyle/>
          <a:p>
            <a:pPr algn="ctr"/>
            <a:r>
              <a:rPr lang="es-ES" dirty="0" smtClean="0"/>
              <a:t/>
            </a:r>
            <a:br>
              <a:rPr lang="es-ES" dirty="0" smtClean="0"/>
            </a:br>
            <a:r>
              <a:rPr lang="es-ES" sz="3200" dirty="0" smtClean="0"/>
              <a:t>Rocas metamórficas:</a:t>
            </a:r>
            <a:endParaRPr lang="es-ES" sz="3200" dirty="0"/>
          </a:p>
        </p:txBody>
      </p:sp>
      <p:sp>
        <p:nvSpPr>
          <p:cNvPr id="3" name="2 Marcador de texto"/>
          <p:cNvSpPr>
            <a:spLocks noGrp="1"/>
          </p:cNvSpPr>
          <p:nvPr>
            <p:ph type="body" idx="1"/>
          </p:nvPr>
        </p:nvSpPr>
        <p:spPr>
          <a:xfrm>
            <a:off x="571472" y="1928802"/>
            <a:ext cx="7731280" cy="4357718"/>
          </a:xfrm>
        </p:spPr>
        <p:txBody>
          <a:bodyPr>
            <a:normAutofit fontScale="92500"/>
          </a:bodyPr>
          <a:lstStyle/>
          <a:p>
            <a:r>
              <a:rPr lang="es-ES" dirty="0" smtClean="0"/>
              <a:t>Las rocas metamórficas son las que se forman a partir de otras rocas mediante un proceso llamado metamorfismo. El metamorfismo se da indistintamente en  rocas ígneas, u otras rocas metamórficas, cuando éstas quedan sometidas a altas presiones.</a:t>
            </a:r>
          </a:p>
          <a:p>
            <a:r>
              <a:rPr lang="es-ES" dirty="0" smtClean="0"/>
              <a:t>Este tipo de rocas se originan a partir de las rocas ígneas  o sedimentarias, las cuales cambian su composición debido a la cantidad de calor y de presión que reciben del interior de la Tierra.</a:t>
            </a:r>
          </a:p>
          <a:p>
            <a:r>
              <a:rPr lang="es-ES" dirty="0" smtClean="0"/>
              <a:t>Dentro de las rocas metamórficas están: el mármol, el gneis, la cuarcita y la pizarra.</a:t>
            </a:r>
          </a:p>
          <a:p>
            <a:r>
              <a:rPr lang="es-ES" dirty="0" smtClean="0"/>
              <a:t>Las rocas metamórficas se clasifican según sus propiedades físico-químicas. Los agentes que precisan las rocas metamórficas son dos: los minerales que las forman y las texturas que presentan dichas rocas. </a:t>
            </a:r>
          </a:p>
          <a:p>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714348" y="1000108"/>
            <a:ext cx="7588404" cy="5143536"/>
          </a:xfrm>
        </p:spPr>
        <p:txBody>
          <a:bodyPr/>
          <a:lstStyle/>
          <a:p>
            <a:r>
              <a:rPr lang="es-ES" dirty="0" smtClean="0"/>
              <a:t>Dentro de las rocas metamórficas están: el mármol, el gneis, la cuarcita y la pizarra. </a:t>
            </a:r>
          </a:p>
          <a:p>
            <a:endParaRPr lang="es-ES" dirty="0" smtClean="0"/>
          </a:p>
          <a:p>
            <a:r>
              <a:rPr lang="es-ES" dirty="0" smtClean="0"/>
              <a:t>Las rocas metamórficas se clasifican según sus propiedades físico-químicas. Los agentes que precisan las rocas metamórficas son dos: los minerales que las forman y las texturas que presentan dichas rocas. </a:t>
            </a:r>
          </a:p>
          <a:p>
            <a:endParaRPr lang="es-ES" dirty="0" smtClean="0"/>
          </a:p>
          <a:p>
            <a:endParaRPr lang="es-ES" dirty="0"/>
          </a:p>
        </p:txBody>
      </p:sp>
      <p:pic>
        <p:nvPicPr>
          <p:cNvPr id="4" name="irc_mi" descr="https://elprofedenaturales.files.wordpress.com/2009/11/pizarra.jpg"/>
          <p:cNvPicPr/>
          <p:nvPr/>
        </p:nvPicPr>
        <p:blipFill>
          <a:blip r:embed="rId2"/>
          <a:srcRect/>
          <a:stretch>
            <a:fillRect/>
          </a:stretch>
        </p:blipFill>
        <p:spPr bwMode="auto">
          <a:xfrm>
            <a:off x="3428992" y="3929066"/>
            <a:ext cx="3394028" cy="197167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472</TotalTime>
  <Words>853</Words>
  <Application>Microsoft Office PowerPoint</Application>
  <PresentationFormat>Presentación en pantalla (4:3)</PresentationFormat>
  <Paragraphs>50</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Flujo</vt:lpstr>
      <vt:lpstr>Diapositiva 1</vt:lpstr>
      <vt:lpstr>Las rocas</vt:lpstr>
      <vt:lpstr>¿Cómo se pueden diferenciar las rocas?</vt:lpstr>
      <vt:lpstr>¿Porqué el seres humanos manipulan las rocas y los minerales</vt:lpstr>
      <vt:lpstr>¿Cómo se pueden clasificar y dónde se encuentran las rocas?</vt:lpstr>
      <vt:lpstr> Rocas sedimentarias:</vt:lpstr>
      <vt:lpstr>Rocas ígneas</vt:lpstr>
      <vt:lpstr> Rocas metamórficas:</vt:lpstr>
      <vt:lpstr>Diapositiva 9</vt:lpstr>
      <vt:lpstr>Diapositiva 10</vt:lpstr>
    </vt:vector>
  </TitlesOfParts>
  <Company>PC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c:creator>
  <cp:lastModifiedBy>*</cp:lastModifiedBy>
  <cp:revision>49</cp:revision>
  <dcterms:created xsi:type="dcterms:W3CDTF">2017-05-24T14:46:10Z</dcterms:created>
  <dcterms:modified xsi:type="dcterms:W3CDTF">2017-11-30T17:52:25Z</dcterms:modified>
</cp:coreProperties>
</file>