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7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FE966-AA04-3A40-B34C-8169BDFDE115}" type="datetimeFigureOut">
              <a:rPr lang="es-ES" smtClean="0"/>
              <a:t>1/9/20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C87C-F4BA-DB49-AF3F-58C73801A48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2754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FE966-AA04-3A40-B34C-8169BDFDE115}" type="datetimeFigureOut">
              <a:rPr lang="es-ES" smtClean="0"/>
              <a:t>1/9/20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C87C-F4BA-DB49-AF3F-58C73801A48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9380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FE966-AA04-3A40-B34C-8169BDFDE115}" type="datetimeFigureOut">
              <a:rPr lang="es-ES" smtClean="0"/>
              <a:t>1/9/20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C87C-F4BA-DB49-AF3F-58C73801A48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3695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FE966-AA04-3A40-B34C-8169BDFDE115}" type="datetimeFigureOut">
              <a:rPr lang="es-ES" smtClean="0"/>
              <a:t>1/9/20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C87C-F4BA-DB49-AF3F-58C73801A48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675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FE966-AA04-3A40-B34C-8169BDFDE115}" type="datetimeFigureOut">
              <a:rPr lang="es-ES" smtClean="0"/>
              <a:t>1/9/20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C87C-F4BA-DB49-AF3F-58C73801A48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08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FE966-AA04-3A40-B34C-8169BDFDE115}" type="datetimeFigureOut">
              <a:rPr lang="es-ES" smtClean="0"/>
              <a:t>1/9/20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C87C-F4BA-DB49-AF3F-58C73801A48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5315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FE966-AA04-3A40-B34C-8169BDFDE115}" type="datetimeFigureOut">
              <a:rPr lang="es-ES" smtClean="0"/>
              <a:t>1/9/20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C87C-F4BA-DB49-AF3F-58C73801A48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6153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FE966-AA04-3A40-B34C-8169BDFDE115}" type="datetimeFigureOut">
              <a:rPr lang="es-ES" smtClean="0"/>
              <a:t>1/9/20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C87C-F4BA-DB49-AF3F-58C73801A48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943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FE966-AA04-3A40-B34C-8169BDFDE115}" type="datetimeFigureOut">
              <a:rPr lang="es-ES" smtClean="0"/>
              <a:t>1/9/20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C87C-F4BA-DB49-AF3F-58C73801A48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2734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FE966-AA04-3A40-B34C-8169BDFDE115}" type="datetimeFigureOut">
              <a:rPr lang="es-ES" smtClean="0"/>
              <a:t>1/9/20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C87C-F4BA-DB49-AF3F-58C73801A48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60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FE966-AA04-3A40-B34C-8169BDFDE115}" type="datetimeFigureOut">
              <a:rPr lang="es-ES" smtClean="0"/>
              <a:t>1/9/20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C87C-F4BA-DB49-AF3F-58C73801A48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5096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FE966-AA04-3A40-B34C-8169BDFDE115}" type="datetimeFigureOut">
              <a:rPr lang="es-ES" smtClean="0"/>
              <a:t>1/9/20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8C87C-F4BA-DB49-AF3F-58C73801A48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3315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189131"/>
            <a:ext cx="7772400" cy="1470025"/>
          </a:xfrm>
        </p:spPr>
        <p:txBody>
          <a:bodyPr/>
          <a:lstStyle/>
          <a:p>
            <a:r>
              <a:rPr lang="es-ES" b="1" dirty="0" smtClean="0">
                <a:solidFill>
                  <a:srgbClr val="FF0000"/>
                </a:solidFill>
              </a:rPr>
              <a:t>¿Cómo convertir una fracción impropia a mixta?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139141"/>
            <a:ext cx="6400800" cy="1752600"/>
          </a:xfrm>
        </p:spPr>
        <p:txBody>
          <a:bodyPr>
            <a:normAutofit/>
          </a:bodyPr>
          <a:lstStyle/>
          <a:p>
            <a:r>
              <a:rPr lang="es-ES" sz="3600" b="1" dirty="0" smtClean="0">
                <a:solidFill>
                  <a:srgbClr val="008000"/>
                </a:solidFill>
              </a:rPr>
              <a:t>¿Cómo convertir una fracción de mixta a impropia?</a:t>
            </a:r>
            <a:endParaRPr lang="es-ES" sz="3600" b="1" dirty="0">
              <a:solidFill>
                <a:srgbClr val="008000"/>
              </a:solidFill>
            </a:endParaRPr>
          </a:p>
        </p:txBody>
      </p:sp>
      <p:pic>
        <p:nvPicPr>
          <p:cNvPr id="4" name="Imagen 3" descr="Captura de Pantalla 2020-08-10 a la(s) 19.27.3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235" y="4455093"/>
            <a:ext cx="2122019" cy="2105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66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FRACCIONES IMPROPIAS Y MIXTAS</a:t>
            </a:r>
            <a:endParaRPr lang="es-ES" sz="2400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688976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>
                <a:solidFill>
                  <a:schemeClr val="accent5">
                    <a:lumMod val="75000"/>
                  </a:schemeClr>
                </a:solidFill>
              </a:rPr>
              <a:t>¿Qué es una fracción impropia?</a:t>
            </a:r>
            <a:endParaRPr lang="es-E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518646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>
                <a:solidFill>
                  <a:srgbClr val="008000"/>
                </a:solidFill>
              </a:rPr>
              <a:t>¿Qué es una fracción mixta?</a:t>
            </a:r>
          </a:p>
          <a:p>
            <a:endParaRPr lang="es-ES" dirty="0"/>
          </a:p>
          <a:p>
            <a:endParaRPr lang="es-ES" dirty="0"/>
          </a:p>
        </p:txBody>
      </p:sp>
      <p:pic>
        <p:nvPicPr>
          <p:cNvPr id="7" name="Imagen 6" descr="Captura de Pantalla 2020-08-27 a la(s) 17.08.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53" y="2778311"/>
            <a:ext cx="3165288" cy="2340535"/>
          </a:xfrm>
          <a:prstGeom prst="rect">
            <a:avLst/>
          </a:prstGeom>
        </p:spPr>
      </p:pic>
      <p:pic>
        <p:nvPicPr>
          <p:cNvPr id="8" name="Imagen 7" descr="Captura de Pantalla 2020-08-27 a la(s) 17.22.07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569" y="2918758"/>
            <a:ext cx="3698819" cy="2200088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659653" y="5304119"/>
            <a:ext cx="3263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Una fracción impropia es más grande que la unidad. Tiene el denominador mayor que el numerador</a:t>
            </a:r>
            <a:endParaRPr lang="es-ES" dirty="0"/>
          </a:p>
        </p:txBody>
      </p:sp>
      <p:sp>
        <p:nvSpPr>
          <p:cNvPr id="12" name="CuadroTexto 11"/>
          <p:cNvSpPr txBox="1"/>
          <p:nvPr/>
        </p:nvSpPr>
        <p:spPr>
          <a:xfrm>
            <a:off x="4736352" y="5677647"/>
            <a:ext cx="3600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 fracción mixta está formada por una parte entera y una fraccionaria.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4701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rgbClr val="0000FF"/>
                </a:solidFill>
              </a:rPr>
              <a:t>Para convertir una fracción mixta a impropia debemos:</a:t>
            </a:r>
            <a:endParaRPr lang="es-ES" b="1" dirty="0">
              <a:solidFill>
                <a:srgbClr val="0000FF"/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/>
            <a:r>
              <a:rPr lang="es-ES_tradnl" sz="1800" dirty="0"/>
              <a:t>El numerador de la fracción impropia se obtiene de realizar la siguiente operación: </a:t>
            </a:r>
            <a:r>
              <a:rPr lang="es-ES_tradnl" sz="1800" dirty="0" smtClean="0"/>
              <a:t>2 </a:t>
            </a:r>
            <a:r>
              <a:rPr lang="es-ES_tradnl" sz="1800" dirty="0"/>
              <a:t>x </a:t>
            </a:r>
            <a:r>
              <a:rPr lang="es-ES_tradnl" sz="1800" dirty="0" smtClean="0"/>
              <a:t>3 </a:t>
            </a:r>
            <a:r>
              <a:rPr lang="es-ES_tradnl" sz="1800" dirty="0"/>
              <a:t>+ </a:t>
            </a:r>
            <a:r>
              <a:rPr lang="es-ES_tradnl" sz="1800" dirty="0" smtClean="0"/>
              <a:t>2, </a:t>
            </a:r>
            <a:r>
              <a:rPr lang="es-ES_tradnl" sz="1800" dirty="0"/>
              <a:t>donde </a:t>
            </a:r>
            <a:r>
              <a:rPr lang="es-ES_tradnl" sz="1800" dirty="0" smtClean="0"/>
              <a:t>2 </a:t>
            </a:r>
            <a:r>
              <a:rPr lang="es-ES_tradnl" sz="1800" dirty="0"/>
              <a:t>es la parte entera de la fracción mixta, la </a:t>
            </a:r>
            <a:r>
              <a:rPr lang="es-ES_tradnl" sz="1800" dirty="0" smtClean="0"/>
              <a:t>3 </a:t>
            </a:r>
            <a:r>
              <a:rPr lang="es-ES_tradnl" sz="1800" dirty="0"/>
              <a:t>es el denominador y la </a:t>
            </a:r>
            <a:r>
              <a:rPr lang="es-ES_tradnl" sz="1800" dirty="0" smtClean="0"/>
              <a:t>2 </a:t>
            </a:r>
            <a:r>
              <a:rPr lang="es-ES_tradnl" sz="1800" dirty="0"/>
              <a:t>es el numerador</a:t>
            </a:r>
            <a:r>
              <a:rPr lang="es-ES_tradnl" sz="1800" dirty="0" smtClean="0"/>
              <a:t>.</a:t>
            </a:r>
          </a:p>
          <a:p>
            <a:pPr lvl="0"/>
            <a:endParaRPr lang="es-ES_tradnl" sz="1800" dirty="0"/>
          </a:p>
          <a:p>
            <a:pPr lvl="0"/>
            <a:endParaRPr lang="es-ES_tradnl" sz="1800" dirty="0"/>
          </a:p>
          <a:p>
            <a:pPr lvl="0"/>
            <a:r>
              <a:rPr lang="es-ES_tradnl" sz="1800" dirty="0"/>
              <a:t>El denominador de la fracción impropia será el mismo que el de la fracción mixta original.</a:t>
            </a:r>
          </a:p>
          <a:p>
            <a:endParaRPr lang="es-ES" dirty="0"/>
          </a:p>
        </p:txBody>
      </p:sp>
      <p:pic>
        <p:nvPicPr>
          <p:cNvPr id="7" name="Marcador de contenido 6" descr="Captura de Pantalla 2020-08-27 a la(s) 13.01.13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4576" b="-5457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1175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Ejemplos de mixta a impropia</a:t>
            </a:r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000FF"/>
                </a:solidFill>
              </a:rPr>
              <a:t>Ejemplo 1</a:t>
            </a:r>
            <a:endParaRPr lang="es-ES" dirty="0">
              <a:solidFill>
                <a:srgbClr val="0000FF"/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417638"/>
            <a:ext cx="4038600" cy="4708525"/>
          </a:xfrm>
        </p:spPr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Ejemplo 2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5" name="Elipse 4"/>
          <p:cNvSpPr/>
          <p:nvPr/>
        </p:nvSpPr>
        <p:spPr>
          <a:xfrm>
            <a:off x="806825" y="2154517"/>
            <a:ext cx="1269999" cy="1293906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/>
              <a:t>3</a:t>
            </a:r>
            <a:r>
              <a:rPr lang="es-ES" sz="2400" dirty="0" smtClean="0"/>
              <a:t>⅖</a:t>
            </a:r>
            <a:endParaRPr lang="es-ES" dirty="0"/>
          </a:p>
        </p:txBody>
      </p:sp>
      <p:sp>
        <p:nvSpPr>
          <p:cNvPr id="6" name="Elipse 5"/>
          <p:cNvSpPr/>
          <p:nvPr/>
        </p:nvSpPr>
        <p:spPr>
          <a:xfrm>
            <a:off x="1695101" y="4464424"/>
            <a:ext cx="1797373" cy="1526988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3 X 5 </a:t>
            </a:r>
            <a:r>
              <a:rPr lang="es-ES" dirty="0" smtClean="0"/>
              <a:t>+2=17</a:t>
            </a:r>
            <a:endParaRPr lang="es-ES" dirty="0"/>
          </a:p>
        </p:txBody>
      </p:sp>
      <p:sp>
        <p:nvSpPr>
          <p:cNvPr id="7" name="Elipse 6"/>
          <p:cNvSpPr/>
          <p:nvPr/>
        </p:nvSpPr>
        <p:spPr>
          <a:xfrm>
            <a:off x="3104777" y="1937871"/>
            <a:ext cx="1258047" cy="1358154"/>
          </a:xfrm>
          <a:prstGeom prst="ellipse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17/5</a:t>
            </a:r>
            <a:endParaRPr lang="es-ES" dirty="0"/>
          </a:p>
        </p:txBody>
      </p:sp>
      <p:sp>
        <p:nvSpPr>
          <p:cNvPr id="8" name="Flecha derecha 7"/>
          <p:cNvSpPr/>
          <p:nvPr/>
        </p:nvSpPr>
        <p:spPr>
          <a:xfrm rot="18914734">
            <a:off x="2966300" y="3466532"/>
            <a:ext cx="683874" cy="484632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Flecha derecha 8"/>
          <p:cNvSpPr/>
          <p:nvPr/>
        </p:nvSpPr>
        <p:spPr>
          <a:xfrm rot="3458301">
            <a:off x="1862550" y="3436445"/>
            <a:ext cx="704214" cy="505913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Elipse 9"/>
          <p:cNvSpPr/>
          <p:nvPr/>
        </p:nvSpPr>
        <p:spPr>
          <a:xfrm>
            <a:off x="4858070" y="2063366"/>
            <a:ext cx="1464236" cy="1510553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 smtClean="0"/>
              <a:t>4</a:t>
            </a:r>
            <a:r>
              <a:rPr lang="es-ES" sz="2400" dirty="0" smtClean="0">
                <a:latin typeface="Lucida Grande"/>
                <a:ea typeface="Lucida Grande"/>
                <a:cs typeface="Lucida Grande"/>
              </a:rPr>
              <a:t>⅖</a:t>
            </a:r>
            <a:endParaRPr lang="es-ES" sz="2400" dirty="0"/>
          </a:p>
        </p:txBody>
      </p:sp>
      <p:sp>
        <p:nvSpPr>
          <p:cNvPr id="11" name="Elipse 10"/>
          <p:cNvSpPr/>
          <p:nvPr/>
        </p:nvSpPr>
        <p:spPr>
          <a:xfrm>
            <a:off x="6858000" y="1937870"/>
            <a:ext cx="1497106" cy="1510553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22/5</a:t>
            </a:r>
            <a:endParaRPr lang="es-ES" dirty="0"/>
          </a:p>
        </p:txBody>
      </p:sp>
      <p:sp>
        <p:nvSpPr>
          <p:cNvPr id="12" name="Elipse 11"/>
          <p:cNvSpPr/>
          <p:nvPr/>
        </p:nvSpPr>
        <p:spPr>
          <a:xfrm>
            <a:off x="5590188" y="4304135"/>
            <a:ext cx="2048391" cy="1687277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4 X 5 + 2</a:t>
            </a:r>
            <a:r>
              <a:rPr lang="es-ES" dirty="0" smtClean="0"/>
              <a:t>= 22</a:t>
            </a:r>
            <a:endParaRPr lang="es-ES" dirty="0" smtClean="0"/>
          </a:p>
        </p:txBody>
      </p:sp>
      <p:sp>
        <p:nvSpPr>
          <p:cNvPr id="13" name="Flecha derecha 12"/>
          <p:cNvSpPr/>
          <p:nvPr/>
        </p:nvSpPr>
        <p:spPr>
          <a:xfrm rot="18323862">
            <a:off x="7126875" y="3591591"/>
            <a:ext cx="601417" cy="484632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Flecha derecha 13"/>
          <p:cNvSpPr/>
          <p:nvPr/>
        </p:nvSpPr>
        <p:spPr>
          <a:xfrm rot="3600843">
            <a:off x="5425575" y="3734761"/>
            <a:ext cx="623674" cy="484632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469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rgbClr val="953735"/>
                </a:solidFill>
              </a:rPr>
              <a:t>Para convertir una fracción impropia a mixta debemos:</a:t>
            </a:r>
            <a:endParaRPr lang="es-ES" b="1" dirty="0">
              <a:solidFill>
                <a:srgbClr val="953735"/>
              </a:solidFill>
            </a:endParaRPr>
          </a:p>
        </p:txBody>
      </p:sp>
      <p:pic>
        <p:nvPicPr>
          <p:cNvPr id="5" name="Marcador de contenido 4" descr="Captura de Pantalla 2020-08-27 a la(s) 13.00.20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5967" b="-65967"/>
          <a:stretch>
            <a:fillRect/>
          </a:stretch>
        </p:blipFill>
        <p:spPr/>
      </p:pic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es-ES_tradnl" sz="2000" dirty="0"/>
              <a:t>Dividir el numerador entre el denominador</a:t>
            </a:r>
            <a:r>
              <a:rPr lang="es-ES_tradnl" sz="2000" dirty="0" smtClean="0"/>
              <a:t>.</a:t>
            </a:r>
          </a:p>
          <a:p>
            <a:pPr lvl="0"/>
            <a:endParaRPr lang="es-ES_tradnl" sz="2000" dirty="0"/>
          </a:p>
          <a:p>
            <a:pPr lvl="0"/>
            <a:endParaRPr lang="es-ES_tradnl" sz="2000" dirty="0"/>
          </a:p>
          <a:p>
            <a:pPr lvl="0"/>
            <a:r>
              <a:rPr lang="es-ES_tradnl" sz="2000" dirty="0"/>
              <a:t>Una vez hecha la división, tomarás al cociente de la misma como la parte entera, el resto será el numerador y el denominador será el mismo que el de la fracción impropia.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12359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0656"/>
          </a:xfrm>
        </p:spPr>
        <p:txBody>
          <a:bodyPr/>
          <a:lstStyle/>
          <a:p>
            <a:r>
              <a:rPr lang="es-ES" dirty="0" smtClean="0">
                <a:solidFill>
                  <a:srgbClr val="FF6600"/>
                </a:solidFill>
              </a:rPr>
              <a:t>Ejemplos de impropia a mixta</a:t>
            </a:r>
            <a:endParaRPr lang="es-ES" dirty="0">
              <a:solidFill>
                <a:srgbClr val="FF66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195294"/>
            <a:ext cx="4038600" cy="5169647"/>
          </a:xfrm>
        </p:spPr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Ejemplo  1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359648"/>
            <a:ext cx="4038600" cy="4766516"/>
          </a:xfrm>
        </p:spPr>
        <p:txBody>
          <a:bodyPr/>
          <a:lstStyle/>
          <a:p>
            <a:r>
              <a:rPr lang="es-ES" dirty="0" smtClean="0">
                <a:solidFill>
                  <a:srgbClr val="008000"/>
                </a:solidFill>
              </a:rPr>
              <a:t>Ejemplo 2</a:t>
            </a:r>
            <a:endParaRPr lang="es-ES" dirty="0">
              <a:solidFill>
                <a:srgbClr val="008000"/>
              </a:solidFill>
            </a:endParaRPr>
          </a:p>
        </p:txBody>
      </p:sp>
      <p:sp>
        <p:nvSpPr>
          <p:cNvPr id="6" name="Elipse 5"/>
          <p:cNvSpPr/>
          <p:nvPr/>
        </p:nvSpPr>
        <p:spPr>
          <a:xfrm>
            <a:off x="691150" y="1811408"/>
            <a:ext cx="1729321" cy="1458259"/>
          </a:xfrm>
          <a:prstGeom prst="ellipse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14/3</a:t>
            </a:r>
            <a:endParaRPr lang="es-ES" dirty="0"/>
          </a:p>
        </p:txBody>
      </p:sp>
      <p:sp>
        <p:nvSpPr>
          <p:cNvPr id="7" name="Elipse 6"/>
          <p:cNvSpPr/>
          <p:nvPr/>
        </p:nvSpPr>
        <p:spPr>
          <a:xfrm>
            <a:off x="2747682" y="1811408"/>
            <a:ext cx="1748118" cy="1512047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 smtClean="0"/>
              <a:t>4</a:t>
            </a:r>
            <a:r>
              <a:rPr lang="es-ES" sz="3200" dirty="0" smtClean="0"/>
              <a:t>⅔</a:t>
            </a:r>
            <a:endParaRPr lang="es-ES" sz="3200" dirty="0"/>
          </a:p>
        </p:txBody>
      </p:sp>
      <p:sp>
        <p:nvSpPr>
          <p:cNvPr id="8" name="Elipse 7"/>
          <p:cNvSpPr/>
          <p:nvPr/>
        </p:nvSpPr>
        <p:spPr>
          <a:xfrm>
            <a:off x="1904761" y="4479646"/>
            <a:ext cx="1890298" cy="1646517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14 ÷ 3 </a:t>
            </a:r>
            <a:r>
              <a:rPr lang="es-ES" dirty="0" smtClean="0"/>
              <a:t>= 4 </a:t>
            </a:r>
            <a:endParaRPr lang="es-ES" dirty="0"/>
          </a:p>
        </p:txBody>
      </p:sp>
      <p:sp>
        <p:nvSpPr>
          <p:cNvPr id="9" name="Flecha derecha 8"/>
          <p:cNvSpPr/>
          <p:nvPr/>
        </p:nvSpPr>
        <p:spPr>
          <a:xfrm rot="18524950">
            <a:off x="3023648" y="3615331"/>
            <a:ext cx="716436" cy="484632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Flecha derecha 9"/>
          <p:cNvSpPr/>
          <p:nvPr/>
        </p:nvSpPr>
        <p:spPr>
          <a:xfrm rot="3107300">
            <a:off x="1759743" y="3625347"/>
            <a:ext cx="741136" cy="484632"/>
          </a:xfrm>
          <a:prstGeom prst="rightArrow">
            <a:avLst>
              <a:gd name="adj1" fmla="val 46804"/>
              <a:gd name="adj2" fmla="val 50000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Elipse 10"/>
          <p:cNvSpPr/>
          <p:nvPr/>
        </p:nvSpPr>
        <p:spPr>
          <a:xfrm>
            <a:off x="4983146" y="1942354"/>
            <a:ext cx="1568824" cy="1484253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13/4</a:t>
            </a:r>
            <a:endParaRPr lang="es-ES" dirty="0"/>
          </a:p>
        </p:txBody>
      </p:sp>
      <p:sp>
        <p:nvSpPr>
          <p:cNvPr id="12" name="Elipse 11"/>
          <p:cNvSpPr/>
          <p:nvPr/>
        </p:nvSpPr>
        <p:spPr>
          <a:xfrm>
            <a:off x="7141883" y="1917795"/>
            <a:ext cx="1544917" cy="1508812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 smtClean="0"/>
              <a:t>3</a:t>
            </a:r>
            <a:r>
              <a:rPr lang="es-ES" sz="3200" dirty="0" smtClean="0"/>
              <a:t>¼</a:t>
            </a:r>
            <a:endParaRPr lang="es-ES" sz="3200" dirty="0"/>
          </a:p>
        </p:txBody>
      </p:sp>
      <p:sp>
        <p:nvSpPr>
          <p:cNvPr id="13" name="Elipse 12"/>
          <p:cNvSpPr/>
          <p:nvPr/>
        </p:nvSpPr>
        <p:spPr>
          <a:xfrm>
            <a:off x="5692588" y="4308719"/>
            <a:ext cx="1676400" cy="1371916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13 </a:t>
            </a:r>
            <a:r>
              <a:rPr lang="es-ES" dirty="0"/>
              <a:t>÷ </a:t>
            </a:r>
            <a:r>
              <a:rPr lang="es-ES" dirty="0" smtClean="0"/>
              <a:t>4 </a:t>
            </a:r>
            <a:r>
              <a:rPr lang="es-ES" dirty="0"/>
              <a:t>= </a:t>
            </a:r>
            <a:r>
              <a:rPr lang="es-ES" dirty="0" smtClean="0"/>
              <a:t>3 </a:t>
            </a:r>
            <a:endParaRPr lang="es-ES" dirty="0"/>
          </a:p>
        </p:txBody>
      </p:sp>
      <p:sp>
        <p:nvSpPr>
          <p:cNvPr id="19" name="Flecha derecha 18"/>
          <p:cNvSpPr/>
          <p:nvPr/>
        </p:nvSpPr>
        <p:spPr>
          <a:xfrm rot="18361005">
            <a:off x="6897712" y="3726862"/>
            <a:ext cx="703491" cy="484632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Flecha derecha 19"/>
          <p:cNvSpPr/>
          <p:nvPr/>
        </p:nvSpPr>
        <p:spPr>
          <a:xfrm rot="3732995">
            <a:off x="5727065" y="3631595"/>
            <a:ext cx="770574" cy="484632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5659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3">
                    <a:lumMod val="50000"/>
                  </a:schemeClr>
                </a:solidFill>
              </a:rPr>
              <a:t>Ejercicios</a:t>
            </a:r>
            <a:endParaRPr lang="es-E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6" name="Marcador de contenido 5" descr="Captura de Pantalla 2020-09-01 a la(s) 18.09.55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913" b="-7913"/>
          <a:stretch>
            <a:fillRect/>
          </a:stretch>
        </p:blipFill>
        <p:spPr>
          <a:xfrm>
            <a:off x="4648200" y="2211294"/>
            <a:ext cx="4038600" cy="3914869"/>
          </a:xfrm>
        </p:spPr>
      </p:pic>
      <p:sp>
        <p:nvSpPr>
          <p:cNvPr id="7" name="CuadroTexto 6"/>
          <p:cNvSpPr txBox="1"/>
          <p:nvPr/>
        </p:nvSpPr>
        <p:spPr>
          <a:xfrm>
            <a:off x="4930589" y="1738716"/>
            <a:ext cx="3406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Convierta las fracciones impropias a mixtas</a:t>
            </a:r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567765" y="2166471"/>
            <a:ext cx="2868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Convierta las fracciones de mixtas a impropias</a:t>
            </a:r>
            <a:endParaRPr lang="es-ES" dirty="0"/>
          </a:p>
        </p:txBody>
      </p:sp>
      <p:pic>
        <p:nvPicPr>
          <p:cNvPr id="10" name="Marcador de contenido 9" descr="Captura de Pantalla 2020-09-01 a la(s) 18.39.36.png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0856" b="-20856"/>
          <a:stretch>
            <a:fillRect/>
          </a:stretch>
        </p:blipFill>
        <p:spPr>
          <a:xfrm>
            <a:off x="457200" y="2211294"/>
            <a:ext cx="4038600" cy="4525963"/>
          </a:xfrm>
        </p:spPr>
      </p:pic>
    </p:spTree>
    <p:extLst>
      <p:ext uri="{BB962C8B-B14F-4D97-AF65-F5344CB8AC3E}">
        <p14:creationId xmlns:p14="http://schemas.microsoft.com/office/powerpoint/2010/main" val="2712646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</TotalTime>
  <Words>263</Words>
  <Application>Microsoft Macintosh PowerPoint</Application>
  <PresentationFormat>Presentación en pantalla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¿Cómo convertir una fracción impropia a mixta?</vt:lpstr>
      <vt:lpstr>FRACCIONES IMPROPIAS Y MIXTAS</vt:lpstr>
      <vt:lpstr>Para convertir una fracción mixta a impropia debemos:</vt:lpstr>
      <vt:lpstr>Ejemplos de mixta a impropia</vt:lpstr>
      <vt:lpstr>Para convertir una fracción impropia a mixta debemos:</vt:lpstr>
      <vt:lpstr>Ejemplos de impropia a mixta</vt:lpstr>
      <vt:lpstr>Ejercicios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¿Cómo convertir una fracción impropia a mixta?</dc:title>
  <dc:creator>USUARIO</dc:creator>
  <cp:lastModifiedBy>USUARIO</cp:lastModifiedBy>
  <cp:revision>24</cp:revision>
  <cp:lastPrinted>2020-09-02T00:26:26Z</cp:lastPrinted>
  <dcterms:created xsi:type="dcterms:W3CDTF">2020-08-27T19:24:26Z</dcterms:created>
  <dcterms:modified xsi:type="dcterms:W3CDTF">2020-09-02T00:51:59Z</dcterms:modified>
</cp:coreProperties>
</file>