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7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856F-EF9E-D042-BE46-7CEAD158449F}" type="datetimeFigureOut">
              <a:rPr lang="es-ES" smtClean="0"/>
              <a:t>26/8/20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ABC22-D9CF-A24D-8F7B-80EAA922E65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0129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856F-EF9E-D042-BE46-7CEAD158449F}" type="datetimeFigureOut">
              <a:rPr lang="es-ES" smtClean="0"/>
              <a:t>26/8/20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ABC22-D9CF-A24D-8F7B-80EAA922E65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67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856F-EF9E-D042-BE46-7CEAD158449F}" type="datetimeFigureOut">
              <a:rPr lang="es-ES" smtClean="0"/>
              <a:t>26/8/20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ABC22-D9CF-A24D-8F7B-80EAA922E65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3860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856F-EF9E-D042-BE46-7CEAD158449F}" type="datetimeFigureOut">
              <a:rPr lang="es-ES" smtClean="0"/>
              <a:t>26/8/20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ABC22-D9CF-A24D-8F7B-80EAA922E65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9919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856F-EF9E-D042-BE46-7CEAD158449F}" type="datetimeFigureOut">
              <a:rPr lang="es-ES" smtClean="0"/>
              <a:t>26/8/20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ABC22-D9CF-A24D-8F7B-80EAA922E65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2809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856F-EF9E-D042-BE46-7CEAD158449F}" type="datetimeFigureOut">
              <a:rPr lang="es-ES" smtClean="0"/>
              <a:t>26/8/20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ABC22-D9CF-A24D-8F7B-80EAA922E65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635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856F-EF9E-D042-BE46-7CEAD158449F}" type="datetimeFigureOut">
              <a:rPr lang="es-ES" smtClean="0"/>
              <a:t>26/8/20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ABC22-D9CF-A24D-8F7B-80EAA922E65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5323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856F-EF9E-D042-BE46-7CEAD158449F}" type="datetimeFigureOut">
              <a:rPr lang="es-ES" smtClean="0"/>
              <a:t>26/8/20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ABC22-D9CF-A24D-8F7B-80EAA922E65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1079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856F-EF9E-D042-BE46-7CEAD158449F}" type="datetimeFigureOut">
              <a:rPr lang="es-ES" smtClean="0"/>
              <a:t>26/8/20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ABC22-D9CF-A24D-8F7B-80EAA922E65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7994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856F-EF9E-D042-BE46-7CEAD158449F}" type="datetimeFigureOut">
              <a:rPr lang="es-ES" smtClean="0"/>
              <a:t>26/8/20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ABC22-D9CF-A24D-8F7B-80EAA922E65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133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856F-EF9E-D042-BE46-7CEAD158449F}" type="datetimeFigureOut">
              <a:rPr lang="es-ES" smtClean="0"/>
              <a:t>26/8/20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ABC22-D9CF-A24D-8F7B-80EAA922E65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219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  <a:alpha val="7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8856F-EF9E-D042-BE46-7CEAD158449F}" type="datetimeFigureOut">
              <a:rPr lang="es-ES" smtClean="0"/>
              <a:t>26/8/20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ABC22-D9CF-A24D-8F7B-80EAA922E65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3075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¿</a:t>
            </a:r>
            <a:r>
              <a:rPr lang="es-ES_tradnl" sz="2800" dirty="0" err="1" smtClean="0"/>
              <a:t>cuá</a:t>
            </a:r>
            <a:r>
              <a:rPr lang="es-ES" sz="2800" dirty="0" smtClean="0"/>
              <a:t>les son las partes de una fracci</a:t>
            </a:r>
            <a:r>
              <a:rPr lang="es-ES" sz="2800" dirty="0" smtClean="0"/>
              <a:t>ón</a:t>
            </a:r>
            <a:r>
              <a:rPr lang="es-ES" sz="2800" dirty="0" smtClean="0"/>
              <a:t>?</a:t>
            </a:r>
            <a:endParaRPr lang="es-ES" sz="2800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8741"/>
          </a:xfrm>
        </p:spPr>
        <p:txBody>
          <a:bodyPr/>
          <a:lstStyle/>
          <a:p>
            <a:pPr marL="0" indent="0">
              <a:buNone/>
            </a:pPr>
            <a:endParaRPr lang="es-ES_tradnl" sz="2000" dirty="0"/>
          </a:p>
          <a:p>
            <a:r>
              <a:rPr lang="es-ES_tradnl" sz="2000" b="1" dirty="0"/>
              <a:t>Las fracciones están conformadas por numerador y denominador, donde el numerador corresponde a la cantidad de partes de la unidad que se TOMAN y el denominador corresponde a la cantidad de partes en las que se DIVIDE la unidad. </a:t>
            </a:r>
            <a:endParaRPr lang="es-ES_tradnl" sz="2000" dirty="0"/>
          </a:p>
          <a:p>
            <a:endParaRPr lang="es-ES" dirty="0"/>
          </a:p>
        </p:txBody>
      </p:sp>
      <p:pic>
        <p:nvPicPr>
          <p:cNvPr id="2" name="Imagen 1" descr="Captura de Pantalla 2020-08-26 a la(s) 13.57.4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9411" y="3464112"/>
            <a:ext cx="3854823" cy="206337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673412" y="5697233"/>
            <a:ext cx="61408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La l</a:t>
            </a:r>
            <a:r>
              <a:rPr lang="es-ES" sz="2000" b="1" dirty="0" smtClean="0"/>
              <a:t>ínea que divide a los dos números se llama línea fraccionaria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4238446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¿Qué tipo de fracciones existen?</a:t>
            </a:r>
            <a:endParaRPr lang="es-ES" sz="3600" dirty="0"/>
          </a:p>
        </p:txBody>
      </p:sp>
      <p:pic>
        <p:nvPicPr>
          <p:cNvPr id="4" name="Marcador de contenido 3" descr="FRACCIONES PROPIAS E IMPROPIAS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0" b="107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16407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Fracciones </a:t>
            </a:r>
            <a:r>
              <a:rPr lang="es-ES" dirty="0" smtClean="0"/>
              <a:t>equivalentes</a:t>
            </a:r>
            <a:br>
              <a:rPr lang="es-ES" dirty="0" smtClean="0"/>
            </a:br>
            <a:endParaRPr lang="es-ES" sz="31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195294"/>
            <a:ext cx="8229600" cy="4930869"/>
          </a:xfrm>
        </p:spPr>
        <p:txBody>
          <a:bodyPr/>
          <a:lstStyle/>
          <a:p>
            <a:r>
              <a:rPr lang="es-ES_tradnl" sz="2800" dirty="0" smtClean="0"/>
              <a:t>Concepto</a:t>
            </a:r>
          </a:p>
          <a:p>
            <a:endParaRPr lang="es-ES_tradnl" sz="2400" dirty="0"/>
          </a:p>
          <a:p>
            <a:r>
              <a:rPr lang="es-ES_tradnl" sz="2400" dirty="0" err="1" smtClean="0"/>
              <a:t>e</a:t>
            </a:r>
            <a:r>
              <a:rPr lang="es-ES_tradnl" sz="2400" dirty="0" err="1" smtClean="0"/>
              <a:t>qui</a:t>
            </a:r>
            <a:r>
              <a:rPr lang="es-ES_tradnl" sz="2400" dirty="0" smtClean="0"/>
              <a:t>                                                        igual</a:t>
            </a:r>
            <a:endParaRPr lang="es-ES_tradnl" sz="2400" dirty="0" smtClean="0"/>
          </a:p>
          <a:p>
            <a:endParaRPr lang="es-ES_tradnl" sz="2400" dirty="0" smtClean="0"/>
          </a:p>
          <a:p>
            <a:endParaRPr lang="es-ES_tradnl" sz="2400" dirty="0"/>
          </a:p>
          <a:p>
            <a:r>
              <a:rPr lang="es-ES" sz="2400" dirty="0"/>
              <a:t>v</a:t>
            </a:r>
            <a:r>
              <a:rPr lang="es-ES_tradnl" sz="2400" dirty="0" err="1" smtClean="0"/>
              <a:t>alente</a:t>
            </a:r>
            <a:r>
              <a:rPr lang="es-ES_tradnl" sz="2400" dirty="0" smtClean="0"/>
              <a:t>                                                  valor</a:t>
            </a:r>
            <a:endParaRPr lang="es-ES_tradnl" sz="2400" dirty="0" smtClean="0"/>
          </a:p>
          <a:p>
            <a:endParaRPr lang="es-ES_tradnl" sz="2400" dirty="0"/>
          </a:p>
          <a:p>
            <a:r>
              <a:rPr lang="es-ES_tradnl" sz="2400" dirty="0" smtClean="0"/>
              <a:t>Por </a:t>
            </a:r>
            <a:r>
              <a:rPr lang="es-ES_tradnl" sz="2400" dirty="0"/>
              <a:t>tanto, podemos concluir que</a:t>
            </a:r>
            <a:r>
              <a:rPr lang="es-ES_tradnl" sz="2400" b="1" dirty="0"/>
              <a:t> las fracciones equivalentes son aquellas fracciones que tienen igual valor</a:t>
            </a:r>
            <a:r>
              <a:rPr lang="es-ES_tradnl" sz="2400" dirty="0"/>
              <a:t> y… ¿cuándo dos fracciones tienen el mismo valor?</a:t>
            </a:r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7" name="Flecha derecha 6"/>
          <p:cNvSpPr/>
          <p:nvPr/>
        </p:nvSpPr>
        <p:spPr>
          <a:xfrm>
            <a:off x="2295860" y="2033494"/>
            <a:ext cx="1950421" cy="599421"/>
          </a:xfrm>
          <a:prstGeom prst="rightArrow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s-ES">
              <a:solidFill>
                <a:schemeClr val="accent6"/>
              </a:solidFill>
            </a:endParaRPr>
          </a:p>
        </p:txBody>
      </p:sp>
      <p:sp>
        <p:nvSpPr>
          <p:cNvPr id="8" name="Flecha derecha 7"/>
          <p:cNvSpPr/>
          <p:nvPr/>
        </p:nvSpPr>
        <p:spPr>
          <a:xfrm>
            <a:off x="2295860" y="3273332"/>
            <a:ext cx="1950421" cy="599421"/>
          </a:xfrm>
          <a:prstGeom prst="rightArrow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8710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/>
              <a:t>Veamos un ejemplo</a:t>
            </a:r>
            <a:r>
              <a:rPr lang="mr-IN" dirty="0" smtClean="0"/>
              <a:t>…</a:t>
            </a:r>
            <a:r>
              <a:rPr lang="es-ES_tradnl" dirty="0" smtClean="0"/>
              <a:t>.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525775"/>
            <a:ext cx="8229600" cy="3449637"/>
          </a:xfrm>
        </p:spPr>
        <p:txBody>
          <a:bodyPr/>
          <a:lstStyle/>
          <a:p>
            <a:r>
              <a:rPr lang="es-ES_tradnl" sz="2400" dirty="0"/>
              <a:t>Si tomamos un fracción como referencia. 2/3 de una tarta de limón.</a:t>
            </a:r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606" y="2741706"/>
            <a:ext cx="3889375" cy="1418590"/>
          </a:xfrm>
          <a:prstGeom prst="rect">
            <a:avLst/>
          </a:prstGeom>
        </p:spPr>
      </p:pic>
      <p:sp>
        <p:nvSpPr>
          <p:cNvPr id="6" name="Flecha derecha 5"/>
          <p:cNvSpPr/>
          <p:nvPr/>
        </p:nvSpPr>
        <p:spPr>
          <a:xfrm>
            <a:off x="7530353" y="6110941"/>
            <a:ext cx="799114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3218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539377"/>
            <a:ext cx="8229600" cy="4525963"/>
          </a:xfrm>
        </p:spPr>
        <p:txBody>
          <a:bodyPr/>
          <a:lstStyle/>
          <a:p>
            <a:r>
              <a:rPr lang="es-ES_tradnl" sz="2400" dirty="0"/>
              <a:t>Y</a:t>
            </a:r>
            <a:r>
              <a:rPr lang="es-ES_tradnl" sz="2400" dirty="0" smtClean="0"/>
              <a:t> </a:t>
            </a:r>
            <a:r>
              <a:rPr lang="es-ES_tradnl" sz="2400" dirty="0" smtClean="0"/>
              <a:t>partimos cada una de las porciones del reparto anterior en dos, obtenemos el doble de porciones que antes y por tanto obtenemos una fracción nueva, pero seguimos comiendo la misma cantidad que antes. </a:t>
            </a:r>
          </a:p>
          <a:p>
            <a:endParaRPr lang="es-ES" dirty="0"/>
          </a:p>
        </p:txBody>
      </p:sp>
      <p:pic>
        <p:nvPicPr>
          <p:cNvPr id="4" name="Imagen 3" descr="Captura de Pantalla 2020-08-24 a la(s) 15.40.2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35" y="2257547"/>
            <a:ext cx="5425109" cy="2807793"/>
          </a:xfrm>
          <a:prstGeom prst="rect">
            <a:avLst/>
          </a:prstGeom>
        </p:spPr>
      </p:pic>
      <p:sp>
        <p:nvSpPr>
          <p:cNvPr id="7" name="Flecha derecha 6"/>
          <p:cNvSpPr/>
          <p:nvPr/>
        </p:nvSpPr>
        <p:spPr>
          <a:xfrm>
            <a:off x="7709646" y="5995641"/>
            <a:ext cx="814055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9859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345141"/>
            <a:ext cx="8229600" cy="5900271"/>
          </a:xfrm>
        </p:spPr>
        <p:txBody>
          <a:bodyPr/>
          <a:lstStyle/>
          <a:p>
            <a:r>
              <a:rPr lang="es-ES_tradnl" sz="2400" dirty="0"/>
              <a:t>Pasamos de 2/3 a 4/6. Que son, dos fracciones que representan una misma cantidad con un número diferentes de partes.</a:t>
            </a:r>
          </a:p>
          <a:p>
            <a:r>
              <a:rPr lang="es-ES_tradnl" sz="2400" b="1" dirty="0"/>
              <a:t>De esta forma diremos que, las fracciones equivalentes son aquellas fracciones que representan una misma cantidad, aunque el numerador y el denominador sean diferentes.</a:t>
            </a:r>
            <a:endParaRPr lang="es-ES_tradnl" sz="2400" dirty="0"/>
          </a:p>
          <a:p>
            <a:endParaRPr lang="es-ES" dirty="0"/>
          </a:p>
        </p:txBody>
      </p:sp>
      <p:pic>
        <p:nvPicPr>
          <p:cNvPr id="4" name="Imagen 3" descr="Captura de Pantalla 2020-08-24 a la(s) 15.42.2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17" y="2759138"/>
            <a:ext cx="5841999" cy="2472264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57200" y="5737412"/>
            <a:ext cx="6394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Todas las fracciones anteriores son equivalentes</a:t>
            </a:r>
            <a:endParaRPr lang="es-ES" sz="2400" dirty="0"/>
          </a:p>
        </p:txBody>
      </p:sp>
      <p:sp>
        <p:nvSpPr>
          <p:cNvPr id="6" name="Flecha derecha 5"/>
          <p:cNvSpPr/>
          <p:nvPr/>
        </p:nvSpPr>
        <p:spPr>
          <a:xfrm>
            <a:off x="7918824" y="6212272"/>
            <a:ext cx="767976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43973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150</Words>
  <Application>Microsoft Macintosh PowerPoint</Application>
  <PresentationFormat>Presentación en pantalla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¿cuáles son las partes de una fracción?</vt:lpstr>
      <vt:lpstr>¿Qué tipo de fracciones existen?</vt:lpstr>
      <vt:lpstr>Fracciones equivalentes </vt:lpstr>
      <vt:lpstr>Veamos un ejemplo….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¿CUÁLES SON LAS PARTES DE UNA FRACCIÓN?</dc:title>
  <dc:creator>USUARIO</dc:creator>
  <cp:lastModifiedBy>USUARIO</cp:lastModifiedBy>
  <cp:revision>7</cp:revision>
  <dcterms:created xsi:type="dcterms:W3CDTF">2020-08-24T22:53:20Z</dcterms:created>
  <dcterms:modified xsi:type="dcterms:W3CDTF">2020-08-27T00:32:16Z</dcterms:modified>
</cp:coreProperties>
</file>