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70" r:id="rId15"/>
    <p:sldId id="267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1E50127-930C-49BD-824E-1D0182AF89F7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23350B5-FEBC-4AF9-8BE3-EE0293CC34A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50127-930C-49BD-824E-1D0182AF89F7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350B5-FEBC-4AF9-8BE3-EE0293CC34A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50127-930C-49BD-824E-1D0182AF89F7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350B5-FEBC-4AF9-8BE3-EE0293CC34A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1E50127-930C-49BD-824E-1D0182AF89F7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23350B5-FEBC-4AF9-8BE3-EE0293CC34A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1E50127-930C-49BD-824E-1D0182AF89F7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23350B5-FEBC-4AF9-8BE3-EE0293CC34A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50127-930C-49BD-824E-1D0182AF89F7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350B5-FEBC-4AF9-8BE3-EE0293CC34A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50127-930C-49BD-824E-1D0182AF89F7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350B5-FEBC-4AF9-8BE3-EE0293CC34A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1E50127-930C-49BD-824E-1D0182AF89F7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3350B5-FEBC-4AF9-8BE3-EE0293CC34A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50127-930C-49BD-824E-1D0182AF89F7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350B5-FEBC-4AF9-8BE3-EE0293CC34A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1E50127-930C-49BD-824E-1D0182AF89F7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23350B5-FEBC-4AF9-8BE3-EE0293CC34A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1E50127-930C-49BD-824E-1D0182AF89F7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3350B5-FEBC-4AF9-8BE3-EE0293CC34A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1E50127-930C-49BD-824E-1D0182AF89F7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23350B5-FEBC-4AF9-8BE3-EE0293CC34A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FTRzHkhg34" TargetMode="External"/><Relationship Id="rId2" Type="http://schemas.openxmlformats.org/officeDocument/2006/relationships/hyperlink" Target="https://www.youtube.com/watch?v=uW9GLC8e_S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714612" y="642918"/>
            <a:ext cx="5743588" cy="1500198"/>
          </a:xfrm>
        </p:spPr>
        <p:txBody>
          <a:bodyPr>
            <a:normAutofit/>
          </a:bodyPr>
          <a:lstStyle/>
          <a:p>
            <a:r>
              <a:rPr lang="es-ES" sz="5400" dirty="0" smtClean="0">
                <a:latin typeface="Calibri" pitchFamily="34" charset="0"/>
              </a:rPr>
              <a:t>El agua</a:t>
            </a:r>
            <a:endParaRPr lang="es-ES" sz="54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57158" y="357166"/>
            <a:ext cx="7567642" cy="6116786"/>
          </a:xfrm>
        </p:spPr>
        <p:txBody>
          <a:bodyPr/>
          <a:lstStyle/>
          <a:p>
            <a:pPr>
              <a:buNone/>
            </a:pPr>
            <a:r>
              <a:rPr lang="es-ES" dirty="0" smtClean="0">
                <a:latin typeface="Calibri" pitchFamily="34" charset="0"/>
              </a:rPr>
              <a:t>El agua es miscible con muchos líquidos como el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etanol en cualquier proporción.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 El agua pura posee una conductividad eléctrica 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baja; pero su valor aumenta al agregarle una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pequeña cantidad de material iónico como cloruro de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sodio (NaCl).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El agua puede descomponerse en partículas de 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hidrógeno y oxígeno a través de electrólisis (proceso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en donde se separan los elementos del compuesto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que forman una sustancia, utilizando para tal fin la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electricidad). </a:t>
            </a:r>
          </a:p>
          <a:p>
            <a:endParaRPr lang="es-ES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00034" y="428604"/>
            <a:ext cx="7424766" cy="6045348"/>
          </a:xfrm>
        </p:spPr>
        <p:txBody>
          <a:bodyPr/>
          <a:lstStyle/>
          <a:p>
            <a:pPr>
              <a:buNone/>
            </a:pPr>
            <a:r>
              <a:rPr lang="es-ES" dirty="0" smtClean="0">
                <a:latin typeface="Calibri" pitchFamily="34" charset="0"/>
              </a:rPr>
              <a:t>El agua es un disolvente muy potente al que se le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ha catalogado como el disolvente universal por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excelencia.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La fuerza con la que empuja el agua se le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denomina presión.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El agua en estado sólido (hielo), es menos densa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que en estado líquido por eso es que el hielo flota.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El agua posee un alto índice específico de calor, lo 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que quiere decir que el agua puede absorber mucho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más calor antes de iniciar a calentarse. </a:t>
            </a:r>
          </a:p>
          <a:p>
            <a:endParaRPr lang="es-ES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b="1" u="sng" dirty="0" smtClean="0">
                <a:latin typeface="Calibri" pitchFamily="34" charset="0"/>
              </a:rPr>
              <a:t>Algunos usos del agua</a:t>
            </a:r>
            <a:r>
              <a:rPr lang="es-ES" sz="3200" dirty="0" smtClean="0">
                <a:latin typeface="Calibri" pitchFamily="34" charset="0"/>
              </a:rPr>
              <a:t/>
            </a:r>
            <a:br>
              <a:rPr lang="es-ES" sz="3200" dirty="0" smtClean="0">
                <a:latin typeface="Calibri" pitchFamily="34" charset="0"/>
              </a:rPr>
            </a:br>
            <a:endParaRPr lang="es-ES" sz="3200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57158" y="1285860"/>
            <a:ext cx="7567642" cy="5188092"/>
          </a:xfrm>
        </p:spPr>
        <p:txBody>
          <a:bodyPr/>
          <a:lstStyle/>
          <a:p>
            <a:pPr>
              <a:buNone/>
            </a:pPr>
            <a:r>
              <a:rPr lang="es-ES" dirty="0" smtClean="0">
                <a:latin typeface="Calibri" pitchFamily="34" charset="0"/>
              </a:rPr>
              <a:t> En el consumo doméstico, en la ganadería y la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agricultura, ya que puede formar parte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indispensable en  la alimentación de los animales y 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limpieza de establos, en la agricultura para regar 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los cultivos.</a:t>
            </a:r>
          </a:p>
          <a:p>
            <a:pPr>
              <a:buNone/>
            </a:pPr>
            <a:endParaRPr lang="es-ES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b="1" u="sng" dirty="0" smtClean="0">
                <a:latin typeface="Calibri" pitchFamily="34" charset="0"/>
              </a:rPr>
              <a:t>El ciclo del agua</a:t>
            </a:r>
            <a:r>
              <a:rPr lang="es-ES" sz="3200" dirty="0" smtClean="0">
                <a:latin typeface="Calibri" pitchFamily="34" charset="0"/>
              </a:rPr>
              <a:t/>
            </a:r>
            <a:br>
              <a:rPr lang="es-ES" sz="3200" dirty="0" smtClean="0">
                <a:latin typeface="Calibri" pitchFamily="34" charset="0"/>
              </a:rPr>
            </a:br>
            <a:endParaRPr lang="es-ES" sz="3200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El agua es un recurso natural renovable.</a:t>
            </a:r>
          </a:p>
          <a:p>
            <a:pPr>
              <a:buNone/>
            </a:pPr>
            <a:r>
              <a:rPr lang="es-ES" dirty="0" smtClean="0"/>
              <a:t>El ciclo hidrológico o ciclo del agua es el proceso de</a:t>
            </a:r>
          </a:p>
          <a:p>
            <a:pPr>
              <a:buNone/>
            </a:pPr>
            <a:r>
              <a:rPr lang="es-ES" dirty="0" smtClean="0"/>
              <a:t>movimiento del agua en nuestro planeta.</a:t>
            </a:r>
          </a:p>
          <a:p>
            <a:pPr>
              <a:buNone/>
            </a:pPr>
            <a:r>
              <a:rPr lang="es-ES" dirty="0" smtClean="0"/>
              <a:t> Se recicla entre el suelo y la atmósfera, en el</a:t>
            </a:r>
          </a:p>
          <a:p>
            <a:pPr>
              <a:buNone/>
            </a:pPr>
            <a:r>
              <a:rPr lang="es-ES" dirty="0" smtClean="0"/>
              <a:t>llamado ciclo del agua o ciclo hidrológico.</a:t>
            </a:r>
          </a:p>
          <a:p>
            <a:pPr>
              <a:buNone/>
            </a:pPr>
            <a:r>
              <a:rPr lang="es-ES" dirty="0" smtClean="0"/>
              <a:t>Para que se realice  ciclo hidrológico o ciclo del</a:t>
            </a:r>
          </a:p>
          <a:p>
            <a:pPr>
              <a:buNone/>
            </a:pPr>
            <a:r>
              <a:rPr lang="es-ES" dirty="0" smtClean="0"/>
              <a:t>agua, intervienen  algunos factores  de la atmósfera</a:t>
            </a:r>
          </a:p>
          <a:p>
            <a:pPr>
              <a:buNone/>
            </a:pPr>
            <a:r>
              <a:rPr lang="es-ES" dirty="0" smtClean="0"/>
              <a:t>como el aire y el Sol y hasta la misma agua.</a:t>
            </a:r>
          </a:p>
          <a:p>
            <a:pPr>
              <a:buNone/>
            </a:pPr>
            <a:r>
              <a:rPr lang="es-ES" dirty="0" smtClean="0"/>
              <a:t>Ya que para que se realice la evaporización debe</a:t>
            </a:r>
          </a:p>
          <a:p>
            <a:pPr>
              <a:buNone/>
            </a:pPr>
            <a:r>
              <a:rPr lang="es-ES" dirty="0" smtClean="0"/>
              <a:t>existir agua.</a:t>
            </a:r>
            <a:endParaRPr lang="es-E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71472" y="285728"/>
            <a:ext cx="7353328" cy="6188224"/>
          </a:xfrm>
        </p:spPr>
        <p:txBody>
          <a:bodyPr/>
          <a:lstStyle/>
          <a:p>
            <a:pPr>
              <a:buNone/>
            </a:pPr>
            <a:r>
              <a:rPr lang="es-ES" dirty="0" smtClean="0">
                <a:latin typeface="Calibri" pitchFamily="34" charset="0"/>
              </a:rPr>
              <a:t>Ahora comentemos como es que se inicia el ciclo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hidrológico o ciclo del agua.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Todos sabemos que el Sol, con sus rayos es quien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calienta la superficie de la Tierra, en donde se encuentran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los océanos, ríos, riachuelos, lagos y parte de esas aguas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se evaporan y suben lentamente a la atmósfera. </a:t>
            </a:r>
            <a:endParaRPr lang="es-ES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214290"/>
            <a:ext cx="7496204" cy="625966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ES" dirty="0" smtClean="0">
                <a:latin typeface="Calibri" pitchFamily="34" charset="0"/>
              </a:rPr>
              <a:t>Como fuente de energía por medio de las centrales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hidroeléctricas situadas en embalses de agua, se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produce energía eléctrica.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Como vía de comunicación.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Como deporte, ocio, entre otras cosas. 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Protejamos el agua “gota a gota el agua se agota”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Luego el agua evaporada se enfría, volviendo el vapor a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estado líquido  de en forma de gotitas de agua uniéndose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para formar las nubes, a ese proceso o fase se le conoce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con el nombre de condensación. 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Cuando estas nubes chocan con las corrientes de aire frío,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las pequeñas gotitas que la forman las nubes caen  en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forma de lluvia, nieve o granizo, a este proceso o fase se le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conoce con el nombre de precipitación.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/>
            </a:r>
            <a:br>
              <a:rPr lang="es-ES" dirty="0" smtClean="0">
                <a:latin typeface="Calibri" pitchFamily="34" charset="0"/>
              </a:rPr>
            </a:br>
            <a:endParaRPr lang="es-ES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71472" y="428604"/>
            <a:ext cx="7500990" cy="6143668"/>
          </a:xfrm>
        </p:spPr>
        <p:txBody>
          <a:bodyPr/>
          <a:lstStyle/>
          <a:p>
            <a:pPr>
              <a:buNone/>
            </a:pPr>
            <a:r>
              <a:rPr lang="es-ES" dirty="0" smtClean="0">
                <a:latin typeface="Calibri" pitchFamily="34" charset="0"/>
              </a:rPr>
              <a:t>La precipitación puede presentarse, de tres maneras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diferentes a través de la lluvia, el granizo, o la nieve.</a:t>
            </a:r>
          </a:p>
          <a:p>
            <a:pPr>
              <a:buNone/>
            </a:pPr>
            <a:r>
              <a:rPr lang="es-ES" dirty="0" smtClean="0"/>
              <a:t> Lluvia 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								  			Granizo	 </a:t>
            </a:r>
          </a:p>
          <a:p>
            <a:pPr>
              <a:buNone/>
            </a:pPr>
            <a:r>
              <a:rPr lang="es-ES" dirty="0" smtClean="0"/>
              <a:t>                                            </a:t>
            </a:r>
          </a:p>
          <a:p>
            <a:pPr algn="ctr">
              <a:buNone/>
            </a:pPr>
            <a:endParaRPr lang="es-ES" dirty="0" smtClean="0"/>
          </a:p>
          <a:p>
            <a:pPr algn="ctr">
              <a:buNone/>
            </a:pPr>
            <a:endParaRPr lang="es-ES" dirty="0" smtClean="0"/>
          </a:p>
          <a:p>
            <a:pPr algn="ctr">
              <a:buNone/>
            </a:pPr>
            <a:r>
              <a:rPr lang="es-ES" dirty="0" smtClean="0"/>
              <a:t>                   Nieve</a:t>
            </a:r>
            <a:endParaRPr lang="es-ES" dirty="0"/>
          </a:p>
        </p:txBody>
      </p:sp>
      <p:pic>
        <p:nvPicPr>
          <p:cNvPr id="4" name="3 Imagen" descr="Persona lluvia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857364"/>
            <a:ext cx="1038225" cy="981075"/>
          </a:xfrm>
          <a:prstGeom prst="rect">
            <a:avLst/>
          </a:prstGeom>
          <a:noFill/>
        </p:spPr>
      </p:pic>
      <p:pic>
        <p:nvPicPr>
          <p:cNvPr id="5" name="4 Imagen" descr="Granizo: Granizo%20-%20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0430" y="3500438"/>
            <a:ext cx="1171575" cy="923925"/>
          </a:xfrm>
          <a:prstGeom prst="rect">
            <a:avLst/>
          </a:prstGeom>
          <a:noFill/>
        </p:spPr>
      </p:pic>
      <p:pic>
        <p:nvPicPr>
          <p:cNvPr id="6" name="irc_mi" descr="http://i.bssl.es/faunatura/2012/03/nieve-600x450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8" y="5286388"/>
            <a:ext cx="140589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71472" y="428604"/>
            <a:ext cx="7353328" cy="6045348"/>
          </a:xfrm>
        </p:spPr>
        <p:txBody>
          <a:bodyPr/>
          <a:lstStyle/>
          <a:p>
            <a:pPr>
              <a:buNone/>
            </a:pPr>
            <a:r>
              <a:rPr lang="es-ES" dirty="0" smtClean="0">
                <a:latin typeface="Calibri" pitchFamily="34" charset="0"/>
              </a:rPr>
              <a:t>Otra parte del agua que cae va a dar al mar, ríos y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lagos a este proceso o fase se le llama recolección;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pero otra parte de esta agua se filtra dentro de la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tierra a ese proceso o fase, se le conoce con el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nombre de infiltración como si fuera una esponja y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almacena en el subsuelo agua que posteriormente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retornará a la naturaleza a través de los  riachuelos y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manantiales.</a:t>
            </a:r>
          </a:p>
          <a:p>
            <a:endParaRPr lang="es-ES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285728"/>
            <a:ext cx="7496204" cy="6188224"/>
          </a:xfrm>
        </p:spPr>
        <p:txBody>
          <a:bodyPr/>
          <a:lstStyle/>
          <a:p>
            <a:pPr>
              <a:buNone/>
            </a:pPr>
            <a:r>
              <a:rPr lang="es-ES" dirty="0" smtClean="0">
                <a:latin typeface="Calibri" pitchFamily="34" charset="0"/>
              </a:rPr>
              <a:t>También las plantas necesitan alimentar y toman agua a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través de sus raíces, se alimenta de esa agua que luego se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revertirá en forma de jugosos frutos y otras veces por el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sudor de las hojas, a este proceso o fase se le llama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transpiración.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Por lo tanto la transpiración es el proceso a través del cual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las plantas expulsan el vapor de agua  a la atmósfera.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Nuevamente el agua vuelve a subir y a iniciar el proceso de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evaporación y se iniciará el ciclo una y otra vez más.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El continuo movimiento del agua de la superficie terrestre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a la atmósfera y de la atmósfera a la superficie terrestre, se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conoce como el ciclo hidrológico o ciclo del agua.</a:t>
            </a:r>
          </a:p>
          <a:p>
            <a:pPr>
              <a:buNone/>
            </a:pPr>
            <a:endParaRPr lang="es-ES" dirty="0" smtClean="0">
              <a:latin typeface="Calibri" pitchFamily="34" charset="0"/>
            </a:endParaRPr>
          </a:p>
          <a:p>
            <a:pPr>
              <a:buNone/>
            </a:pPr>
            <a:endParaRPr lang="es-ES" dirty="0" smtClean="0">
              <a:latin typeface="Calibri" pitchFamily="34" charset="0"/>
            </a:endParaRPr>
          </a:p>
          <a:p>
            <a:pPr>
              <a:buNone/>
            </a:pPr>
            <a:endParaRPr lang="es-ES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42910" y="428604"/>
            <a:ext cx="7281890" cy="6045348"/>
          </a:xfrm>
        </p:spPr>
        <p:txBody>
          <a:bodyPr/>
          <a:lstStyle/>
          <a:p>
            <a:pPr>
              <a:buNone/>
            </a:pPr>
            <a:endParaRPr lang="es-ES" u="sng" dirty="0" smtClean="0">
              <a:latin typeface="Calibri" pitchFamily="34" charset="0"/>
              <a:hlinkClick r:id="rId2"/>
            </a:endParaRPr>
          </a:p>
          <a:p>
            <a:pPr>
              <a:buNone/>
            </a:pPr>
            <a:r>
              <a:rPr lang="es-ES" u="sng" dirty="0" smtClean="0">
                <a:latin typeface="Calibri" pitchFamily="34" charset="0"/>
                <a:hlinkClick r:id="rId2"/>
              </a:rPr>
              <a:t>https://www.youtube.com/watch?v=uW9GLC8e_SY</a:t>
            </a:r>
            <a:endParaRPr lang="es-ES" dirty="0" smtClean="0">
              <a:latin typeface="Calibri" pitchFamily="34" charset="0"/>
            </a:endParaRPr>
          </a:p>
          <a:p>
            <a:pPr>
              <a:buNone/>
            </a:pPr>
            <a:endParaRPr lang="es-ES" u="sng" dirty="0" smtClean="0">
              <a:latin typeface="Calibri" pitchFamily="34" charset="0"/>
              <a:hlinkClick r:id="rId3"/>
            </a:endParaRPr>
          </a:p>
          <a:p>
            <a:pPr>
              <a:buNone/>
            </a:pPr>
            <a:r>
              <a:rPr lang="es-ES" u="sng" dirty="0" smtClean="0">
                <a:latin typeface="Calibri" pitchFamily="34" charset="0"/>
                <a:hlinkClick r:id="rId3"/>
              </a:rPr>
              <a:t>https://www.youtube.com/watch?v=AFTRzHkhg34</a:t>
            </a:r>
            <a:endParaRPr lang="es-ES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WordArt 2" descr="Gotas de agua"/>
          <p:cNvSpPr>
            <a:spLocks noChangeArrowheads="1" noChangeShapeType="1" noTextEdit="1"/>
          </p:cNvSpPr>
          <p:nvPr/>
        </p:nvSpPr>
        <p:spPr bwMode="auto">
          <a:xfrm>
            <a:off x="1162050" y="981074"/>
            <a:ext cx="6553222" cy="2090736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62987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 rtl="0"/>
            <a:r>
              <a:rPr lang="es-ES" sz="3600" kern="10" spc="0" dirty="0" smtClean="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/>
                <a:latin typeface="Times New Roman"/>
                <a:cs typeface="Times New Roman"/>
              </a:rPr>
              <a:t>Componentes esenciales para la vida el agua.</a:t>
            </a:r>
            <a:endParaRPr lang="es-ES" sz="3600" kern="10" spc="0" dirty="0">
              <a:ln w="9525">
                <a:round/>
                <a:headEnd/>
                <a:tailEnd/>
              </a:ln>
              <a:blipFill dpi="0" rotWithShape="0">
                <a:blip r:embed="rId2"/>
                <a:srcRect/>
                <a:tile tx="0" ty="0" sx="100000" sy="100000" flip="none" algn="tl"/>
              </a:blipFill>
              <a:effectLst/>
              <a:latin typeface="Times New Roman"/>
              <a:cs typeface="Times New Roman"/>
            </a:endParaRPr>
          </a:p>
        </p:txBody>
      </p:sp>
      <p:pic>
        <p:nvPicPr>
          <p:cNvPr id="3" name="2 Imagen" descr="Ahorro de agua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3643314"/>
            <a:ext cx="3033725" cy="27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 smtClean="0">
                <a:latin typeface="Calibri" pitchFamily="34" charset="0"/>
              </a:rPr>
              <a:t>El agua.</a:t>
            </a:r>
            <a:endParaRPr lang="es-ES" sz="3200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" dirty="0" smtClean="0">
                <a:latin typeface="Calibri" pitchFamily="34" charset="0"/>
              </a:rPr>
              <a:t>El agua es una sustancia cuyas moléculas lo forman dos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átomos de hidrógeno y uno de oxígeno, su fórmula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química es H</a:t>
            </a:r>
            <a:r>
              <a:rPr lang="es-ES" baseline="-25000" dirty="0" smtClean="0">
                <a:latin typeface="Calibri" pitchFamily="34" charset="0"/>
              </a:rPr>
              <a:t>2</a:t>
            </a:r>
            <a:r>
              <a:rPr lang="es-ES" dirty="0" smtClean="0">
                <a:latin typeface="Calibri" pitchFamily="34" charset="0"/>
              </a:rPr>
              <a:t>O.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El agua es esencial para la supervivencia de todas las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formas de vida existentes en el planeta. Este valioso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líquido se puede encontrar en sus diversas formas líquida,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sólida como el hielo, gaseosa como el vapor de agua.</a:t>
            </a:r>
            <a:br>
              <a:rPr lang="es-ES" dirty="0" smtClean="0">
                <a:latin typeface="Calibri" pitchFamily="34" charset="0"/>
              </a:rPr>
            </a:br>
            <a:r>
              <a:rPr lang="es-ES" dirty="0" smtClean="0">
                <a:latin typeface="Calibri" pitchFamily="34" charset="0"/>
              </a:rPr>
              <a:t/>
            </a:r>
            <a:br>
              <a:rPr lang="es-ES" dirty="0" smtClean="0">
                <a:latin typeface="Calibri" pitchFamily="34" charset="0"/>
              </a:rPr>
            </a:br>
            <a:endParaRPr lang="es-ES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571480"/>
            <a:ext cx="7496204" cy="5902472"/>
          </a:xfrm>
        </p:spPr>
        <p:txBody>
          <a:bodyPr/>
          <a:lstStyle/>
          <a:p>
            <a:pPr>
              <a:buNone/>
            </a:pPr>
            <a:r>
              <a:rPr lang="es-ES" dirty="0" smtClean="0">
                <a:latin typeface="Calibri" pitchFamily="34" charset="0"/>
              </a:rPr>
              <a:t>El agua cubre aproximadamente el  71% de la superficie de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la corteza terrestre, en los seres humanos el agua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representa cerca de un 65%a un 75% de su peso corporal.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Los vegetales contienen hasta un 95% de agua distribuido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de diversas maneras: un árbol en crecimiento contiene un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50%, un árbol leñoso está conformado por 75%, un tomate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contiene un 95%, una manzana  contiene 85%, el melón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contiene 98%.</a:t>
            </a:r>
            <a:endParaRPr lang="es-ES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428604"/>
            <a:ext cx="7496204" cy="6045348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En el año 1781 Henry </a:t>
            </a:r>
            <a:r>
              <a:rPr lang="es-ES" dirty="0" err="1" smtClean="0"/>
              <a:t>Cavendish</a:t>
            </a:r>
            <a:r>
              <a:rPr lang="es-ES" dirty="0" smtClean="0"/>
              <a:t> expresó que el </a:t>
            </a:r>
          </a:p>
          <a:p>
            <a:pPr>
              <a:buNone/>
            </a:pPr>
            <a:r>
              <a:rPr lang="es-ES" dirty="0" smtClean="0"/>
              <a:t>agua es una sustancia compuesta y no un elemento</a:t>
            </a:r>
          </a:p>
          <a:p>
            <a:pPr>
              <a:buNone/>
            </a:pPr>
            <a:r>
              <a:rPr lang="es-ES" dirty="0" smtClean="0"/>
              <a:t>como se había pensado en la antigüedad. Los</a:t>
            </a:r>
          </a:p>
          <a:p>
            <a:pPr>
              <a:buNone/>
            </a:pPr>
            <a:r>
              <a:rPr lang="es-ES" dirty="0" smtClean="0"/>
              <a:t>resultados fueron desarrollados por Antoine</a:t>
            </a:r>
          </a:p>
          <a:p>
            <a:pPr>
              <a:buNone/>
            </a:pPr>
            <a:r>
              <a:rPr lang="es-ES" dirty="0" smtClean="0"/>
              <a:t>Laurent de Lavoisier, dando a conocer que el agua</a:t>
            </a:r>
          </a:p>
          <a:p>
            <a:pPr>
              <a:buNone/>
            </a:pPr>
            <a:r>
              <a:rPr lang="es-ES" dirty="0" smtClean="0"/>
              <a:t>estaba constituida por oxígeno e hidrógeno. Más</a:t>
            </a:r>
          </a:p>
          <a:p>
            <a:pPr>
              <a:buNone/>
            </a:pPr>
            <a:r>
              <a:rPr lang="es-ES" dirty="0" smtClean="0"/>
              <a:t>tarde en 1804, el químico francés Joseph Louis</a:t>
            </a:r>
          </a:p>
          <a:p>
            <a:pPr>
              <a:buNone/>
            </a:pPr>
            <a:r>
              <a:rPr lang="es-ES" dirty="0" smtClean="0"/>
              <a:t>Gay- Lussac, junto con el naturalista y geógrafo</a:t>
            </a:r>
          </a:p>
          <a:p>
            <a:pPr>
              <a:buNone/>
            </a:pPr>
            <a:r>
              <a:rPr lang="es-ES" dirty="0" smtClean="0"/>
              <a:t>alemán Alexander von Humboldt, manifestaron que</a:t>
            </a:r>
          </a:p>
          <a:p>
            <a:pPr>
              <a:buNone/>
            </a:pPr>
            <a:r>
              <a:rPr lang="es-ES" dirty="0" smtClean="0"/>
              <a:t>efectivamente el agua estaba constituida por dos</a:t>
            </a:r>
          </a:p>
          <a:p>
            <a:pPr>
              <a:buNone/>
            </a:pPr>
            <a:r>
              <a:rPr lang="es-ES" dirty="0" smtClean="0"/>
              <a:t>volúmenes de hidrógeno por cada volumen de </a:t>
            </a:r>
          </a:p>
          <a:p>
            <a:pPr>
              <a:buNone/>
            </a:pPr>
            <a:r>
              <a:rPr lang="es-ES" dirty="0" smtClean="0"/>
              <a:t>oxígeno.</a:t>
            </a:r>
          </a:p>
          <a:p>
            <a:endParaRPr lang="es-ES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00034" y="428604"/>
            <a:ext cx="7424766" cy="604534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ES" dirty="0" smtClean="0">
                <a:latin typeface="Calibri" pitchFamily="34" charset="0"/>
              </a:rPr>
              <a:t>La misma se clasifica en: agua no potable y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potable, de acuerdo a la cantidad de minerales que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se encuentren disueltas en  el agua, esta puede ser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dura o blanda, también podemos encontrar aguas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superficiales o subterráneas, además de estas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clases de agua nos encontramos, hoy en día con el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agua embotellada.</a:t>
            </a:r>
          </a:p>
          <a:p>
            <a:pPr>
              <a:buNone/>
            </a:pPr>
            <a:r>
              <a:rPr lang="es-ES" b="1" u="sng" dirty="0" smtClean="0">
                <a:latin typeface="Calibri" pitchFamily="34" charset="0"/>
              </a:rPr>
              <a:t>Agua dura:</a:t>
            </a:r>
            <a:r>
              <a:rPr lang="es-ES" dirty="0" smtClean="0">
                <a:latin typeface="Calibri" pitchFamily="34" charset="0"/>
              </a:rPr>
              <a:t> se le llama así ya que contiene muchos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minerales como el calcio y el magnesio, este tipo de agua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se caracteriza porque produce poca espuma cuando se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junta con el jabón, también por su cantidad  de residuos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que permanecen en el vaso al evaporarse el agua o en los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utensilios después de hervir el agua.</a:t>
            </a:r>
            <a:br>
              <a:rPr lang="es-ES" dirty="0" smtClean="0">
                <a:latin typeface="Calibri" pitchFamily="34" charset="0"/>
              </a:rPr>
            </a:br>
            <a:endParaRPr lang="es-ES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00034" y="428604"/>
            <a:ext cx="7424766" cy="6045348"/>
          </a:xfrm>
        </p:spPr>
        <p:txBody>
          <a:bodyPr/>
          <a:lstStyle/>
          <a:p>
            <a:pPr>
              <a:buNone/>
            </a:pPr>
            <a:r>
              <a:rPr lang="es-ES" b="1" u="sng" dirty="0" smtClean="0">
                <a:latin typeface="Calibri" pitchFamily="34" charset="0"/>
              </a:rPr>
              <a:t>Agua blanda:</a:t>
            </a:r>
            <a:r>
              <a:rPr lang="es-ES" dirty="0" smtClean="0">
                <a:latin typeface="Calibri" pitchFamily="34" charset="0"/>
              </a:rPr>
              <a:t> tiene muy pocos minerales, se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caracteriza porque produce mucha espuma al mezclarse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con el jabón.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Las aguas de pozos, de las que descienden las aguas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superficiales, suelen ser aguas blandas.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El agua más blanda es el agua destilada que no conserva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ningún mineral.</a:t>
            </a:r>
          </a:p>
          <a:p>
            <a:pPr>
              <a:buNone/>
            </a:pPr>
            <a:endParaRPr lang="es-ES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00034" y="428604"/>
            <a:ext cx="7424766" cy="6045348"/>
          </a:xfrm>
        </p:spPr>
        <p:txBody>
          <a:bodyPr/>
          <a:lstStyle/>
          <a:p>
            <a:pPr>
              <a:buNone/>
            </a:pPr>
            <a:r>
              <a:rPr lang="es-ES" b="1" u="sng" dirty="0" smtClean="0">
                <a:latin typeface="Calibri" pitchFamily="34" charset="0"/>
              </a:rPr>
              <a:t>Aguas superficiales:</a:t>
            </a:r>
            <a:r>
              <a:rPr lang="es-ES" dirty="0" smtClean="0">
                <a:latin typeface="Calibri" pitchFamily="34" charset="0"/>
              </a:rPr>
              <a:t> son aquellas que proceden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de ríos, lagos, pantanos o del mar, para que estas aguas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sean potables, se deben someter a un tratamiento para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eliminar los elementos no deseados, tantos en las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partículas en suspensión como los microorganismos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patógenos que en ese momento se encuentre en el agua.</a:t>
            </a:r>
          </a:p>
          <a:p>
            <a:pPr>
              <a:buNone/>
            </a:pPr>
            <a:r>
              <a:rPr lang="es-ES" b="1" u="sng" dirty="0" smtClean="0">
                <a:latin typeface="Calibri" pitchFamily="34" charset="0"/>
              </a:rPr>
              <a:t>Aguas subterráneas:</a:t>
            </a:r>
            <a:r>
              <a:rPr lang="es-ES" dirty="0" smtClean="0">
                <a:latin typeface="Calibri" pitchFamily="34" charset="0"/>
              </a:rPr>
              <a:t> proceden de los manantiales que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brotan del interior de la tierra o la que se obtiene de los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pozos, su grado de contaminación es menor que la de las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aguas superficiales, estas aguas corre por los acuíferos,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aun así deben someterse a un tratamiento previo antes de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ser bebida por el ser humano.</a:t>
            </a:r>
          </a:p>
          <a:p>
            <a:pPr>
              <a:buNone/>
            </a:pPr>
            <a:endParaRPr lang="es-ES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u="sng" dirty="0" smtClean="0">
                <a:latin typeface="Calibri" pitchFamily="34" charset="0"/>
              </a:rPr>
              <a:t>Propiedades fisicoquímicas del agua</a:t>
            </a:r>
            <a:r>
              <a:rPr lang="es-ES" dirty="0" smtClean="0">
                <a:latin typeface="Calibri" pitchFamily="34" charset="0"/>
              </a:rPr>
              <a:t/>
            </a:r>
            <a:br>
              <a:rPr lang="es-ES" dirty="0" smtClean="0">
                <a:latin typeface="Calibri" pitchFamily="34" charset="0"/>
              </a:rPr>
            </a:br>
            <a:endParaRPr lang="es-ES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1285860"/>
            <a:ext cx="7496204" cy="5188092"/>
          </a:xfrm>
        </p:spPr>
        <p:txBody>
          <a:bodyPr/>
          <a:lstStyle/>
          <a:p>
            <a:pPr>
              <a:buNone/>
            </a:pPr>
            <a:r>
              <a:rPr lang="es-ES" dirty="0" smtClean="0">
                <a:latin typeface="Calibri" pitchFamily="34" charset="0"/>
              </a:rPr>
              <a:t>Es agua es insípida, inodora e incolora, en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condiciones normales.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El agua no tiene forma propia sino adquiere la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forma del recipiente que la contiene.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El punto de ebullición normal del agua es de 100</a:t>
            </a:r>
            <a:r>
              <a:rPr lang="es-ES" baseline="30000" dirty="0" smtClean="0">
                <a:latin typeface="Calibri" pitchFamily="34" charset="0"/>
              </a:rPr>
              <a:t>o</a:t>
            </a:r>
            <a:r>
              <a:rPr lang="es-ES" dirty="0" smtClean="0">
                <a:latin typeface="Calibri" pitchFamily="34" charset="0"/>
              </a:rPr>
              <a:t>C 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a una atmósfera de presión.</a:t>
            </a:r>
          </a:p>
          <a:p>
            <a:pPr>
              <a:buNone/>
            </a:pPr>
            <a:r>
              <a:rPr lang="es-ES" dirty="0" smtClean="0">
                <a:latin typeface="Calibri" pitchFamily="34" charset="0"/>
              </a:rPr>
              <a:t>El agua se congela a 0</a:t>
            </a:r>
            <a:r>
              <a:rPr lang="es-ES" baseline="30000" dirty="0" smtClean="0">
                <a:latin typeface="Calibri" pitchFamily="34" charset="0"/>
              </a:rPr>
              <a:t>o</a:t>
            </a:r>
            <a:r>
              <a:rPr lang="es-ES" dirty="0" smtClean="0">
                <a:latin typeface="Calibri" pitchFamily="34" charset="0"/>
              </a:rPr>
              <a:t>C.</a:t>
            </a:r>
          </a:p>
          <a:p>
            <a:pPr>
              <a:buNone/>
            </a:pPr>
            <a:endParaRPr lang="es-ES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176</TotalTime>
  <Words>1313</Words>
  <Application>Microsoft Office PowerPoint</Application>
  <PresentationFormat>Presentación en pantalla (4:3)</PresentationFormat>
  <Paragraphs>164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Mirador</vt:lpstr>
      <vt:lpstr>El agua</vt:lpstr>
      <vt:lpstr>Diapositiva 2</vt:lpstr>
      <vt:lpstr>El agua.</vt:lpstr>
      <vt:lpstr>Diapositiva 4</vt:lpstr>
      <vt:lpstr>Diapositiva 5</vt:lpstr>
      <vt:lpstr>Diapositiva 6</vt:lpstr>
      <vt:lpstr>Diapositiva 7</vt:lpstr>
      <vt:lpstr>Diapositiva 8</vt:lpstr>
      <vt:lpstr>Propiedades fisicoquímicas del agua </vt:lpstr>
      <vt:lpstr>Diapositiva 10</vt:lpstr>
      <vt:lpstr>Diapositiva 11</vt:lpstr>
      <vt:lpstr>Algunos usos del agua </vt:lpstr>
      <vt:lpstr>El ciclo del agua </vt:lpstr>
      <vt:lpstr>Diapositiva 14</vt:lpstr>
      <vt:lpstr>Diapositiva 15</vt:lpstr>
      <vt:lpstr>Diapositiva 16</vt:lpstr>
      <vt:lpstr>Diapositiva 17</vt:lpstr>
      <vt:lpstr>Diapositiva 18</vt:lpstr>
      <vt:lpstr>Diapositiva 19</vt:lpstr>
    </vt:vector>
  </TitlesOfParts>
  <Company>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agua</dc:title>
  <dc:creator>*</dc:creator>
  <cp:lastModifiedBy>*</cp:lastModifiedBy>
  <cp:revision>55</cp:revision>
  <dcterms:created xsi:type="dcterms:W3CDTF">2017-11-19T18:05:11Z</dcterms:created>
  <dcterms:modified xsi:type="dcterms:W3CDTF">2017-11-28T17:32:50Z</dcterms:modified>
</cp:coreProperties>
</file>