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2" r:id="rId7"/>
    <p:sldId id="282" r:id="rId8"/>
    <p:sldId id="260" r:id="rId9"/>
    <p:sldId id="264" r:id="rId10"/>
    <p:sldId id="261" r:id="rId11"/>
    <p:sldId id="262" r:id="rId12"/>
    <p:sldId id="263" r:id="rId13"/>
    <p:sldId id="265" r:id="rId14"/>
    <p:sldId id="266" r:id="rId15"/>
    <p:sldId id="267" r:id="rId16"/>
    <p:sldId id="275" r:id="rId17"/>
    <p:sldId id="274" r:id="rId18"/>
    <p:sldId id="277" r:id="rId19"/>
    <p:sldId id="278" r:id="rId20"/>
    <p:sldId id="279" r:id="rId21"/>
    <p:sldId id="280" r:id="rId22"/>
    <p:sldId id="276" r:id="rId23"/>
    <p:sldId id="281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593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E7A489-C3DC-42D7-9682-07AC948BC6DF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440128-9239-4BD1-9B20-0A8F3C900B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14546" y="785794"/>
            <a:ext cx="6172216" cy="1285884"/>
          </a:xfrm>
        </p:spPr>
        <p:txBody>
          <a:bodyPr/>
          <a:lstStyle/>
          <a:p>
            <a:pPr algn="ctr"/>
            <a:r>
              <a:rPr lang="es-ES" i="1" dirty="0" smtClean="0"/>
              <a:t>El suelo</a:t>
            </a:r>
            <a:endParaRPr lang="es-ES" i="1" dirty="0"/>
          </a:p>
        </p:txBody>
      </p:sp>
      <p:pic>
        <p:nvPicPr>
          <p:cNvPr id="4" name="3 Imagen" descr="http://www.monografias.com/trabajos97/suelo-importancia-y-tipos-venezuela/image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71744"/>
            <a:ext cx="507209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/>
              <a:t>El agua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i="1" dirty="0" smtClean="0"/>
              <a:t> El agua </a:t>
            </a:r>
            <a:r>
              <a:rPr lang="es-ES" dirty="0" smtClean="0"/>
              <a:t>tiene importancia para el suelo es</a:t>
            </a:r>
          </a:p>
          <a:p>
            <a:pPr>
              <a:buNone/>
            </a:pPr>
            <a:r>
              <a:rPr lang="es-ES" dirty="0" smtClean="0"/>
              <a:t>necesario destacar los conceptos: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El agua se suspende dentro de los poros con</a:t>
            </a:r>
          </a:p>
          <a:p>
            <a:pPr>
              <a:buNone/>
            </a:pPr>
            <a:r>
              <a:rPr lang="es-ES" dirty="0" smtClean="0"/>
              <a:t>grados variables de intensidad, según la cantidad</a:t>
            </a:r>
          </a:p>
          <a:p>
            <a:pPr>
              <a:buNone/>
            </a:pPr>
            <a:r>
              <a:rPr lang="es-ES" dirty="0" smtClean="0"/>
              <a:t>de agua presente.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Junto con sus sales disueltas, el agua del suelo</a:t>
            </a:r>
          </a:p>
          <a:p>
            <a:pPr>
              <a:buNone/>
            </a:pPr>
            <a:r>
              <a:rPr lang="es-ES" dirty="0" smtClean="0"/>
              <a:t>forma la llamada solución del suelo; ésta es</a:t>
            </a:r>
          </a:p>
          <a:p>
            <a:pPr>
              <a:buNone/>
            </a:pPr>
            <a:r>
              <a:rPr lang="es-ES" dirty="0" smtClean="0"/>
              <a:t>esencial para el abastecer de nutrimentos a las</a:t>
            </a:r>
          </a:p>
          <a:p>
            <a:pPr>
              <a:buNone/>
            </a:pPr>
            <a:r>
              <a:rPr lang="es-ES" dirty="0" smtClean="0"/>
              <a:t>plantas que en él se desarrollan.</a:t>
            </a:r>
          </a:p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/>
              <a:t>El aire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b="1" i="1" dirty="0" smtClean="0"/>
              <a:t>El aire </a:t>
            </a:r>
            <a:r>
              <a:rPr lang="es-ES" dirty="0" smtClean="0"/>
              <a:t>del suelo no es continuo y está localizado </a:t>
            </a:r>
          </a:p>
          <a:p>
            <a:pPr>
              <a:buNone/>
            </a:pPr>
            <a:r>
              <a:rPr lang="es-ES" dirty="0" smtClean="0"/>
              <a:t>en los poros separados por los sólidos. Este aire </a:t>
            </a:r>
          </a:p>
          <a:p>
            <a:pPr>
              <a:buNone/>
            </a:pPr>
            <a:r>
              <a:rPr lang="es-ES" dirty="0" smtClean="0"/>
              <a:t>tiene generalmente una humedad más alta que la</a:t>
            </a:r>
          </a:p>
          <a:p>
            <a:pPr>
              <a:buNone/>
            </a:pPr>
            <a:r>
              <a:rPr lang="es-ES" dirty="0" smtClean="0"/>
              <a:t>de la atmósfera. </a:t>
            </a:r>
          </a:p>
          <a:p>
            <a:pPr>
              <a:buNone/>
            </a:pPr>
            <a:r>
              <a:rPr lang="es-ES" dirty="0" smtClean="0"/>
              <a:t>Cuando es óptima, su humedad relativa está</a:t>
            </a:r>
          </a:p>
          <a:p>
            <a:pPr>
              <a:buNone/>
            </a:pPr>
            <a:r>
              <a:rPr lang="es-ES" dirty="0" smtClean="0"/>
              <a:t>próxima a 100%. El contenido de anhídrido</a:t>
            </a:r>
          </a:p>
          <a:p>
            <a:pPr>
              <a:buNone/>
            </a:pPr>
            <a:r>
              <a:rPr lang="es-ES" dirty="0" smtClean="0"/>
              <a:t>carbónico es por lo general más alto y el del oxígeno</a:t>
            </a:r>
          </a:p>
          <a:p>
            <a:pPr>
              <a:buNone/>
            </a:pPr>
            <a:r>
              <a:rPr lang="es-ES" dirty="0" smtClean="0"/>
              <a:t>más bajo que los hallados en la atmósfera.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Los suelo siempre han sido iguales.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Los suelos no siempre son iguales cambian de un</a:t>
            </a:r>
          </a:p>
          <a:p>
            <a:pPr>
              <a:buNone/>
            </a:pPr>
            <a:r>
              <a:rPr lang="es-ES" dirty="0" smtClean="0"/>
              <a:t>lugar a otro por razones climáticas y ambientales,</a:t>
            </a:r>
          </a:p>
          <a:p>
            <a:pPr>
              <a:buNone/>
            </a:pPr>
            <a:r>
              <a:rPr lang="es-ES" dirty="0" smtClean="0"/>
              <a:t>de igual forma los suelos cambian su estructura,</a:t>
            </a:r>
          </a:p>
          <a:p>
            <a:pPr>
              <a:buNone/>
            </a:pPr>
            <a:r>
              <a:rPr lang="es-ES" dirty="0" smtClean="0"/>
              <a:t>estas variaciones son lentas y graduales excepto las</a:t>
            </a:r>
          </a:p>
          <a:p>
            <a:pPr>
              <a:buNone/>
            </a:pPr>
            <a:r>
              <a:rPr lang="es-ES" dirty="0" smtClean="0"/>
              <a:t>originadas por desastres naturales.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7424766" cy="5902472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En otras palabras el suelo cambia de acuerdo a los</a:t>
            </a:r>
          </a:p>
          <a:p>
            <a:pPr>
              <a:buNone/>
            </a:pPr>
            <a:r>
              <a:rPr lang="es-ES" dirty="0" smtClean="0"/>
              <a:t>diferentes factores que en el intervienen, por tal</a:t>
            </a:r>
          </a:p>
          <a:p>
            <a:pPr>
              <a:buNone/>
            </a:pPr>
            <a:r>
              <a:rPr lang="es-ES" dirty="0" smtClean="0"/>
              <a:t>razón encontramos diversos tipos de suelo.</a:t>
            </a:r>
          </a:p>
          <a:p>
            <a:pPr>
              <a:buNone/>
            </a:pPr>
            <a:r>
              <a:rPr lang="es-ES" dirty="0" smtClean="0"/>
              <a:t>Los factores que influyen en la formación del</a:t>
            </a:r>
          </a:p>
          <a:p>
            <a:pPr>
              <a:buNone/>
            </a:pPr>
            <a:r>
              <a:rPr lang="es-ES" dirty="0" smtClean="0"/>
              <a:t>suelo.</a:t>
            </a:r>
            <a:endParaRPr lang="es-ES" dirty="0"/>
          </a:p>
        </p:txBody>
      </p:sp>
      <p:pic>
        <p:nvPicPr>
          <p:cNvPr id="4" name="3 Imagen" descr="mimi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571744"/>
            <a:ext cx="4857784" cy="389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/>
              <a:t>Capas de suelo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El perfil típico del suelo comprende las siguientes</a:t>
            </a:r>
          </a:p>
          <a:p>
            <a:pPr>
              <a:buNone/>
            </a:pPr>
            <a:r>
              <a:rPr lang="es-ES" dirty="0" smtClean="0"/>
              <a:t>capas.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sas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688261"/>
            <a:ext cx="3214710" cy="3807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715304" cy="6188224"/>
          </a:xfrm>
        </p:spPr>
        <p:txBody>
          <a:bodyPr/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		</a:t>
            </a:r>
            <a:r>
              <a:rPr lang="es-ES" b="1" dirty="0" smtClean="0"/>
              <a:t>Horizonte A o suelo: </a:t>
            </a:r>
            <a:r>
              <a:rPr lang="es-ES" dirty="0" smtClean="0"/>
              <a:t>está formado por	          partículas muy pequeñas de minerales. Contiene abundante humus o materia orgánica.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			           </a:t>
            </a:r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b="1" dirty="0" smtClean="0"/>
              <a:t>			Horizonte B o subsuelo: </a:t>
            </a:r>
            <a:r>
              <a:rPr lang="es-ES" dirty="0" smtClean="0"/>
              <a:t>se  </a:t>
            </a:r>
          </a:p>
          <a:p>
            <a:pPr>
              <a:buNone/>
            </a:pPr>
            <a:r>
              <a:rPr lang="es-ES" dirty="0" smtClean="0"/>
              <a:t>  encuentra debajo del suelo, formado  en su mayoría</a:t>
            </a:r>
          </a:p>
          <a:p>
            <a:pPr>
              <a:buNone/>
            </a:pPr>
            <a:r>
              <a:rPr lang="es-ES" dirty="0" smtClean="0"/>
              <a:t>por piedras medianas y pequeñas, posee cantidades</a:t>
            </a:r>
          </a:p>
          <a:p>
            <a:pPr>
              <a:buNone/>
            </a:pPr>
            <a:r>
              <a:rPr lang="es-ES" dirty="0" smtClean="0"/>
              <a:t>muy pequeñas de materia orgánica provenientes de</a:t>
            </a:r>
          </a:p>
          <a:p>
            <a:pPr>
              <a:buNone/>
            </a:pPr>
            <a:r>
              <a:rPr lang="es-ES" dirty="0" smtClean="0"/>
              <a:t>La descomposición de raíces muy profundas.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00034" y="500042"/>
            <a:ext cx="1747808" cy="1439216"/>
          </a:xfrm>
          <a:prstGeom prst="rect">
            <a:avLst/>
          </a:prstGeom>
        </p:spPr>
      </p:pic>
      <p:pic>
        <p:nvPicPr>
          <p:cNvPr id="5" name="4 Imagen" descr="bbs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357562"/>
            <a:ext cx="2526048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7567642" cy="6188224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                       </a:t>
            </a:r>
          </a:p>
          <a:p>
            <a:pPr>
              <a:buNone/>
            </a:pPr>
            <a:r>
              <a:rPr lang="es-ES" dirty="0" smtClean="0"/>
              <a:t>                          </a:t>
            </a:r>
            <a:r>
              <a:rPr lang="es-ES" b="1" dirty="0" smtClean="0"/>
              <a:t>Horizonte C o roca madre: </a:t>
            </a:r>
            <a:r>
              <a:rPr lang="es-ES" dirty="0" smtClean="0"/>
              <a:t>es la</a:t>
            </a:r>
          </a:p>
          <a:p>
            <a:pPr>
              <a:buNone/>
            </a:pPr>
            <a:r>
              <a:rPr lang="es-ES" dirty="0" smtClean="0"/>
              <a:t>capa más profunda de la de la litosfera, se</a:t>
            </a:r>
          </a:p>
          <a:p>
            <a:pPr>
              <a:buNone/>
            </a:pPr>
            <a:r>
              <a:rPr lang="es-ES" dirty="0" smtClean="0"/>
              <a:t>encuentra compuesta  por rocas de gran tamaño,</a:t>
            </a:r>
          </a:p>
          <a:p>
            <a:pPr>
              <a:buNone/>
            </a:pPr>
            <a:r>
              <a:rPr lang="es-ES" dirty="0" smtClean="0"/>
              <a:t>cuando se desintegran por factores químicos y</a:t>
            </a:r>
          </a:p>
          <a:p>
            <a:pPr>
              <a:buNone/>
            </a:pPr>
            <a:r>
              <a:rPr lang="es-ES" dirty="0" smtClean="0"/>
              <a:t>físicos originando el subsuelo y el suelo.</a:t>
            </a:r>
          </a:p>
          <a:p>
            <a:pPr>
              <a:buNone/>
            </a:pPr>
            <a:r>
              <a:rPr lang="es-ES" dirty="0" smtClean="0"/>
              <a:t>En está capa no hay vida.</a:t>
            </a:r>
            <a:endParaRPr lang="es-ES" dirty="0"/>
          </a:p>
        </p:txBody>
      </p:sp>
      <p:pic>
        <p:nvPicPr>
          <p:cNvPr id="4" name="5 Marcador de contenido" descr="com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20955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tipo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62198" y="1518604"/>
            <a:ext cx="6839294" cy="4625040"/>
          </a:xfrm>
        </p:spPr>
      </p:pic>
      <p:sp>
        <p:nvSpPr>
          <p:cNvPr id="4" name="3 CuadroTexto"/>
          <p:cNvSpPr txBox="1"/>
          <p:nvPr/>
        </p:nvSpPr>
        <p:spPr>
          <a:xfrm>
            <a:off x="928662" y="500042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 smtClean="0"/>
              <a:t>Tipos de suelo</a:t>
            </a:r>
            <a:endParaRPr lang="es-E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Suelos arcillosos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Son aquellos que están formados por arcilla(de</a:t>
            </a:r>
          </a:p>
          <a:p>
            <a:pPr>
              <a:buNone/>
            </a:pPr>
            <a:r>
              <a:rPr lang="es-ES" dirty="0" smtClean="0"/>
              <a:t>granos muy finos color amarillento), retienen el</a:t>
            </a:r>
          </a:p>
          <a:p>
            <a:pPr>
              <a:buNone/>
            </a:pPr>
            <a:r>
              <a:rPr lang="es-ES" dirty="0" smtClean="0"/>
              <a:t>agua formando charcos. Si se mezclan con humus</a:t>
            </a:r>
          </a:p>
          <a:p>
            <a:pPr>
              <a:buNone/>
            </a:pPr>
            <a:r>
              <a:rPr lang="es-ES" dirty="0" smtClean="0"/>
              <a:t>pueden ser buenos para cultivar</a:t>
            </a:r>
            <a:endParaRPr lang="es-ES" dirty="0"/>
          </a:p>
        </p:txBody>
      </p:sp>
      <p:pic>
        <p:nvPicPr>
          <p:cNvPr id="4" name="3 Imagen" descr="http://2.bp.blogspot.com/-UF3kqDu1BOU/T_uIDJdJz9I/AAAAAAAAACI/sFacmI3eBuw/s1600/descripcion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611696"/>
            <a:ext cx="3500462" cy="23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Suelos calizos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Son aquellos que tienen abundancia de sales</a:t>
            </a:r>
          </a:p>
          <a:p>
            <a:pPr>
              <a:buNone/>
            </a:pPr>
            <a:r>
              <a:rPr lang="es-ES" dirty="0" smtClean="0"/>
              <a:t>calcáreas, son de color blanco, secos, ácidos y no son</a:t>
            </a:r>
          </a:p>
          <a:p>
            <a:pPr>
              <a:buNone/>
            </a:pPr>
            <a:r>
              <a:rPr lang="es-ES" dirty="0" smtClean="0"/>
              <a:t>buenos para la agricultura.</a:t>
            </a:r>
            <a:endParaRPr lang="es-ES" dirty="0"/>
          </a:p>
        </p:txBody>
      </p:sp>
      <p:pic>
        <p:nvPicPr>
          <p:cNvPr id="4" name="3 Imagen" descr="http://3.bp.blogspot.com/-NMNklNriwng/T_uJtDW8CEI/AAAAAAAAACQ/bHfxCuYZyMo/s1600/Edaf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86124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</a:t>
            </a:r>
            <a:r>
              <a:rPr lang="es-ES" i="1" dirty="0" smtClean="0"/>
              <a:t>A QUÉ SE LE DENOMINA SUELO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Se denomina </a:t>
            </a:r>
            <a:r>
              <a:rPr lang="es-ES" b="1" dirty="0" smtClean="0"/>
              <a:t>suelo</a:t>
            </a:r>
            <a:r>
              <a:rPr lang="es-ES" dirty="0" smtClean="0"/>
              <a:t> a la parte superficial de la</a:t>
            </a:r>
          </a:p>
          <a:p>
            <a:pPr>
              <a:buNone/>
            </a:pPr>
            <a:r>
              <a:rPr lang="es-ES" dirty="0" smtClean="0"/>
              <a:t>corteza terrestre, biológicamente activa, que</a:t>
            </a:r>
          </a:p>
          <a:p>
            <a:pPr>
              <a:buNone/>
            </a:pPr>
            <a:r>
              <a:rPr lang="es-ES" dirty="0" smtClean="0"/>
              <a:t>proviene de la desintegración o alteración física y</a:t>
            </a:r>
          </a:p>
          <a:p>
            <a:pPr>
              <a:buNone/>
            </a:pPr>
            <a:r>
              <a:rPr lang="es-ES" dirty="0" smtClean="0"/>
              <a:t>química de las rocas y de los residuos de las</a:t>
            </a:r>
          </a:p>
          <a:p>
            <a:pPr>
              <a:buNone/>
            </a:pPr>
            <a:r>
              <a:rPr lang="es-ES" dirty="0" smtClean="0"/>
              <a:t>actividades de seres vivos que se asientan sobre</a:t>
            </a:r>
          </a:p>
          <a:p>
            <a:pPr>
              <a:buNone/>
            </a:pPr>
            <a:r>
              <a:rPr lang="es-ES" dirty="0" smtClean="0"/>
              <a:t>ella.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Suelo pedregosos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Están formados por rocas de todos los tamaños. No</a:t>
            </a:r>
          </a:p>
          <a:p>
            <a:pPr>
              <a:buNone/>
            </a:pPr>
            <a:r>
              <a:rPr lang="es-ES" dirty="0" smtClean="0"/>
              <a:t>retienen  el agua y no son buenos para el cultivo.</a:t>
            </a:r>
            <a:endParaRPr lang="es-ES" dirty="0"/>
          </a:p>
        </p:txBody>
      </p:sp>
      <p:pic>
        <p:nvPicPr>
          <p:cNvPr id="4" name="3 Imagen" descr="http://assets.checkthis.com/asset/510fd4370373870200000115/510fd4370373870200000115-medium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14686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Suelos humíferos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En este tipo de suelos abunda la materia orgánica,</a:t>
            </a:r>
          </a:p>
          <a:p>
            <a:pPr>
              <a:buNone/>
            </a:pPr>
            <a:r>
              <a:rPr lang="es-ES" dirty="0" smtClean="0"/>
              <a:t>son de color oscuro, retienen agua y son buenos</a:t>
            </a:r>
          </a:p>
          <a:p>
            <a:pPr>
              <a:buNone/>
            </a:pPr>
            <a:r>
              <a:rPr lang="es-ES" dirty="0" smtClean="0"/>
              <a:t>para el cultivo y germinación de muchas semillas.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https://upload.wikimedia.org/wikipedia/commons/thumb/f/f2/Black_Earth_-_Prokhorovka_-_Russia.JPG/200px-Black_Earth_-_Prokhorovka_-_Rus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429000"/>
            <a:ext cx="3143272" cy="232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</a:t>
            </a:r>
            <a:r>
              <a:rPr lang="es-ES" i="1" dirty="0" smtClean="0"/>
              <a:t>Qué nos proporciona el suelo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El suelo nos proporciona vida, en el crecen las</a:t>
            </a:r>
          </a:p>
          <a:p>
            <a:pPr>
              <a:buNone/>
            </a:pPr>
            <a:r>
              <a:rPr lang="es-ES" dirty="0" smtClean="0"/>
              <a:t>plantas, los cultivos que es de donde nos</a:t>
            </a:r>
          </a:p>
          <a:p>
            <a:pPr>
              <a:buNone/>
            </a:pPr>
            <a:r>
              <a:rPr lang="es-ES" dirty="0" smtClean="0"/>
              <a:t>alimentamos para subsistir, además podemos</a:t>
            </a:r>
          </a:p>
          <a:p>
            <a:pPr>
              <a:buNone/>
            </a:pPr>
            <a:r>
              <a:rPr lang="es-ES" dirty="0" smtClean="0"/>
              <a:t>obtener madera, papel, medicinas naturales, casa,</a:t>
            </a:r>
          </a:p>
          <a:p>
            <a:pPr>
              <a:buNone/>
            </a:pPr>
            <a:r>
              <a:rPr lang="es-ES" dirty="0" smtClean="0"/>
              <a:t>alimentación entre otras cosas.</a:t>
            </a:r>
          </a:p>
          <a:p>
            <a:pPr>
              <a:buNone/>
            </a:pPr>
            <a:r>
              <a:rPr lang="es-ES" dirty="0" smtClean="0"/>
              <a:t>Por eso cuidemos y conservemos el suelo 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725470"/>
          </a:xfrm>
        </p:spPr>
        <p:txBody>
          <a:bodyPr/>
          <a:lstStyle/>
          <a:p>
            <a:r>
              <a:rPr lang="es-ES" dirty="0" smtClean="0"/>
              <a:t>Conservemos el suelo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572428" cy="5643602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Es importante conservar el suelo porque el nos</a:t>
            </a:r>
          </a:p>
          <a:p>
            <a:pPr>
              <a:buNone/>
            </a:pPr>
            <a:r>
              <a:rPr lang="es-ES" dirty="0" smtClean="0"/>
              <a:t>proporciona  la vida en el planeta y el mal uso</a:t>
            </a:r>
          </a:p>
          <a:p>
            <a:pPr>
              <a:buNone/>
            </a:pPr>
            <a:r>
              <a:rPr lang="es-ES" dirty="0" smtClean="0"/>
              <a:t>puede provocar que el suelo se agote y ocasione</a:t>
            </a:r>
          </a:p>
          <a:p>
            <a:pPr>
              <a:buNone/>
            </a:pPr>
            <a:r>
              <a:rPr lang="es-ES" dirty="0" smtClean="0"/>
              <a:t>daños severos e irreparables.</a:t>
            </a:r>
          </a:p>
          <a:p>
            <a:pPr>
              <a:buNone/>
            </a:pPr>
            <a:r>
              <a:rPr lang="es-ES" dirty="0" smtClean="0"/>
              <a:t>La conservación y protección del suelo es</a:t>
            </a:r>
          </a:p>
          <a:p>
            <a:pPr>
              <a:buNone/>
            </a:pPr>
            <a:r>
              <a:rPr lang="es-ES" dirty="0" smtClean="0"/>
              <a:t>responsabilidad de todos</a:t>
            </a:r>
          </a:p>
          <a:p>
            <a:pPr>
              <a:buNone/>
            </a:pPr>
            <a:r>
              <a:rPr lang="es-ES" dirty="0" smtClean="0"/>
              <a:t>El 7 de julio de cada año es el día internacional de</a:t>
            </a:r>
          </a:p>
          <a:p>
            <a:pPr>
              <a:buNone/>
            </a:pPr>
            <a:r>
              <a:rPr lang="es-ES" dirty="0" smtClean="0"/>
              <a:t>la conservación del suelo</a:t>
            </a:r>
            <a:endParaRPr lang="es-ES" dirty="0"/>
          </a:p>
        </p:txBody>
      </p:sp>
      <p:pic>
        <p:nvPicPr>
          <p:cNvPr id="4" name="3 Imagen" descr="http://www.carriloboinforma.com.ar/wp-content/uploads/2015/07/suelo-750x5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5726">
            <a:off x="5387802" y="4227180"/>
            <a:ext cx="2071702" cy="16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3.bp.blogspot.com/-lXcDb-y2xEg/UdoL4dtVvHI/AAAAAAAAFG4/7ONuLGThEbQ/s1600/conservacion-del-suel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43357">
            <a:off x="1582547" y="4880810"/>
            <a:ext cx="1912605" cy="169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prodase.com.mx/wp-content/uploads/2014/07/reforestacio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965018">
            <a:off x="3351871" y="4611024"/>
            <a:ext cx="2137446" cy="169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7424766" cy="575959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El suelo consta de cuatro grandes componentes: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minerales,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materia orgánica, 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agua y 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aire.</a:t>
            </a:r>
            <a:endParaRPr lang="es-ES" dirty="0"/>
          </a:p>
        </p:txBody>
      </p:sp>
      <p:pic>
        <p:nvPicPr>
          <p:cNvPr id="4" name="3 Imagen" descr="https://www.muralesyvinilos.com/murales/arena_1_piedra_13104046_X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368754">
            <a:off x="5989456" y="4192099"/>
            <a:ext cx="2353287" cy="195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style.shockvisual.net/wp-content/uploads/2014/11/agu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9917">
            <a:off x="447477" y="3489955"/>
            <a:ext cx="2190333" cy="180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s://encrypted-tbn0.gstatic.com/images?q=tbn:ANd9GcRapRogN6j_VVfDRHwkUBcCteeeMFdF_ukBN_5BtkXFFofiPZQ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381242">
            <a:off x="4140562" y="1932964"/>
            <a:ext cx="2734451" cy="139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www.vegetarianoschile.cl/wp-content/uploads/2012/10/Ceilom-ciclo-600x42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428854">
            <a:off x="2777718" y="3398590"/>
            <a:ext cx="3103244" cy="2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/>
              <a:t>Minerales 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Los constituyentes minerales (inorgánicos) de los </a:t>
            </a:r>
          </a:p>
          <a:p>
            <a:pPr>
              <a:buNone/>
            </a:pPr>
            <a:r>
              <a:rPr lang="es-ES" dirty="0" smtClean="0"/>
              <a:t>suelos normalmente están compuestos de pequeños</a:t>
            </a:r>
          </a:p>
          <a:p>
            <a:pPr>
              <a:buNone/>
            </a:pPr>
            <a:r>
              <a:rPr lang="es-ES" dirty="0" smtClean="0"/>
              <a:t>fragmentos de roca y minerales de varias clases.</a:t>
            </a:r>
          </a:p>
          <a:p>
            <a:pPr>
              <a:buNone/>
            </a:pPr>
            <a:r>
              <a:rPr lang="es-ES" dirty="0" smtClean="0"/>
              <a:t>Las cuatro clases más importantes de partículas</a:t>
            </a:r>
          </a:p>
          <a:p>
            <a:pPr>
              <a:buNone/>
            </a:pPr>
            <a:r>
              <a:rPr lang="es-ES" dirty="0" smtClean="0"/>
              <a:t>inorgánicas son: grava, arena, limo y arcilla.</a:t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/>
              <a:t>GRAVA</a:t>
            </a:r>
            <a:endParaRPr lang="es-ES" i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Conjunto de piedras pequeñas que proceden de la fragmentación y disgregación de rocas.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8" name="7 Imagen" descr="https://encrypted-tbn2.gstatic.com/images?q=tbn:ANd9GcRlZR2g3wjZ9mLP5qwBvhOZbhaz-U1HaN3OFiwa9_Q_BdYYfvFX-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683656">
            <a:off x="1190491" y="3168566"/>
            <a:ext cx="3341404" cy="243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www.canterasega.com/img/img_producto_6_b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666627">
            <a:off x="4605771" y="3062028"/>
            <a:ext cx="2428876" cy="271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es-ES" dirty="0" smtClean="0"/>
              <a:t>Arena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764386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Conjunto de partículas destruidas de las rocas </a:t>
            </a:r>
          </a:p>
          <a:p>
            <a:pPr>
              <a:buNone/>
            </a:pPr>
            <a:r>
              <a:rPr lang="es-ES" dirty="0" smtClean="0"/>
              <a:t>que se acumulan tanto en las orillas de los ríos,</a:t>
            </a:r>
          </a:p>
          <a:p>
            <a:pPr>
              <a:buNone/>
            </a:pPr>
            <a:r>
              <a:rPr lang="es-ES" dirty="0" smtClean="0"/>
              <a:t>como en las del mar. </a:t>
            </a:r>
          </a:p>
          <a:p>
            <a:pPr>
              <a:buNone/>
            </a:pPr>
            <a:r>
              <a:rPr lang="es-ES" dirty="0" smtClean="0"/>
              <a:t>Tiene baja materia orgánica por lo que no es muy</a:t>
            </a:r>
          </a:p>
          <a:p>
            <a:pPr>
              <a:buNone/>
            </a:pPr>
            <a:r>
              <a:rPr lang="es-ES" dirty="0" smtClean="0"/>
              <a:t>feríl.</a:t>
            </a:r>
            <a:endParaRPr lang="es-ES" dirty="0"/>
          </a:p>
        </p:txBody>
      </p:sp>
      <p:pic>
        <p:nvPicPr>
          <p:cNvPr id="4" name="3 Imagen" descr="aren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214686"/>
            <a:ext cx="6400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LIMO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Sedimento clástico incoherente transportado en</a:t>
            </a:r>
          </a:p>
          <a:p>
            <a:pPr>
              <a:buNone/>
            </a:pPr>
            <a:r>
              <a:rPr lang="es-ES" dirty="0" smtClean="0"/>
              <a:t>suspensión por los ríos y por el viento, que se</a:t>
            </a:r>
          </a:p>
          <a:p>
            <a:pPr>
              <a:buNone/>
            </a:pPr>
            <a:r>
              <a:rPr lang="es-ES" dirty="0" smtClean="0"/>
              <a:t>deposita en el lecho de los cursos de agua o sobre</a:t>
            </a:r>
          </a:p>
          <a:p>
            <a:pPr>
              <a:buNone/>
            </a:pPr>
            <a:r>
              <a:rPr lang="es-ES" dirty="0" smtClean="0"/>
              <a:t>los terrenos que han sido inundados. </a:t>
            </a:r>
          </a:p>
          <a:p>
            <a:pPr>
              <a:buNone/>
            </a:pPr>
            <a:r>
              <a:rPr lang="es-ES" dirty="0" smtClean="0"/>
              <a:t>Un suelo limoso es estéril pedregoso, y filtra el</a:t>
            </a:r>
          </a:p>
          <a:p>
            <a:pPr>
              <a:buNone/>
            </a:pPr>
            <a:r>
              <a:rPr lang="es-ES" dirty="0" smtClean="0"/>
              <a:t>agua con rapidez . La materia orgánica que</a:t>
            </a:r>
          </a:p>
          <a:p>
            <a:pPr>
              <a:buNone/>
            </a:pPr>
            <a:r>
              <a:rPr lang="es-ES" dirty="0" smtClean="0"/>
              <a:t>contiene se descompone muy rápido.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/>
              <a:t>Materia orgánica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La materia orgánica del suelo representa la</a:t>
            </a:r>
          </a:p>
          <a:p>
            <a:pPr>
              <a:buNone/>
            </a:pPr>
            <a:r>
              <a:rPr lang="es-ES" dirty="0" smtClean="0"/>
              <a:t>acumulación de las plantas destruidas y</a:t>
            </a:r>
          </a:p>
          <a:p>
            <a:pPr>
              <a:buNone/>
            </a:pPr>
            <a:r>
              <a:rPr lang="es-ES" dirty="0" smtClean="0"/>
              <a:t>resintetizadas parcialmente y de los residuos</a:t>
            </a:r>
          </a:p>
          <a:p>
            <a:pPr>
              <a:buNone/>
            </a:pPr>
            <a:r>
              <a:rPr lang="es-ES" dirty="0" smtClean="0"/>
              <a:t>animales. La materia orgánica del suelo se divide</a:t>
            </a:r>
          </a:p>
          <a:p>
            <a:pPr>
              <a:buNone/>
            </a:pPr>
            <a:r>
              <a:rPr lang="es-ES" dirty="0" smtClean="0"/>
              <a:t>en dos grandes grupos: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los tejidos nuevos y sus equivalentes más o menos descompuestos,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el humus, que es considerado como el ganancia final de descomposición de la materia orgánica.</a:t>
            </a:r>
          </a:p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643866" cy="6357982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i="1" dirty="0" smtClean="0"/>
              <a:t>El Humus</a:t>
            </a:r>
            <a:r>
              <a:rPr lang="es-ES" dirty="0" smtClean="0"/>
              <a:t>: no es más que materia orgánica en</a:t>
            </a:r>
          </a:p>
          <a:p>
            <a:pPr>
              <a:buNone/>
            </a:pPr>
            <a:r>
              <a:rPr lang="es-ES" dirty="0" smtClean="0"/>
              <a:t>descomposición que se encuentra en la capa</a:t>
            </a:r>
          </a:p>
          <a:p>
            <a:pPr>
              <a:buNone/>
            </a:pPr>
            <a:r>
              <a:rPr lang="es-ES" dirty="0" smtClean="0"/>
              <a:t>superficial de la corteza terrestre como</a:t>
            </a:r>
          </a:p>
          <a:p>
            <a:pPr>
              <a:buNone/>
            </a:pPr>
            <a:r>
              <a:rPr lang="es-ES" dirty="0" smtClean="0"/>
              <a:t>consecuencia de la descomposición de restos de</a:t>
            </a:r>
          </a:p>
          <a:p>
            <a:pPr>
              <a:buNone/>
            </a:pPr>
            <a:r>
              <a:rPr lang="es-ES" dirty="0" smtClean="0"/>
              <a:t>vegetales y animales muertos.</a:t>
            </a:r>
          </a:p>
          <a:p>
            <a:pPr>
              <a:buNone/>
            </a:pPr>
            <a:r>
              <a:rPr lang="es-ES" dirty="0" smtClean="0"/>
              <a:t> Es importante saber que el humus se agota por</a:t>
            </a:r>
          </a:p>
          <a:p>
            <a:pPr>
              <a:buNone/>
            </a:pPr>
            <a:r>
              <a:rPr lang="es-ES" dirty="0" smtClean="0"/>
              <a:t>diversas razones como lo es: la tala de árboles,</a:t>
            </a:r>
          </a:p>
          <a:p>
            <a:pPr>
              <a:buNone/>
            </a:pPr>
            <a:r>
              <a:rPr lang="es-ES" dirty="0" smtClean="0"/>
              <a:t>las quemas, y la mala utilización del terreno entre</a:t>
            </a:r>
          </a:p>
          <a:p>
            <a:pPr>
              <a:buNone/>
            </a:pPr>
            <a:r>
              <a:rPr lang="es-ES" dirty="0" smtClean="0"/>
              <a:t>otras.</a:t>
            </a:r>
            <a:endParaRPr lang="es-ES" dirty="0"/>
          </a:p>
        </p:txBody>
      </p:sp>
      <p:pic>
        <p:nvPicPr>
          <p:cNvPr id="4" name="3 Imagen" descr="http://terranovalombricultores.com/wp-content/uploads/2011/05/PropiedadesDelHumu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429132"/>
            <a:ext cx="3357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865</TotalTime>
  <Words>874</Words>
  <Application>Microsoft Office PowerPoint</Application>
  <PresentationFormat>Presentación en pantalla (4:3)</PresentationFormat>
  <Paragraphs>144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Mirador</vt:lpstr>
      <vt:lpstr>El suelo</vt:lpstr>
      <vt:lpstr>¿A QUÉ SE LE DENOMINA SUELO?</vt:lpstr>
      <vt:lpstr>Diapositiva 3</vt:lpstr>
      <vt:lpstr>Minerales </vt:lpstr>
      <vt:lpstr>GRAVA</vt:lpstr>
      <vt:lpstr>Arena</vt:lpstr>
      <vt:lpstr>LIMO</vt:lpstr>
      <vt:lpstr>Materia orgánica</vt:lpstr>
      <vt:lpstr>Diapositiva 9</vt:lpstr>
      <vt:lpstr>El agua</vt:lpstr>
      <vt:lpstr>El aire</vt:lpstr>
      <vt:lpstr>Los suelo siempre han sido iguales.</vt:lpstr>
      <vt:lpstr>Diapositiva 13</vt:lpstr>
      <vt:lpstr>Capas de suelo</vt:lpstr>
      <vt:lpstr>Diapositiva 15</vt:lpstr>
      <vt:lpstr>Diapositiva 16</vt:lpstr>
      <vt:lpstr>Diapositiva 17</vt:lpstr>
      <vt:lpstr>Suelos arcillosos</vt:lpstr>
      <vt:lpstr>Suelos calizos</vt:lpstr>
      <vt:lpstr>Suelo pedregosos</vt:lpstr>
      <vt:lpstr>Suelos humíferos</vt:lpstr>
      <vt:lpstr>¿Qué nos proporciona el suelo?</vt:lpstr>
      <vt:lpstr>Conservemos el suelo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suelo</dc:title>
  <dc:creator>*</dc:creator>
  <cp:lastModifiedBy>*</cp:lastModifiedBy>
  <cp:revision>117</cp:revision>
  <dcterms:created xsi:type="dcterms:W3CDTF">2015-11-17T15:59:18Z</dcterms:created>
  <dcterms:modified xsi:type="dcterms:W3CDTF">2017-11-28T17:38:14Z</dcterms:modified>
</cp:coreProperties>
</file>