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00B32D-68D6-4DDA-BC14-C52BA15EF37A}" type="datetimeFigureOut">
              <a:rPr lang="es-ES" smtClean="0"/>
              <a:pPr/>
              <a:t>28/11/2017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B6E611-CE38-4640-B0B3-F0EFA7153E7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Vse-qD6RbU&amp;feature=relate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14546" y="500042"/>
            <a:ext cx="6315092" cy="1143008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La señora de los cuatro trajes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Imagen" descr="C:\Documents and Settings\PC\Mis documentos\cuarto mneguante\cuarto menguante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285992"/>
            <a:ext cx="4093566" cy="321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7496204" cy="611678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ES" dirty="0" smtClean="0"/>
              <a:t>Cuarto Creciente aquí la Luna, la Tierra y el Sol</a:t>
            </a:r>
          </a:p>
          <a:p>
            <a:pPr>
              <a:buNone/>
            </a:pPr>
            <a:r>
              <a:rPr lang="es-ES" dirty="0" smtClean="0"/>
              <a:t>establecen un ángulo recto lo que se puede observar</a:t>
            </a:r>
          </a:p>
          <a:p>
            <a:pPr>
              <a:buNone/>
            </a:pPr>
            <a:r>
              <a:rPr lang="es-ES" dirty="0" smtClean="0"/>
              <a:t>en el cielo la mitad de la Luna.</a:t>
            </a:r>
          </a:p>
          <a:p>
            <a:pPr>
              <a:buNone/>
            </a:pPr>
            <a:r>
              <a:rPr lang="es-ES" dirty="0" smtClean="0"/>
              <a:t>Luna Llena o plenilunio ocurre cuando la Tierra se</a:t>
            </a:r>
          </a:p>
          <a:p>
            <a:pPr>
              <a:buNone/>
            </a:pPr>
            <a:r>
              <a:rPr lang="es-ES" dirty="0" smtClean="0"/>
              <a:t>ubica entre el Sol y la Luna, está recoge los rayos</a:t>
            </a:r>
          </a:p>
          <a:p>
            <a:pPr>
              <a:buNone/>
            </a:pPr>
            <a:r>
              <a:rPr lang="es-ES" dirty="0" smtClean="0"/>
              <a:t>del Sol en su cara visible por lo que se puede</a:t>
            </a:r>
          </a:p>
          <a:p>
            <a:pPr>
              <a:buNone/>
            </a:pPr>
            <a:r>
              <a:rPr lang="es-ES" dirty="0" smtClean="0"/>
              <a:t>observar completa.</a:t>
            </a:r>
            <a:br>
              <a:rPr lang="es-ES" dirty="0" smtClean="0"/>
            </a:br>
            <a:endParaRPr lang="es-ES" dirty="0" smtClean="0"/>
          </a:p>
          <a:p>
            <a:pPr>
              <a:buNone/>
            </a:pPr>
            <a:r>
              <a:rPr lang="es-ES" dirty="0" smtClean="0"/>
              <a:t>Cuarto Menguante sucede cuando los tres cuerpos</a:t>
            </a:r>
          </a:p>
          <a:p>
            <a:pPr>
              <a:buNone/>
            </a:pPr>
            <a:r>
              <a:rPr lang="es-ES" dirty="0" smtClean="0"/>
              <a:t>vuelven a formar un ángulo recto, por lo que se</a:t>
            </a:r>
          </a:p>
          <a:p>
            <a:pPr>
              <a:buNone/>
            </a:pPr>
            <a:r>
              <a:rPr lang="es-ES" dirty="0" smtClean="0"/>
              <a:t>puede observar en el cielo la otra mitad de la cara</a:t>
            </a:r>
          </a:p>
          <a:p>
            <a:pPr>
              <a:buNone/>
            </a:pPr>
            <a:r>
              <a:rPr lang="es-ES" dirty="0" smtClean="0"/>
              <a:t>de la Luna. </a:t>
            </a:r>
          </a:p>
          <a:p>
            <a:pPr>
              <a:buNone/>
            </a:pPr>
            <a:r>
              <a:rPr lang="es-ES" dirty="0" smtClean="0"/>
              <a:t>Esta fase se produce después de la Luna Llena y</a:t>
            </a:r>
          </a:p>
          <a:p>
            <a:pPr>
              <a:buNone/>
            </a:pPr>
            <a:r>
              <a:rPr lang="es-ES" dirty="0" smtClean="0"/>
              <a:t>antes de la Luna Nueva. 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357166"/>
            <a:ext cx="7424766" cy="611678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Al igual que el Cuarto Creciente tiene forma de</a:t>
            </a:r>
          </a:p>
          <a:p>
            <a:pPr>
              <a:buNone/>
            </a:pPr>
            <a:r>
              <a:rPr lang="es-ES" b="1" dirty="0" smtClean="0"/>
              <a:t>semicírculo</a:t>
            </a:r>
            <a:r>
              <a:rPr lang="es-ES" dirty="0" smtClean="0"/>
              <a:t> pero en este caso en </a:t>
            </a:r>
            <a:r>
              <a:rPr lang="es-ES" b="1" dirty="0" smtClean="0"/>
              <a:t>espacio</a:t>
            </a:r>
          </a:p>
          <a:p>
            <a:pPr>
              <a:buNone/>
            </a:pPr>
            <a:r>
              <a:rPr lang="es-ES" b="1" dirty="0" smtClean="0"/>
              <a:t>decreciente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Luna al igual que todos los astros sale por el</a:t>
            </a:r>
          </a:p>
          <a:p>
            <a:pPr>
              <a:buNone/>
            </a:pPr>
            <a:r>
              <a:rPr lang="es-ES" dirty="0" smtClean="0"/>
              <a:t>punto cardinal Este y se oculta por el Oeste, esto se</a:t>
            </a:r>
          </a:p>
          <a:p>
            <a:pPr>
              <a:buNone/>
            </a:pPr>
            <a:r>
              <a:rPr lang="es-ES" dirty="0" smtClean="0"/>
              <a:t>debe a que la Tierra gira constantemente hacia el</a:t>
            </a:r>
          </a:p>
          <a:p>
            <a:pPr>
              <a:buNone/>
            </a:pPr>
            <a:r>
              <a:rPr lang="es-ES" dirty="0" smtClean="0"/>
              <a:t>Este. </a:t>
            </a:r>
            <a:br>
              <a:rPr lang="es-ES" dirty="0" smtClean="0"/>
            </a:b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85720" y="384048"/>
            <a:ext cx="7639080" cy="647395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Luna sale  cada día 50 minutos más tarde una </a:t>
            </a:r>
          </a:p>
          <a:p>
            <a:pPr>
              <a:buNone/>
            </a:pPr>
            <a:r>
              <a:rPr lang="es-ES" dirty="0" smtClean="0"/>
              <a:t>de otra, esto sucede porque la Luna se encuentra</a:t>
            </a:r>
          </a:p>
          <a:p>
            <a:pPr>
              <a:buNone/>
            </a:pPr>
            <a:r>
              <a:rPr lang="es-ES" dirty="0" smtClean="0"/>
              <a:t>muy cerca a nuestro planeta y se mueve todo el</a:t>
            </a:r>
          </a:p>
          <a:p>
            <a:pPr>
              <a:buNone/>
            </a:pPr>
            <a:r>
              <a:rPr lang="es-ES" dirty="0" smtClean="0"/>
              <a:t>tiempo alrededor  de la Tierra.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214290"/>
            <a:ext cx="7353328" cy="6259662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Luna es el único satélite natural de la Tierra.</a:t>
            </a:r>
          </a:p>
          <a:p>
            <a:pPr>
              <a:buNone/>
            </a:pPr>
            <a:r>
              <a:rPr lang="es-ES" dirty="0" smtClean="0"/>
              <a:t>La Luna no posee atmósfera ni agua.</a:t>
            </a:r>
          </a:p>
          <a:p>
            <a:pPr>
              <a:buNone/>
            </a:pPr>
            <a:r>
              <a:rPr lang="es-ES" dirty="0" smtClean="0"/>
              <a:t>Cuando la Luna está en el punto más distante de</a:t>
            </a:r>
          </a:p>
          <a:p>
            <a:pPr>
              <a:buNone/>
            </a:pPr>
            <a:r>
              <a:rPr lang="es-ES" dirty="0" smtClean="0"/>
              <a:t>su órbita, se dice que se encuentra en su apogeo,</a:t>
            </a:r>
          </a:p>
          <a:p>
            <a:pPr>
              <a:buNone/>
            </a:pPr>
            <a:r>
              <a:rPr lang="es-ES" dirty="0" smtClean="0"/>
              <a:t>mientras que cuando la Luna está  más cercana a</a:t>
            </a:r>
          </a:p>
          <a:p>
            <a:pPr>
              <a:buNone/>
            </a:pPr>
            <a:r>
              <a:rPr lang="es-ES" dirty="0" smtClean="0"/>
              <a:t>su órbita se dice que se encuentra en el perigeo.</a:t>
            </a:r>
          </a:p>
          <a:p>
            <a:pPr>
              <a:buNone/>
            </a:pPr>
            <a:r>
              <a:rPr lang="es-ES" dirty="0" smtClean="0"/>
              <a:t>Apogeo es el punto de una órbita elíptica alrededor</a:t>
            </a:r>
          </a:p>
          <a:p>
            <a:pPr>
              <a:buNone/>
            </a:pPr>
            <a:r>
              <a:rPr lang="es-ES" dirty="0" smtClean="0"/>
              <a:t>de la Tierra, en el que el cuerpo se encuentra más</a:t>
            </a:r>
          </a:p>
          <a:p>
            <a:pPr>
              <a:buNone/>
            </a:pPr>
            <a:r>
              <a:rPr lang="es-ES" dirty="0" smtClean="0"/>
              <a:t>alejado del centro de está.</a:t>
            </a:r>
          </a:p>
          <a:p>
            <a:pPr>
              <a:buNone/>
            </a:pPr>
            <a:r>
              <a:rPr lang="es-ES" dirty="0" smtClean="0"/>
              <a:t>La órbita de la Luna no siempre la misma, debido</a:t>
            </a:r>
          </a:p>
          <a:p>
            <a:pPr>
              <a:buNone/>
            </a:pPr>
            <a:r>
              <a:rPr lang="es-ES" dirty="0" smtClean="0"/>
              <a:t>a que la atracción  del Sol la cambia ligeramente.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7639080" cy="6259662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Luna no se encuentra a la misma distancia de la</a:t>
            </a:r>
          </a:p>
          <a:p>
            <a:pPr>
              <a:buNone/>
            </a:pPr>
            <a:r>
              <a:rPr lang="es-ES" dirty="0" smtClean="0"/>
              <a:t>Tierra.</a:t>
            </a:r>
          </a:p>
          <a:p>
            <a:pPr>
              <a:buNone/>
            </a:pPr>
            <a:r>
              <a:rPr lang="es-ES" dirty="0" smtClean="0"/>
              <a:t>La Luna tiene tres períodos que son mes Sinódico</a:t>
            </a:r>
          </a:p>
          <a:p>
            <a:pPr>
              <a:buNone/>
            </a:pPr>
            <a:r>
              <a:rPr lang="es-ES" dirty="0" smtClean="0"/>
              <a:t>(Luna Nueva a Luna Nueva), mes Diacrónico (de</a:t>
            </a:r>
          </a:p>
          <a:p>
            <a:pPr>
              <a:buNone/>
            </a:pPr>
            <a:r>
              <a:rPr lang="es-ES" dirty="0" smtClean="0"/>
              <a:t>nodo a nodo) y mes Anomalístico (perigeo a perigeo)</a:t>
            </a:r>
          </a:p>
          <a:p>
            <a:pPr>
              <a:buNone/>
            </a:pPr>
            <a:r>
              <a:rPr lang="es-ES" dirty="0" smtClean="0"/>
              <a:t>Cada mes la Luna regresa al perigeo, en donde se</a:t>
            </a:r>
          </a:p>
          <a:p>
            <a:pPr>
              <a:buNone/>
            </a:pPr>
            <a:r>
              <a:rPr lang="es-ES" dirty="0" smtClean="0"/>
              <a:t>observa a la Luna más grande, brillante y parece</a:t>
            </a:r>
          </a:p>
          <a:p>
            <a:pPr>
              <a:buNone/>
            </a:pPr>
            <a:r>
              <a:rPr lang="es-ES" dirty="0" smtClean="0"/>
              <a:t>que se mueve más rápido en su órbita.</a:t>
            </a:r>
          </a:p>
          <a:p>
            <a:pPr>
              <a:buNone/>
            </a:pPr>
            <a:r>
              <a:rPr lang="es-ES" dirty="0" smtClean="0"/>
              <a:t>La Luna tiene cráteres, cadenas de montañas,</a:t>
            </a:r>
          </a:p>
          <a:p>
            <a:pPr>
              <a:buNone/>
            </a:pPr>
            <a:r>
              <a:rPr lang="es-ES" dirty="0" smtClean="0"/>
              <a:t>llanuras o mares, fisuras lunares, y radio, entre</a:t>
            </a:r>
          </a:p>
          <a:p>
            <a:pPr>
              <a:buNone/>
            </a:pPr>
            <a:r>
              <a:rPr lang="es-ES" dirty="0" smtClean="0"/>
              <a:t>otros.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7567642" cy="6259662"/>
          </a:xfrm>
        </p:spPr>
        <p:txBody>
          <a:bodyPr/>
          <a:lstStyle/>
          <a:p>
            <a:endParaRPr lang="es-ES" dirty="0" smtClean="0"/>
          </a:p>
          <a:p>
            <a:pPr>
              <a:buNone/>
            </a:pPr>
            <a:r>
              <a:rPr lang="es-ES" dirty="0" smtClean="0"/>
              <a:t>El cráter mayor de la Luna se llama Bailly, el mar</a:t>
            </a:r>
          </a:p>
          <a:p>
            <a:pPr>
              <a:buNone/>
            </a:pPr>
            <a:r>
              <a:rPr lang="es-ES" dirty="0" smtClean="0"/>
              <a:t>más grande es el Mare Imbriun, las montañas más</a:t>
            </a:r>
          </a:p>
          <a:p>
            <a:pPr>
              <a:buNone/>
            </a:pPr>
            <a:r>
              <a:rPr lang="es-ES" dirty="0" smtClean="0"/>
              <a:t>altas, en las cordilleras Leibniz y Doerfel.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Del origen de los cráteres, se ha discutido durante</a:t>
            </a:r>
          </a:p>
          <a:p>
            <a:pPr>
              <a:buNone/>
            </a:pPr>
            <a:r>
              <a:rPr lang="es-ES" dirty="0" smtClean="0"/>
              <a:t>mucho tiempo, las investigaciones realizadas han</a:t>
            </a:r>
          </a:p>
          <a:p>
            <a:pPr>
              <a:buNone/>
            </a:pPr>
            <a:r>
              <a:rPr lang="es-ES" dirty="0" smtClean="0"/>
              <a:t>demostrado y que la mayor parte de los cráteres</a:t>
            </a:r>
          </a:p>
          <a:p>
            <a:pPr>
              <a:buNone/>
            </a:pPr>
            <a:r>
              <a:rPr lang="es-ES" dirty="0" smtClean="0"/>
              <a:t>lunares se constituyeron por impactos de meteoritos</a:t>
            </a:r>
          </a:p>
          <a:p>
            <a:pPr>
              <a:buNone/>
            </a:pPr>
            <a:r>
              <a:rPr lang="es-ES" dirty="0" smtClean="0"/>
              <a:t>que viajaban a grandes velocidades o de pequeños</a:t>
            </a:r>
          </a:p>
          <a:p>
            <a:pPr>
              <a:buNone/>
            </a:pPr>
            <a:r>
              <a:rPr lang="es-ES" dirty="0" smtClean="0"/>
              <a:t>asteroides.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>
          <a:xfrm>
            <a:off x="500034" y="428604"/>
            <a:ext cx="7424766" cy="6045348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Cuando la Luna, la Tierra y el Sol se disponen a</a:t>
            </a:r>
          </a:p>
          <a:p>
            <a:pPr>
              <a:buNone/>
            </a:pPr>
            <a:r>
              <a:rPr lang="es-ES" dirty="0" smtClean="0"/>
              <a:t>formar una línea recta, se originan sombras de tal</a:t>
            </a:r>
          </a:p>
          <a:p>
            <a:pPr>
              <a:buNone/>
            </a:pPr>
            <a:r>
              <a:rPr lang="es-ES" dirty="0" smtClean="0"/>
              <a:t>manera que la Tierra cae sobre la Luna  o al revés</a:t>
            </a:r>
          </a:p>
          <a:p>
            <a:pPr>
              <a:buNone/>
            </a:pPr>
            <a:r>
              <a:rPr lang="es-ES" dirty="0" smtClean="0"/>
              <a:t>y provocan los fenómenos llamados eclipses.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>
          <a:xfrm>
            <a:off x="571472" y="357166"/>
            <a:ext cx="7353328" cy="611678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Luna es el astro más brillante  en el cielo</a:t>
            </a:r>
          </a:p>
          <a:p>
            <a:pPr>
              <a:buNone/>
            </a:pPr>
            <a:r>
              <a:rPr lang="es-ES" dirty="0" smtClean="0"/>
              <a:t>nocturno, a pesar de que brilla por los reflejos que</a:t>
            </a:r>
          </a:p>
          <a:p>
            <a:pPr>
              <a:buNone/>
            </a:pPr>
            <a:r>
              <a:rPr lang="es-ES" dirty="0" smtClean="0"/>
              <a:t>recibe del Sol, porque la Luna carece de luz propia.</a:t>
            </a:r>
          </a:p>
          <a:p>
            <a:pPr>
              <a:buNone/>
            </a:pPr>
            <a:r>
              <a:rPr lang="es-ES" dirty="0" smtClean="0"/>
              <a:t>La Luna no tiene vida de ningún tipo.</a:t>
            </a:r>
          </a:p>
          <a:p>
            <a:pPr>
              <a:buNone/>
            </a:pPr>
            <a:r>
              <a:rPr lang="es-ES" dirty="0" smtClean="0"/>
              <a:t>La Luna nos enseña sus fases cambiantes a</a:t>
            </a:r>
          </a:p>
          <a:p>
            <a:pPr>
              <a:buNone/>
            </a:pPr>
            <a:r>
              <a:rPr lang="es-ES" dirty="0" smtClean="0"/>
              <a:t>medida que se vaya moviéndose,  en su órbita</a:t>
            </a:r>
          </a:p>
          <a:p>
            <a:pPr>
              <a:buNone/>
            </a:pPr>
            <a:r>
              <a:rPr lang="es-ES" dirty="0" smtClean="0"/>
              <a:t>alrededor de la Tierra.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>
                <a:hlinkClick r:id="rId2"/>
              </a:rPr>
              <a:t>http://www.youtube.com/watch?v=fVse-qD6RbU&amp;feature=related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285728"/>
            <a:ext cx="7353328" cy="618822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Cuando el ardiente Sol va  ocultando su</a:t>
            </a:r>
          </a:p>
          <a:p>
            <a:pPr>
              <a:buNone/>
            </a:pPr>
            <a:r>
              <a:rPr lang="es-ES" dirty="0" smtClean="0"/>
              <a:t>resplandecencia, va más allá del horizonte su</a:t>
            </a:r>
          </a:p>
          <a:p>
            <a:pPr>
              <a:buNone/>
            </a:pPr>
            <a:r>
              <a:rPr lang="es-ES" dirty="0" smtClean="0"/>
              <a:t>majestuosidad de sus dorados rayos va perdiendo</a:t>
            </a:r>
          </a:p>
          <a:p>
            <a:pPr>
              <a:buNone/>
            </a:pPr>
            <a:r>
              <a:rPr lang="es-ES" dirty="0" smtClean="0"/>
              <a:t>su riqueza lentamente y transformándose en las</a:t>
            </a:r>
          </a:p>
          <a:p>
            <a:pPr>
              <a:buNone/>
            </a:pPr>
            <a:r>
              <a:rPr lang="es-ES" dirty="0" smtClean="0"/>
              <a:t>oscuras sombras, perfiladas por una leve luz</a:t>
            </a:r>
          </a:p>
          <a:p>
            <a:pPr>
              <a:buNone/>
            </a:pPr>
            <a:r>
              <a:rPr lang="es-ES" dirty="0" smtClean="0"/>
              <a:t>plateada.</a:t>
            </a:r>
          </a:p>
          <a:p>
            <a:pPr>
              <a:buNone/>
            </a:pPr>
            <a:r>
              <a:rPr lang="es-ES" dirty="0" smtClean="0"/>
              <a:t>En ese instante cuando la noche cae lentamente y</a:t>
            </a:r>
          </a:p>
          <a:p>
            <a:pPr>
              <a:buNone/>
            </a:pPr>
            <a:r>
              <a:rPr lang="es-ES" dirty="0" smtClean="0"/>
              <a:t>las criaturas del  bosque empiezan a desadornarse</a:t>
            </a:r>
          </a:p>
          <a:p>
            <a:pPr>
              <a:buNone/>
            </a:pPr>
            <a:r>
              <a:rPr lang="es-ES" dirty="0" smtClean="0"/>
              <a:t>para ser fieles 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357166"/>
            <a:ext cx="7424766" cy="611678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servidores, elevan la mirada hacia su señora, la</a:t>
            </a:r>
          </a:p>
          <a:p>
            <a:pPr>
              <a:buNone/>
            </a:pPr>
            <a:r>
              <a:rPr lang="es-ES" dirty="0" smtClean="0"/>
              <a:t>Luna aquella cortesana que desde su altar enseña</a:t>
            </a:r>
          </a:p>
          <a:p>
            <a:pPr>
              <a:buNone/>
            </a:pPr>
            <a:r>
              <a:rPr lang="es-ES" dirty="0" smtClean="0"/>
              <a:t>el gobierno de su reino, el mando de la noche y del</a:t>
            </a:r>
          </a:p>
          <a:p>
            <a:pPr>
              <a:buNone/>
            </a:pPr>
            <a:r>
              <a:rPr lang="es-ES" dirty="0" smtClean="0"/>
              <a:t>secreto.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El hombre sigue enamorado de la Luna, símbolo de</a:t>
            </a:r>
          </a:p>
          <a:p>
            <a:pPr>
              <a:buNone/>
            </a:pPr>
            <a:r>
              <a:rPr lang="es-ES" dirty="0" smtClean="0"/>
              <a:t>la verdadera particularidad femenina, ya que es el</a:t>
            </a:r>
          </a:p>
          <a:p>
            <a:pPr>
              <a:buNone/>
            </a:pPr>
            <a:r>
              <a:rPr lang="es-ES" dirty="0" smtClean="0"/>
              <a:t>único cuerpo celeste al que el ser humano ha</a:t>
            </a:r>
          </a:p>
          <a:p>
            <a:pPr>
              <a:buNone/>
            </a:pPr>
            <a:r>
              <a:rPr lang="es-ES" dirty="0" smtClean="0"/>
              <a:t>podido llegar.</a:t>
            </a:r>
          </a:p>
          <a:p>
            <a:pPr>
              <a:buNone/>
            </a:pPr>
            <a:r>
              <a:rPr lang="es-ES" dirty="0" smtClean="0"/>
              <a:t>Además es el satélite natural de nuestro planeta.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500042"/>
            <a:ext cx="7496204" cy="597391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Si el  único  satélite natural que tiene la Tierra</a:t>
            </a:r>
          </a:p>
          <a:p>
            <a:pPr>
              <a:buNone/>
            </a:pPr>
            <a:r>
              <a:rPr lang="es-ES" dirty="0" smtClean="0"/>
              <a:t>es la Luna y el quinto satélite más grande del</a:t>
            </a:r>
          </a:p>
          <a:p>
            <a:pPr>
              <a:buNone/>
            </a:pPr>
            <a:r>
              <a:rPr lang="es-ES" dirty="0" smtClean="0"/>
              <a:t>Sistema Solar.</a:t>
            </a:r>
          </a:p>
          <a:p>
            <a:pPr>
              <a:buNone/>
            </a:pPr>
            <a:r>
              <a:rPr lang="es-ES" dirty="0" smtClean="0"/>
              <a:t>La Luna es el satélite  de mayor tamaño del</a:t>
            </a:r>
          </a:p>
          <a:p>
            <a:pPr>
              <a:buNone/>
            </a:pPr>
            <a:r>
              <a:rPr lang="es-ES" dirty="0" smtClean="0"/>
              <a:t>Sistema Solar, en relación al tamaño de su</a:t>
            </a:r>
          </a:p>
          <a:p>
            <a:pPr>
              <a:buNone/>
            </a:pPr>
            <a:r>
              <a:rPr lang="es-ES" dirty="0" smtClean="0"/>
              <a:t>planeta  un cuarto del diámetro de la Tierra y</a:t>
            </a:r>
          </a:p>
          <a:p>
            <a:pPr>
              <a:buNone/>
            </a:pPr>
            <a:r>
              <a:rPr lang="es-ES" dirty="0" smtClean="0"/>
              <a:t>1/81 de su masa y el segundo satélite más denso</a:t>
            </a:r>
          </a:p>
          <a:p>
            <a:pPr>
              <a:buNone/>
            </a:pPr>
            <a:r>
              <a:rPr lang="es-ES" dirty="0" smtClean="0"/>
              <a:t>después de Ío (es el satélite galileano), más</a:t>
            </a:r>
          </a:p>
          <a:p>
            <a:pPr>
              <a:buNone/>
            </a:pPr>
            <a:r>
              <a:rPr lang="es-ES" dirty="0" smtClean="0"/>
              <a:t>cercano a Júpiter.</a:t>
            </a:r>
          </a:p>
          <a:p>
            <a:pPr>
              <a:buNone/>
            </a:pPr>
            <a:r>
              <a:rPr lang="es-ES" dirty="0" smtClean="0"/>
              <a:t>La superficie de la Luna es menos de un décimo de</a:t>
            </a:r>
          </a:p>
          <a:p>
            <a:pPr>
              <a:buNone/>
            </a:pPr>
            <a:r>
              <a:rPr lang="es-ES" dirty="0" smtClean="0"/>
              <a:t>la de la Tierra.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00034" y="214290"/>
            <a:ext cx="7424766" cy="625966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 Luna gira alrededor de su  propio eje</a:t>
            </a:r>
          </a:p>
          <a:p>
            <a:pPr>
              <a:buNone/>
            </a:pPr>
            <a:r>
              <a:rPr lang="es-ES" dirty="0" smtClean="0"/>
              <a:t>movimiento denominado rotación,</a:t>
            </a:r>
          </a:p>
          <a:p>
            <a:pPr>
              <a:buNone/>
            </a:pPr>
            <a:r>
              <a:rPr lang="es-ES" dirty="0" smtClean="0"/>
              <a:t>aproximadamente tarda en hacer este movimiento</a:t>
            </a:r>
          </a:p>
          <a:p>
            <a:pPr>
              <a:buNone/>
            </a:pPr>
            <a:r>
              <a:rPr lang="es-ES" dirty="0" smtClean="0"/>
              <a:t>27días, 7 horas, 43 minutos y11,6 segundos (mes</a:t>
            </a:r>
          </a:p>
          <a:p>
            <a:pPr>
              <a:buNone/>
            </a:pPr>
            <a:r>
              <a:rPr lang="es-ES" dirty="0" smtClean="0"/>
              <a:t>sidéreo) y se traslada alrededor de la Tierra, en el</a:t>
            </a:r>
          </a:p>
          <a:p>
            <a:pPr>
              <a:buNone/>
            </a:pPr>
            <a:r>
              <a:rPr lang="es-ES" dirty="0" smtClean="0"/>
              <a:t>mismo intervalo de tiempo, es decir que su periodo</a:t>
            </a:r>
          </a:p>
          <a:p>
            <a:pPr>
              <a:buNone/>
            </a:pPr>
            <a:r>
              <a:rPr lang="es-ES" dirty="0" smtClean="0"/>
              <a:t>de  rotación es igual al de traslación, de ahí es que</a:t>
            </a:r>
          </a:p>
          <a:p>
            <a:pPr>
              <a:buNone/>
            </a:pPr>
            <a:r>
              <a:rPr lang="es-ES" dirty="0" smtClean="0"/>
              <a:t>siempre nos muestra la misma cara. </a:t>
            </a:r>
          </a:p>
          <a:p>
            <a:pPr>
              <a:buNone/>
            </a:pPr>
            <a:r>
              <a:rPr lang="es-ES" dirty="0" smtClean="0"/>
              <a:t> El movimiento de  traslación se realiza alrededor</a:t>
            </a:r>
          </a:p>
          <a:p>
            <a:pPr>
              <a:buNone/>
            </a:pPr>
            <a:r>
              <a:rPr lang="es-ES" dirty="0" smtClean="0"/>
              <a:t>del Sol, acompañando a la Tierra.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7496204" cy="618822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Aparte de esos movimientos, la Luna presenta, otro</a:t>
            </a:r>
          </a:p>
          <a:p>
            <a:pPr>
              <a:buNone/>
            </a:pPr>
            <a:r>
              <a:rPr lang="es-ES" dirty="0" smtClean="0"/>
              <a:t>movimiento más llamado revolución relativa.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El movimiento de revolución se  realiza alrededor de la Tierra y lo hace en 29 días y medio (mes sinódico), período en el cual empieza a repetirse las fases lunares.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Las fases de la Luna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4" name="3 Marcador de contenido" descr="Fases de la Luna"/>
          <p:cNvPicPr>
            <a:picLocks noGrp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42617" y="1600200"/>
            <a:ext cx="6696766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71472" y="428604"/>
            <a:ext cx="7353328" cy="60453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La Luna es un cuerpo opaco, que resplandece al</a:t>
            </a:r>
          </a:p>
          <a:p>
            <a:pPr>
              <a:buNone/>
            </a:pPr>
            <a:r>
              <a:rPr lang="es-ES" dirty="0" smtClean="0"/>
              <a:t>irradiar la luz del Sol.</a:t>
            </a:r>
          </a:p>
          <a:p>
            <a:pPr>
              <a:buNone/>
            </a:pPr>
            <a:r>
              <a:rPr lang="es-ES" dirty="0" smtClean="0"/>
              <a:t>A medida que  gira en su órbita alrededor de la</a:t>
            </a:r>
          </a:p>
          <a:p>
            <a:pPr>
              <a:buNone/>
            </a:pPr>
            <a:r>
              <a:rPr lang="es-ES" dirty="0" smtClean="0"/>
              <a:t>Tierra, muestra la misma cara hacia nuestro</a:t>
            </a:r>
          </a:p>
          <a:p>
            <a:pPr>
              <a:buNone/>
            </a:pPr>
            <a:r>
              <a:rPr lang="es-ES" dirty="0" smtClean="0"/>
              <a:t>planeta, por lo tanto, solo puede apreciarse la</a:t>
            </a:r>
          </a:p>
          <a:p>
            <a:pPr>
              <a:buNone/>
            </a:pPr>
            <a:r>
              <a:rPr lang="es-ES" dirty="0" smtClean="0"/>
              <a:t>parte del hemisferio,  que se encuentre iluminado</a:t>
            </a:r>
          </a:p>
          <a:p>
            <a:pPr>
              <a:buNone/>
            </a:pPr>
            <a:r>
              <a:rPr lang="es-ES" dirty="0" smtClean="0"/>
              <a:t>en ese momento.</a:t>
            </a:r>
          </a:p>
          <a:p>
            <a:pPr>
              <a:buNone/>
            </a:pPr>
            <a:r>
              <a:rPr lang="es-ES" dirty="0" smtClean="0"/>
              <a:t>Las fases de la Luna se originan como</a:t>
            </a:r>
          </a:p>
          <a:p>
            <a:pPr>
              <a:buNone/>
            </a:pPr>
            <a:r>
              <a:rPr lang="es-ES" dirty="0" smtClean="0"/>
              <a:t>consecuencia del cambio de las posiciones relativas</a:t>
            </a:r>
          </a:p>
          <a:p>
            <a:pPr>
              <a:buNone/>
            </a:pPr>
            <a:r>
              <a:rPr lang="es-ES" dirty="0" smtClean="0"/>
              <a:t>de la Tierra, la Luna y el Sol.</a:t>
            </a:r>
          </a:p>
          <a:p>
            <a:pPr>
              <a:buNone/>
            </a:pPr>
            <a:r>
              <a:rPr lang="es-ES" dirty="0" smtClean="0"/>
              <a:t>Se puede decir sin temor a equivocarse que el</a:t>
            </a:r>
          </a:p>
          <a:p>
            <a:pPr>
              <a:buNone/>
            </a:pPr>
            <a:r>
              <a:rPr lang="es-ES" dirty="0" smtClean="0"/>
              <a:t>movimiento de traslación de la Luna en torno a la</a:t>
            </a:r>
          </a:p>
          <a:p>
            <a:pPr>
              <a:buNone/>
            </a:pPr>
            <a:r>
              <a:rPr lang="es-ES" dirty="0" smtClean="0"/>
              <a:t>Tierra da origen a las diversas fases de la Luna.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7496204" cy="6188224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Siempre se ha  estudiado las cuatro fases de la</a:t>
            </a:r>
          </a:p>
          <a:p>
            <a:pPr>
              <a:buNone/>
            </a:pPr>
            <a:r>
              <a:rPr lang="es-ES" dirty="0" smtClean="0"/>
              <a:t>Luna que son Luna Nueva, Cuarto Creciente, Luna</a:t>
            </a:r>
          </a:p>
          <a:p>
            <a:pPr>
              <a:buNone/>
            </a:pPr>
            <a:r>
              <a:rPr lang="es-ES" dirty="0" smtClean="0"/>
              <a:t>Llena, y finalmente Cuarto Menguante.</a:t>
            </a:r>
          </a:p>
          <a:p>
            <a:pPr>
              <a:buNone/>
            </a:pPr>
            <a:r>
              <a:rPr lang="es-ES" dirty="0" smtClean="0"/>
              <a:t>Luna Nueva o novilunio es cuando la Luna se</a:t>
            </a:r>
          </a:p>
          <a:p>
            <a:pPr>
              <a:buNone/>
            </a:pPr>
            <a:r>
              <a:rPr lang="es-ES" dirty="0" smtClean="0"/>
              <a:t>encuentra en conjunción, entre la Tierra y el Sol, en</a:t>
            </a:r>
          </a:p>
          <a:p>
            <a:pPr>
              <a:buNone/>
            </a:pPr>
            <a:r>
              <a:rPr lang="es-ES" dirty="0" smtClean="0"/>
              <a:t>la cual su lado oscuro mira directamente hacia la</a:t>
            </a:r>
          </a:p>
          <a:p>
            <a:pPr>
              <a:buNone/>
            </a:pPr>
            <a:r>
              <a:rPr lang="es-ES" dirty="0" smtClean="0"/>
              <a:t>Tierra, por lo tanto no la podemos percibir. </a:t>
            </a:r>
          </a:p>
          <a:p>
            <a:pPr>
              <a:buNone/>
            </a:pP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  <a:p>
            <a:pPr>
              <a:buNone/>
            </a:pPr>
            <a:r>
              <a:rPr lang="es-ES" dirty="0" smtClean="0"/>
              <a:t>A la Luna Nueva o novilunio, también se le llama</a:t>
            </a:r>
          </a:p>
          <a:p>
            <a:pPr>
              <a:buNone/>
            </a:pPr>
            <a:r>
              <a:rPr lang="es-ES" dirty="0" smtClean="0"/>
              <a:t>Luna Nueva Astronómica o Luna Negra.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</TotalTime>
  <Words>1049</Words>
  <Application>Microsoft Office PowerPoint</Application>
  <PresentationFormat>Presentación en pantalla (4:3)</PresentationFormat>
  <Paragraphs>143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Mirador</vt:lpstr>
      <vt:lpstr>La señora de los cuatro trajes </vt:lpstr>
      <vt:lpstr>Diapositiva 2</vt:lpstr>
      <vt:lpstr>Diapositiva 3</vt:lpstr>
      <vt:lpstr>Diapositiva 4</vt:lpstr>
      <vt:lpstr>Diapositiva 5</vt:lpstr>
      <vt:lpstr>Diapositiva 6</vt:lpstr>
      <vt:lpstr>Las fases de la Luna 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señora de los cuatro trajes </dc:title>
  <dc:creator>*</dc:creator>
  <cp:lastModifiedBy>*</cp:lastModifiedBy>
  <cp:revision>15</cp:revision>
  <dcterms:created xsi:type="dcterms:W3CDTF">2017-11-23T18:52:18Z</dcterms:created>
  <dcterms:modified xsi:type="dcterms:W3CDTF">2017-11-28T17:20:42Z</dcterms:modified>
</cp:coreProperties>
</file>