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6600"/>
    <a:srgbClr val="FF9933"/>
    <a:srgbClr val="FFFF99"/>
    <a:srgbClr val="FFCC66"/>
    <a:srgbClr val="FFCC99"/>
    <a:srgbClr val="FFFF66"/>
    <a:srgbClr val="F7944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9" d="100"/>
          <a:sy n="79" d="100"/>
        </p:scale>
        <p:origin x="-149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310936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2151773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2511709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161854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33046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196312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396023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415364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510180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176748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89FA7A-CEE6-4E15-8939-ADC35F5EF84B}" type="datetimeFigureOut">
              <a:rPr lang="es-CR" smtClean="0"/>
              <a:t>06/05/2013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28484F46-9652-4905-B8C6-C7654D20B037}" type="slidenum">
              <a:rPr lang="es-CR" smtClean="0"/>
              <a:t>‹Nº›</a:t>
            </a:fld>
            <a:endParaRPr lang="es-CR"/>
          </a:p>
        </p:txBody>
      </p:sp>
    </p:spTree>
    <p:extLst>
      <p:ext uri="{BB962C8B-B14F-4D97-AF65-F5344CB8AC3E}">
        <p14:creationId xmlns:p14="http://schemas.microsoft.com/office/powerpoint/2010/main" val="118723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9FA7A-CEE6-4E15-8939-ADC35F5EF84B}" type="datetimeFigureOut">
              <a:rPr lang="es-CR" smtClean="0"/>
              <a:t>06/05/2013</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84F46-9652-4905-B8C6-C7654D20B037}" type="slidenum">
              <a:rPr lang="es-CR" smtClean="0"/>
              <a:t>‹Nº›</a:t>
            </a:fld>
            <a:endParaRPr lang="es-CR"/>
          </a:p>
        </p:txBody>
      </p:sp>
    </p:spTree>
    <p:extLst>
      <p:ext uri="{BB962C8B-B14F-4D97-AF65-F5344CB8AC3E}">
        <p14:creationId xmlns:p14="http://schemas.microsoft.com/office/powerpoint/2010/main" val="1394775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gif"/><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3.gstatic.com/images?q=tbn:ANd9GcShOa-AI2c3beSHpszpkQb6bvK3AB_ahO99dyp3RddpkkxE1U9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410" y="236778"/>
            <a:ext cx="1857375" cy="246697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pic>
        <p:nvPicPr>
          <p:cNvPr id="3" name="Picture 2" descr="Administrativo en el trabaj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3507" y="5029199"/>
            <a:ext cx="1828801" cy="182880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34" name="Picture 10" descr="Ilustración de una maestra de preescolar en el trabajo Foto de archivo - 994768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6005" y="4725144"/>
            <a:ext cx="2078093" cy="181582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pic>
        <p:nvPicPr>
          <p:cNvPr id="1030" name="Picture 6" descr="http://t2.gstatic.com/images?q=tbn:ANd9GcRiXr7LyYLo_vF30tjvr1tqJMsodB3TPbIYd6uTSAwBGCcxA0n5t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872" y="3424205"/>
            <a:ext cx="2286000" cy="1714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38" name="Picture 14" descr="Mujer escribiendo en un portáti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6024" y="17462"/>
            <a:ext cx="1828801" cy="204338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pic>
        <p:nvPicPr>
          <p:cNvPr id="1040" name="Picture 16" descr="Un vaquero trabajando en la granj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5557" y="1988840"/>
            <a:ext cx="1828801" cy="182880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1 Título"/>
          <p:cNvSpPr>
            <a:spLocks noGrp="1"/>
          </p:cNvSpPr>
          <p:nvPr>
            <p:ph type="ctrTitle"/>
          </p:nvPr>
        </p:nvSpPr>
        <p:spPr>
          <a:xfrm>
            <a:off x="1326447" y="2579613"/>
            <a:ext cx="7772400" cy="1123906"/>
          </a:xfrm>
        </p:spPr>
        <p:txBody>
          <a:bodyPr>
            <a:normAutofit/>
          </a:bodyPr>
          <a:lstStyle/>
          <a:p>
            <a:r>
              <a:rPr lang="es-CR" sz="4000" dirty="0" smtClean="0">
                <a:latin typeface="Bodoni MT Black" pitchFamily="18" charset="0"/>
              </a:rPr>
              <a:t>EL TRABAJO HUMANO</a:t>
            </a:r>
            <a:endParaRPr lang="es-CR" sz="4000" dirty="0">
              <a:latin typeface="Bodoni MT Black" pitchFamily="18" charset="0"/>
            </a:endParaRPr>
          </a:p>
        </p:txBody>
      </p:sp>
      <p:pic>
        <p:nvPicPr>
          <p:cNvPr id="1028" name="Picture 4" descr="http://t3.gstatic.com/images?q=tbn:ANd9GcTJOEb-AqkAXXaXJHyBrbS6_I-OkjX-XNbVVUwfnsQtyqBX3DDp"/>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5021" y="598488"/>
            <a:ext cx="2663192" cy="190862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1032" name="Picture 8" descr="http://t3.gstatic.com/images?q=tbn:ANd9GcSqj3z7mdhsIoe2wtO5XUO8q89_g8VEKYmzBOgFFNbjpDyrVrPP"/>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3657160"/>
            <a:ext cx="2286000" cy="16002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1036" name="Picture 12" descr="Ver detalle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98931" y="4869160"/>
            <a:ext cx="1828801" cy="18288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4" name="Picture 4" descr="Mecánicos">
            <a:hlinkClick r:id=""/>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84168" y="2995682"/>
            <a:ext cx="2007096" cy="2206447"/>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sp>
        <p:nvSpPr>
          <p:cNvPr id="5" name="AutoShape 6" descr="data:image/jpeg;base64,/9j/4AAQSkZJRgABAQAAAQABAAD/2wCEAAkGBwgHBgkIBwgKCgkLDRYPDQwMDRsUFRAWIB0iIiAdHx8kKDQsJCYxJx8fLT0tMTU3Ojo6Iys/RD84QzQ5OjcBCgoKDQwNGg8PGjclHyU3Nzc3Nzc3Nzc3Nzc3Nzc3Nzc3Nzc3Nzc3Nzc3Nzc3Nzc3Nzc3Nzc3Nzc3Nzc3Nzc3N//AABEIAFoAVAMBIgACEQEDEQH/xAAcAAABBQEBAQAAAAAAAAAAAAAFAAMEBgcBAgj/xAA9EAACAQIFAQUFBQYFBQAAAAABAgMEEQAFEiExQQYTUWFxIjKBkaEHFCNSsRUWQlPB4SRygpLwYpOiwtH/xAAaAQACAwEBAAAAAAAAAAAAAAADBAACBQEG/8QAJhEAAgICAgIBAwUAAAAAAAAAAQIAAwQREkETMQUhIlEUMjNC8P/aAAwDAQACEQMRAD8A3DHgzRjl1HqcVH7Tu08nZ3JUWjK/fat+7j1fwqPeb9B6sMY43anMzwYB6Rf3xNMfUA+RXW2mn0TJmNHExEtXAhH5pAMNrnGVsbLmVGT5Tr/9x88fvPmv82MekQwj2nzb+en/AGlxOLyn6yqfRsFbSVLlKeqglYC5WOQMbfDDzOqC7sFHiTbGYfZLmE9fVvLVOGk7uVbgAbAxnp640bMACILi/wCL/wCrYHY/BCx6jSEOAR3JSsGF1YEeRx2/lgDIqCRtcdO1jtrp2X/y3Bx2Mw61Hd0q329k6T8Nt/pjOHyY7WE4Q8DfHcQKEaZ5lDOQFTZmJt73jicMaNVgsQOO5QjU7hYWFgk5MD+1vNDX9r5qdWJioY1hUdNVtTH5m3+nFLxNzupNZnNfVE3M1TI9/VicQsGHqYVjcnJiwsLB7splUNfNPJVxl6eNNNtx7R6gjqAPrgV9y0VmxvQhMbHbItFaezLN9ltd+zkkqO5aUBpEsDYAkJbf4Hi+NDi7RwVkkcdVH91s+oOX1LwRYmwtzioUcKQQx09DTsYI1AHdqzWufIG/B9cE48sqZIy5BRrXRSRY/wCbw8vrjzD5+XkO3jXSHf8At/mewrwKKaQrn7hLTFNrZpIJGqIzsDG6ED9OMd1VPGmQebKhHxs2KzkZdc5gjK2MjmOVG6gAnf0t/wAvi3ZitPS03eCJL6lG4vsTv1HAufQE4vh4xyUL+tHUVyU8L8d7jtD785PIKr9L/wBcMT57Q088kUkh1R7Ei1i3hzt15sNjvtgfLm8dKhFJJSNe7Mupb8f9Lnw+mHqumgnzGnQxqRe8hSVlGpgx6cH0Nze17HfepTxVhD1Eyw3swxS1KVdOk8V9DjbULEYWPUMKQxCOMWUcbk/U4WCzk+cJuymbxzSRvFHqRirfiryDhs9mszBt3K/7sap9pea0ORUy01HSQ/tGsDMswVSYbEXYgg3vc2v4HGWU9Rmc0xmppah5FJJYNcC/kdvh9MVa1gYBfj0YbnP3azT+Sv8Auwf7L0lXlQnjr0RYHIdRqtqYcjV0JAGNQ7IQUebZBS1lZlFBFUNqWREjVt1JF+Nr2vbpfEHtX9wyirhklpqKlpCmkS3WO7sTcG4AtZR16nAsivz1FGP0MYw8dabwy+56hooobTwiXUillXvTYkje/Q+G/wDTCVoampKLXaqmnQCWKGW2m/5lHF/Pfba2IVLmEEmW/wCGnWWMAKrQyJItuntAnQfI/DqA7RFB3lRCjCeewZY1Ntuuo+x13sLn4bLDGYfQTRLDuRafLzWZqaCGoeYawZJHHtKt/aufG1rHxOLL2hBNTTxrqIK7L3jKL352wMyHMDTZhBTEzOKl2VgAXUkhmDXFwvun++2JvbCtgy5qWrqZBHEgILNe27KBewP5sXoxloVuPZ3KWuz2KD0IyEq1I/Fa/S9XJjlIjpXQxEyBhJE1hUOwIvbr5LgF++mQftBr1MgIUDvBESjc7Xtfa/kPXB/JqiCvrqeqpZ45oXkOlo2uNkbb53wUexIwXifUtg4wsJeMLDEQmL/bFTTxdpoKl0/AmplWNwgG6k6gT1IuDv4+WBGTAnLYiCdYLBbi/LeA+WNk7X5dQ5lklRDmEKv7P4LEe0kh2UqehuflfpihLk8GXVSdw7MiRWRW/hufLrsemEM60UVl/wARvFdXtWrswh2VzWryfvElhD0sntlNXtq+wv4WsOPTFg7QpD2j7K1z0EfeVKQSdyjJdhJp923nt8wR0wDy+hSsDtJIQEkFkHhsf1vgzlCfckqIsve10VwrqS5tcG1yOLeHJwr8fkZFv8uuJEZy66q/uTexMD/x2U1Mc2mpoqkAFGdGjax9eQflj2tZFVU9UcwpJMwrJANFXJUuTB/p4PxxuNbBTzUNRDmUUVTRNa2qMy6WUi2oW5935fP1Rk01MkFJTxUpp4RHIpKoicWItcHgnw3w/wCED+0ufkEYciv1kL7Jcljo+zlPmPdtG9WpfRquDuQH8rgDbw88He0iCaohV7mJIXMqgXLKSNgB/l+u2OpVVcK0kEBiVBe4mB1d2Nha3Bv1PIGI1bNM0ssrDfb3DuFG1/aABHJuL2vgd19dY8QP1iKuXs8jSg9suy+VZZl02YIzwzNJpjihUCNieBp6WAPFuOMPfY1LOM3r4VQvD3auxJFkNyLj/nTB/PaeLPssno+7TWp9mRk7wwvxfYGxsSL3BFziX9neSw5BQFpGeSqqwrSusLaR4KDa1hfnrc8YLSjj9wke2tthTLsOMLCG4wsMxeAu11LVVmWslHqMiOr6VaxYDoD49fhihSNXGoiSpWouDou8RW1/PTv4fHGqVVlTvLMbc6VJPyGK92nL1WUOtA7GoRg4VAdVgbH06+tiMBvpW1CrCEpfhYG7gKhqajL4pjNA7ofa9mQbbb2HAv8ALBvI6iGud2ZGPdxWdZVFwb+AuP4f0xR/2xVqpSSaM9DrQX9OmHsuqs5gnSbLoqiUq63jXSiMpO/NgRzxvyecK49S1kBR6j2Qysp0ZYq7LTBIaqN+91FdMmsMQFPgTv4f3w3l+TVjvGWheytcPKFtYFQDtveyj439MWWVQFjJgCmZlMhNyF3BtsDySfAXwxmstJlFK1Y0aX1gKWBfSSSdhzySbD9Nxoa7iCk64ge5BpxK4ilmkV9Sam2IN/4bG/AF9uvOJ1M0s7iUOO5uQFI35tuCBbAWiLPBFLHOxUoBGxRL6OgO2JlNHLVSfdXnEcbRsB3a6fC4567+e21t8ZGX8dddoiOWLxTevUruTVGVZTVVjirkKu2mNO6JCqPMDceHgMWvIKmWqyxZ6UxtGZXVUkUqQASBuCfAHjAmbsXSx3kaueOFRcrYbeVz/W+D9BRPQUsUNIVEen2lkHunbi3PXk/HGpWGA4nqIMqcuQJ2YTgdkjCyMGbqVFh8t8LHYYmMYLkFvEC18cxecknDEtKkiuNI9sWYfm6YkYWJJIEtJG765YEZvzFQT88R/uFP3zOYI7FVA23BBN/1GC2OFQRuBiSQU9K7BAaiU2Zd7jgfDm/XAzP8pqsypI42nuYyCoCj3gLaj63O3nixso8B8sNHHQdSysVYMPYmcU65zloEYop2jbcKYWcC/gRx8flgxkgzWrzOCWamNNBDrfTIrIZDpK233t7V+MW/DiKCbkC/pi5fYjdmazqQVGz3B1ROzQShqWYsiljoNgCOLMbX4vtxidTROYk7wMpAFw1r/TEkAAbC2OjjA4lEAALDCx3CxJJ//9k="/>
          <p:cNvSpPr>
            <a:spLocks noChangeAspect="1" noChangeArrowheads="1"/>
          </p:cNvSpPr>
          <p:nvPr/>
        </p:nvSpPr>
        <p:spPr bwMode="auto">
          <a:xfrm>
            <a:off x="0" y="-411163"/>
            <a:ext cx="8001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R"/>
          </a:p>
        </p:txBody>
      </p:sp>
      <p:sp>
        <p:nvSpPr>
          <p:cNvPr id="6" name="AutoShape 8" descr="data:image/jpeg;base64,/9j/4AAQSkZJRgABAQAAAQABAAD/2wCEAAkGBwgHBgkIBwgKCgkLDRYPDQwMDRsUFRAWIB0iIiAdHx8kKDQsJCYxJx8fLT0tMTU3Ojo6Iys/RD84QzQ5OjcBCgoKDQwNGg8PGjclHyU3Nzc3Nzc3Nzc3Nzc3Nzc3Nzc3Nzc3Nzc3Nzc3Nzc3Nzc3Nzc3Nzc3Nzc3Nzc3Nzc3N//AABEIAFoAVAMBIgACEQEDEQH/xAAcAAABBQEBAQAAAAAAAAAAAAAFAAMEBgcBAgj/xAA9EAACAQIFAQUFBQYFBQAAAAABAgMEEQAFEiExQQYTUWFxIjKBkaEHFCNSsRUWQlPB4SRygpLwYpOiwtH/xAAaAQACAwEBAAAAAAAAAAAAAAADBAACBQEG/8QAJhEAAgICAgIBAwUAAAAAAAAAAQIAAwQREkETMQUhIlEUMjNC8P/aAAwDAQACEQMRAD8A3DHgzRjl1HqcVH7Tu08nZ3JUWjK/fat+7j1fwqPeb9B6sMY43anMzwYB6Rf3xNMfUA+RXW2mn0TJmNHExEtXAhH5pAMNrnGVsbLmVGT5Tr/9x88fvPmv82MekQwj2nzb+en/AGlxOLyn6yqfRsFbSVLlKeqglYC5WOQMbfDDzOqC7sFHiTbGYfZLmE9fVvLVOGk7uVbgAbAxnp640bMACILi/wCL/wCrYHY/BCx6jSEOAR3JSsGF1YEeRx2/lgDIqCRtcdO1jtrp2X/y3Bx2Mw61Hd0q329k6T8Nt/pjOHyY7WE4Q8DfHcQKEaZ5lDOQFTZmJt73jicMaNVgsQOO5QjU7hYWFgk5MD+1vNDX9r5qdWJioY1hUdNVtTH5m3+nFLxNzupNZnNfVE3M1TI9/VicQsGHqYVjcnJiwsLB7splUNfNPJVxl6eNNNtx7R6gjqAPrgV9y0VmxvQhMbHbItFaezLN9ltd+zkkqO5aUBpEsDYAkJbf4Hi+NDi7RwVkkcdVH91s+oOX1LwRYmwtzioUcKQQx09DTsYI1AHdqzWufIG/B9cE48sqZIy5BRrXRSRY/wCbw8vrjzD5+XkO3jXSHf8At/mewrwKKaQrn7hLTFNrZpIJGqIzsDG6ED9OMd1VPGmQebKhHxs2KzkZdc5gjK2MjmOVG6gAnf0t/wAvi3ZitPS03eCJL6lG4vsTv1HAufQE4vh4xyUL+tHUVyU8L8d7jtD785PIKr9L/wBcMT57Q088kUkh1R7Ei1i3hzt15sNjvtgfLm8dKhFJJSNe7Mupb8f9Lnw+mHqumgnzGnQxqRe8hSVlGpgx6cH0Nze17HfepTxVhD1Eyw3swxS1KVdOk8V9DjbULEYWPUMKQxCOMWUcbk/U4WCzk+cJuymbxzSRvFHqRirfiryDhs9mszBt3K/7sap9pea0ORUy01HSQ/tGsDMswVSYbEXYgg3vc2v4HGWU9Rmc0xmppah5FJJYNcC/kdvh9MVa1gYBfj0YbnP3azT+Sv8Auwf7L0lXlQnjr0RYHIdRqtqYcjV0JAGNQ7IQUebZBS1lZlFBFUNqWREjVt1JF+Nr2vbpfEHtX9wyirhklpqKlpCmkS3WO7sTcG4AtZR16nAsivz1FGP0MYw8dabwy+56hooobTwiXUillXvTYkje/Q+G/wDTCVoampKLXaqmnQCWKGW2m/5lHF/Pfba2IVLmEEmW/wCGnWWMAKrQyJItuntAnQfI/DqA7RFB3lRCjCeewZY1Ntuuo+x13sLn4bLDGYfQTRLDuRafLzWZqaCGoeYawZJHHtKt/aufG1rHxOLL2hBNTTxrqIK7L3jKL352wMyHMDTZhBTEzOKl2VgAXUkhmDXFwvun++2JvbCtgy5qWrqZBHEgILNe27KBewP5sXoxloVuPZ3KWuz2KD0IyEq1I/Fa/S9XJjlIjpXQxEyBhJE1hUOwIvbr5LgF++mQftBr1MgIUDvBESjc7Xtfa/kPXB/JqiCvrqeqpZ45oXkOlo2uNkbb53wUexIwXifUtg4wsJeMLDEQmL/bFTTxdpoKl0/AmplWNwgG6k6gT1IuDv4+WBGTAnLYiCdYLBbi/LeA+WNk7X5dQ5lklRDmEKv7P4LEe0kh2UqehuflfpihLk8GXVSdw7MiRWRW/hufLrsemEM60UVl/wARvFdXtWrswh2VzWryfvElhD0sntlNXtq+wv4WsOPTFg7QpD2j7K1z0EfeVKQSdyjJdhJp923nt8wR0wDy+hSsDtJIQEkFkHhsf1vgzlCfckqIsve10VwrqS5tcG1yOLeHJwr8fkZFv8uuJEZy66q/uTexMD/x2U1Mc2mpoqkAFGdGjax9eQflj2tZFVU9UcwpJMwrJANFXJUuTB/p4PxxuNbBTzUNRDmUUVTRNa2qMy6WUi2oW5935fP1Rk01MkFJTxUpp4RHIpKoicWItcHgnw3w/wCED+0ufkEYciv1kL7Jcljo+zlPmPdtG9WpfRquDuQH8rgDbw88He0iCaohV7mJIXMqgXLKSNgB/l+u2OpVVcK0kEBiVBe4mB1d2Nha3Bv1PIGI1bNM0ssrDfb3DuFG1/aABHJuL2vgd19dY8QP1iKuXs8jSg9suy+VZZl02YIzwzNJpjihUCNieBp6WAPFuOMPfY1LOM3r4VQvD3auxJFkNyLj/nTB/PaeLPssno+7TWp9mRk7wwvxfYGxsSL3BFziX9neSw5BQFpGeSqqwrSusLaR4KDa1hfnrc8YLSjj9wke2tthTLsOMLCG4wsMxeAu11LVVmWslHqMiOr6VaxYDoD49fhihSNXGoiSpWouDou8RW1/PTv4fHGqVVlTvLMbc6VJPyGK92nL1WUOtA7GoRg4VAdVgbH06+tiMBvpW1CrCEpfhYG7gKhqajL4pjNA7ofa9mQbbb2HAv8ALBvI6iGud2ZGPdxWdZVFwb+AuP4f0xR/2xVqpSSaM9DrQX9OmHsuqs5gnSbLoqiUq63jXSiMpO/NgRzxvyecK49S1kBR6j2Qysp0ZYq7LTBIaqN+91FdMmsMQFPgTv4f3w3l+TVjvGWheytcPKFtYFQDtveyj439MWWVQFjJgCmZlMhNyF3BtsDySfAXwxmstJlFK1Y0aX1gKWBfSSSdhzySbD9Nxoa7iCk64ge5BpxK4ilmkV9Sam2IN/4bG/AF9uvOJ1M0s7iUOO5uQFI35tuCBbAWiLPBFLHOxUoBGxRL6OgO2JlNHLVSfdXnEcbRsB3a6fC4567+e21t8ZGX8dddoiOWLxTevUruTVGVZTVVjirkKu2mNO6JCqPMDceHgMWvIKmWqyxZ6UxtGZXVUkUqQASBuCfAHjAmbsXSx3kaueOFRcrYbeVz/W+D9BRPQUsUNIVEen2lkHunbi3PXk/HGpWGA4nqIMqcuQJ2YTgdkjCyMGbqVFh8t8LHYYmMYLkFvEC18cxecknDEtKkiuNI9sWYfm6YkYWJJIEtJG765YEZvzFQT88R/uFP3zOYI7FVA23BBN/1GC2OFQRuBiSQU9K7BAaiU2Zd7jgfDm/XAzP8pqsypI42nuYyCoCj3gLaj63O3nixso8B8sNHHQdSysVYMPYmcU65zloEYop2jbcKYWcC/gRx8flgxkgzWrzOCWamNNBDrfTIrIZDpK233t7V+MW/DiKCbkC/pi5fYjdmazqQVGz3B1ROzQShqWYsiljoNgCOLMbX4vtxidTROYk7wMpAFw1r/TEkAAbC2OjjA4lEAALDCx3CxJJ//9k="/>
          <p:cNvSpPr>
            <a:spLocks noChangeAspect="1" noChangeArrowheads="1"/>
          </p:cNvSpPr>
          <p:nvPr/>
        </p:nvSpPr>
        <p:spPr bwMode="auto">
          <a:xfrm>
            <a:off x="152400" y="-258763"/>
            <a:ext cx="8001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R"/>
          </a:p>
        </p:txBody>
      </p:sp>
    </p:spTree>
    <p:extLst>
      <p:ext uri="{BB962C8B-B14F-4D97-AF65-F5344CB8AC3E}">
        <p14:creationId xmlns:p14="http://schemas.microsoft.com/office/powerpoint/2010/main" val="4236455619"/>
      </p:ext>
    </p:extLst>
  </p:cSld>
  <p:clrMapOvr>
    <a:masterClrMapping/>
  </p:clrMapOvr>
  <mc:AlternateContent xmlns:mc="http://schemas.openxmlformats.org/markup-compatibility/2006" xmlns:p14="http://schemas.microsoft.com/office/powerpoint/2010/main">
    <mc:Choice Requires="p14">
      <p:transition spd="slow" p14:dur="2000" advClick="0" advTm="13170"/>
    </mc:Choice>
    <mc:Fallback xmlns="">
      <p:transition spd="slow" advClick="0" advTm="1317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38"/>
                                        </p:tgtEl>
                                        <p:attrNameLst>
                                          <p:attrName>style.visibility</p:attrName>
                                        </p:attrNameLst>
                                      </p:cBhvr>
                                      <p:to>
                                        <p:strVal val="visible"/>
                                      </p:to>
                                    </p:set>
                                    <p:anim calcmode="lin" valueType="num">
                                      <p:cBhvr>
                                        <p:cTn id="7" dur="500" fill="hold"/>
                                        <p:tgtEl>
                                          <p:spTgt spid="1038"/>
                                        </p:tgtEl>
                                        <p:attrNameLst>
                                          <p:attrName>ppt_w</p:attrName>
                                        </p:attrNameLst>
                                      </p:cBhvr>
                                      <p:tavLst>
                                        <p:tav tm="0">
                                          <p:val>
                                            <p:fltVal val="0"/>
                                          </p:val>
                                        </p:tav>
                                        <p:tav tm="100000">
                                          <p:val>
                                            <p:strVal val="#ppt_w"/>
                                          </p:val>
                                        </p:tav>
                                      </p:tavLst>
                                    </p:anim>
                                    <p:anim calcmode="lin" valueType="num">
                                      <p:cBhvr>
                                        <p:cTn id="8" dur="500" fill="hold"/>
                                        <p:tgtEl>
                                          <p:spTgt spid="1038"/>
                                        </p:tgtEl>
                                        <p:attrNameLst>
                                          <p:attrName>ppt_h</p:attrName>
                                        </p:attrNameLst>
                                      </p:cBhvr>
                                      <p:tavLst>
                                        <p:tav tm="0">
                                          <p:val>
                                            <p:fltVal val="0"/>
                                          </p:val>
                                        </p:tav>
                                        <p:tav tm="100000">
                                          <p:val>
                                            <p:strVal val="#ppt_h"/>
                                          </p:val>
                                        </p:tav>
                                      </p:tavLst>
                                    </p:anim>
                                    <p:animEffect transition="in" filter="fade">
                                      <p:cBhvr>
                                        <p:cTn id="9" dur="500"/>
                                        <p:tgtEl>
                                          <p:spTgt spid="1038"/>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p:cTn id="19" dur="500" fill="hold"/>
                                        <p:tgtEl>
                                          <p:spTgt spid="1028"/>
                                        </p:tgtEl>
                                        <p:attrNameLst>
                                          <p:attrName>ppt_w</p:attrName>
                                        </p:attrNameLst>
                                      </p:cBhvr>
                                      <p:tavLst>
                                        <p:tav tm="0">
                                          <p:val>
                                            <p:fltVal val="0"/>
                                          </p:val>
                                        </p:tav>
                                        <p:tav tm="100000">
                                          <p:val>
                                            <p:strVal val="#ppt_w"/>
                                          </p:val>
                                        </p:tav>
                                      </p:tavLst>
                                    </p:anim>
                                    <p:anim calcmode="lin" valueType="num">
                                      <p:cBhvr>
                                        <p:cTn id="20" dur="500" fill="hold"/>
                                        <p:tgtEl>
                                          <p:spTgt spid="1028"/>
                                        </p:tgtEl>
                                        <p:attrNameLst>
                                          <p:attrName>ppt_h</p:attrName>
                                        </p:attrNameLst>
                                      </p:cBhvr>
                                      <p:tavLst>
                                        <p:tav tm="0">
                                          <p:val>
                                            <p:fltVal val="0"/>
                                          </p:val>
                                        </p:tav>
                                        <p:tav tm="100000">
                                          <p:val>
                                            <p:strVal val="#ppt_h"/>
                                          </p:val>
                                        </p:tav>
                                      </p:tavLst>
                                    </p:anim>
                                    <p:animEffect transition="in" filter="fade">
                                      <p:cBhvr>
                                        <p:cTn id="21" dur="500"/>
                                        <p:tgtEl>
                                          <p:spTgt spid="1028"/>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032"/>
                                        </p:tgtEl>
                                        <p:attrNameLst>
                                          <p:attrName>style.visibility</p:attrName>
                                        </p:attrNameLst>
                                      </p:cBhvr>
                                      <p:to>
                                        <p:strVal val="visible"/>
                                      </p:to>
                                    </p:set>
                                    <p:anim calcmode="lin" valueType="num">
                                      <p:cBhvr>
                                        <p:cTn id="25" dur="500" fill="hold"/>
                                        <p:tgtEl>
                                          <p:spTgt spid="1032"/>
                                        </p:tgtEl>
                                        <p:attrNameLst>
                                          <p:attrName>ppt_w</p:attrName>
                                        </p:attrNameLst>
                                      </p:cBhvr>
                                      <p:tavLst>
                                        <p:tav tm="0">
                                          <p:val>
                                            <p:fltVal val="0"/>
                                          </p:val>
                                        </p:tav>
                                        <p:tav tm="100000">
                                          <p:val>
                                            <p:strVal val="#ppt_w"/>
                                          </p:val>
                                        </p:tav>
                                      </p:tavLst>
                                    </p:anim>
                                    <p:anim calcmode="lin" valueType="num">
                                      <p:cBhvr>
                                        <p:cTn id="26" dur="500" fill="hold"/>
                                        <p:tgtEl>
                                          <p:spTgt spid="1032"/>
                                        </p:tgtEl>
                                        <p:attrNameLst>
                                          <p:attrName>ppt_h</p:attrName>
                                        </p:attrNameLst>
                                      </p:cBhvr>
                                      <p:tavLst>
                                        <p:tav tm="0">
                                          <p:val>
                                            <p:fltVal val="0"/>
                                          </p:val>
                                        </p:tav>
                                        <p:tav tm="100000">
                                          <p:val>
                                            <p:strVal val="#ppt_h"/>
                                          </p:val>
                                        </p:tav>
                                      </p:tavLst>
                                    </p:anim>
                                    <p:animEffect transition="in" filter="fade">
                                      <p:cBhvr>
                                        <p:cTn id="27" dur="500"/>
                                        <p:tgtEl>
                                          <p:spTgt spid="1032"/>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1034"/>
                                        </p:tgtEl>
                                        <p:attrNameLst>
                                          <p:attrName>style.visibility</p:attrName>
                                        </p:attrNameLst>
                                      </p:cBhvr>
                                      <p:to>
                                        <p:strVal val="visible"/>
                                      </p:to>
                                    </p:set>
                                    <p:anim calcmode="lin" valueType="num">
                                      <p:cBhvr>
                                        <p:cTn id="31" dur="500" fill="hold"/>
                                        <p:tgtEl>
                                          <p:spTgt spid="1034"/>
                                        </p:tgtEl>
                                        <p:attrNameLst>
                                          <p:attrName>ppt_w</p:attrName>
                                        </p:attrNameLst>
                                      </p:cBhvr>
                                      <p:tavLst>
                                        <p:tav tm="0">
                                          <p:val>
                                            <p:fltVal val="0"/>
                                          </p:val>
                                        </p:tav>
                                        <p:tav tm="100000">
                                          <p:val>
                                            <p:strVal val="#ppt_w"/>
                                          </p:val>
                                        </p:tav>
                                      </p:tavLst>
                                    </p:anim>
                                    <p:anim calcmode="lin" valueType="num">
                                      <p:cBhvr>
                                        <p:cTn id="32" dur="500" fill="hold"/>
                                        <p:tgtEl>
                                          <p:spTgt spid="1034"/>
                                        </p:tgtEl>
                                        <p:attrNameLst>
                                          <p:attrName>ppt_h</p:attrName>
                                        </p:attrNameLst>
                                      </p:cBhvr>
                                      <p:tavLst>
                                        <p:tav tm="0">
                                          <p:val>
                                            <p:fltVal val="0"/>
                                          </p:val>
                                        </p:tav>
                                        <p:tav tm="100000">
                                          <p:val>
                                            <p:strVal val="#ppt_h"/>
                                          </p:val>
                                        </p:tav>
                                      </p:tavLst>
                                    </p:anim>
                                    <p:animEffect transition="in" filter="fade">
                                      <p:cBhvr>
                                        <p:cTn id="33" dur="500"/>
                                        <p:tgtEl>
                                          <p:spTgt spid="1034"/>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1026"/>
                                        </p:tgtEl>
                                        <p:attrNameLst>
                                          <p:attrName>style.visibility</p:attrName>
                                        </p:attrNameLst>
                                      </p:cBhvr>
                                      <p:to>
                                        <p:strVal val="visible"/>
                                      </p:to>
                                    </p:set>
                                    <p:anim calcmode="lin" valueType="num">
                                      <p:cBhvr>
                                        <p:cTn id="37" dur="500" fill="hold"/>
                                        <p:tgtEl>
                                          <p:spTgt spid="1026"/>
                                        </p:tgtEl>
                                        <p:attrNameLst>
                                          <p:attrName>ppt_w</p:attrName>
                                        </p:attrNameLst>
                                      </p:cBhvr>
                                      <p:tavLst>
                                        <p:tav tm="0">
                                          <p:val>
                                            <p:fltVal val="0"/>
                                          </p:val>
                                        </p:tav>
                                        <p:tav tm="100000">
                                          <p:val>
                                            <p:strVal val="#ppt_w"/>
                                          </p:val>
                                        </p:tav>
                                      </p:tavLst>
                                    </p:anim>
                                    <p:anim calcmode="lin" valueType="num">
                                      <p:cBhvr>
                                        <p:cTn id="38" dur="500" fill="hold"/>
                                        <p:tgtEl>
                                          <p:spTgt spid="1026"/>
                                        </p:tgtEl>
                                        <p:attrNameLst>
                                          <p:attrName>ppt_h</p:attrName>
                                        </p:attrNameLst>
                                      </p:cBhvr>
                                      <p:tavLst>
                                        <p:tav tm="0">
                                          <p:val>
                                            <p:fltVal val="0"/>
                                          </p:val>
                                        </p:tav>
                                        <p:tav tm="100000">
                                          <p:val>
                                            <p:strVal val="#ppt_h"/>
                                          </p:val>
                                        </p:tav>
                                      </p:tavLst>
                                    </p:anim>
                                    <p:animEffect transition="in" filter="fade">
                                      <p:cBhvr>
                                        <p:cTn id="39" dur="500"/>
                                        <p:tgtEl>
                                          <p:spTgt spid="1026"/>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1036"/>
                                        </p:tgtEl>
                                        <p:attrNameLst>
                                          <p:attrName>style.visibility</p:attrName>
                                        </p:attrNameLst>
                                      </p:cBhvr>
                                      <p:to>
                                        <p:strVal val="visible"/>
                                      </p:to>
                                    </p:set>
                                    <p:anim calcmode="lin" valueType="num">
                                      <p:cBhvr>
                                        <p:cTn id="43" dur="500" fill="hold"/>
                                        <p:tgtEl>
                                          <p:spTgt spid="1036"/>
                                        </p:tgtEl>
                                        <p:attrNameLst>
                                          <p:attrName>ppt_w</p:attrName>
                                        </p:attrNameLst>
                                      </p:cBhvr>
                                      <p:tavLst>
                                        <p:tav tm="0">
                                          <p:val>
                                            <p:fltVal val="0"/>
                                          </p:val>
                                        </p:tav>
                                        <p:tav tm="100000">
                                          <p:val>
                                            <p:strVal val="#ppt_w"/>
                                          </p:val>
                                        </p:tav>
                                      </p:tavLst>
                                    </p:anim>
                                    <p:anim calcmode="lin" valueType="num">
                                      <p:cBhvr>
                                        <p:cTn id="44" dur="500" fill="hold"/>
                                        <p:tgtEl>
                                          <p:spTgt spid="1036"/>
                                        </p:tgtEl>
                                        <p:attrNameLst>
                                          <p:attrName>ppt_h</p:attrName>
                                        </p:attrNameLst>
                                      </p:cBhvr>
                                      <p:tavLst>
                                        <p:tav tm="0">
                                          <p:val>
                                            <p:fltVal val="0"/>
                                          </p:val>
                                        </p:tav>
                                        <p:tav tm="100000">
                                          <p:val>
                                            <p:strVal val="#ppt_h"/>
                                          </p:val>
                                        </p:tav>
                                      </p:tavLst>
                                    </p:anim>
                                    <p:animEffect transition="in" filter="fade">
                                      <p:cBhvr>
                                        <p:cTn id="45" dur="500"/>
                                        <p:tgtEl>
                                          <p:spTgt spid="1036"/>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1030"/>
                                        </p:tgtEl>
                                        <p:attrNameLst>
                                          <p:attrName>style.visibility</p:attrName>
                                        </p:attrNameLst>
                                      </p:cBhvr>
                                      <p:to>
                                        <p:strVal val="visible"/>
                                      </p:to>
                                    </p:set>
                                    <p:anim calcmode="lin" valueType="num">
                                      <p:cBhvr>
                                        <p:cTn id="49" dur="500" fill="hold"/>
                                        <p:tgtEl>
                                          <p:spTgt spid="1030"/>
                                        </p:tgtEl>
                                        <p:attrNameLst>
                                          <p:attrName>ppt_w</p:attrName>
                                        </p:attrNameLst>
                                      </p:cBhvr>
                                      <p:tavLst>
                                        <p:tav tm="0">
                                          <p:val>
                                            <p:fltVal val="0"/>
                                          </p:val>
                                        </p:tav>
                                        <p:tav tm="100000">
                                          <p:val>
                                            <p:strVal val="#ppt_w"/>
                                          </p:val>
                                        </p:tav>
                                      </p:tavLst>
                                    </p:anim>
                                    <p:anim calcmode="lin" valueType="num">
                                      <p:cBhvr>
                                        <p:cTn id="50" dur="500" fill="hold"/>
                                        <p:tgtEl>
                                          <p:spTgt spid="1030"/>
                                        </p:tgtEl>
                                        <p:attrNameLst>
                                          <p:attrName>ppt_h</p:attrName>
                                        </p:attrNameLst>
                                      </p:cBhvr>
                                      <p:tavLst>
                                        <p:tav tm="0">
                                          <p:val>
                                            <p:fltVal val="0"/>
                                          </p:val>
                                        </p:tav>
                                        <p:tav tm="100000">
                                          <p:val>
                                            <p:strVal val="#ppt_h"/>
                                          </p:val>
                                        </p:tav>
                                      </p:tavLst>
                                    </p:anim>
                                    <p:animEffect transition="in" filter="fade">
                                      <p:cBhvr>
                                        <p:cTn id="51" dur="500"/>
                                        <p:tgtEl>
                                          <p:spTgt spid="1030"/>
                                        </p:tgtEl>
                                      </p:cBhvr>
                                    </p:animEffect>
                                  </p:childTnLst>
                                </p:cTn>
                              </p:par>
                            </p:childTnLst>
                          </p:cTn>
                        </p:par>
                        <p:par>
                          <p:cTn id="52" fill="hold">
                            <p:stCondLst>
                              <p:cond delay="4000"/>
                            </p:stCondLst>
                            <p:childTnLst>
                              <p:par>
                                <p:cTn id="53" presetID="53" presetClass="entr" presetSubtype="16" fill="hold" nodeType="afterEffect">
                                  <p:stCondLst>
                                    <p:cond delay="0"/>
                                  </p:stCondLst>
                                  <p:childTnLst>
                                    <p:set>
                                      <p:cBhvr>
                                        <p:cTn id="54" dur="1" fill="hold">
                                          <p:stCondLst>
                                            <p:cond delay="0"/>
                                          </p:stCondLst>
                                        </p:cTn>
                                        <p:tgtEl>
                                          <p:spTgt spid="1040"/>
                                        </p:tgtEl>
                                        <p:attrNameLst>
                                          <p:attrName>style.visibility</p:attrName>
                                        </p:attrNameLst>
                                      </p:cBhvr>
                                      <p:to>
                                        <p:strVal val="visible"/>
                                      </p:to>
                                    </p:set>
                                    <p:anim calcmode="lin" valueType="num">
                                      <p:cBhvr>
                                        <p:cTn id="55" dur="500" fill="hold"/>
                                        <p:tgtEl>
                                          <p:spTgt spid="1040"/>
                                        </p:tgtEl>
                                        <p:attrNameLst>
                                          <p:attrName>ppt_w</p:attrName>
                                        </p:attrNameLst>
                                      </p:cBhvr>
                                      <p:tavLst>
                                        <p:tav tm="0">
                                          <p:val>
                                            <p:fltVal val="0"/>
                                          </p:val>
                                        </p:tav>
                                        <p:tav tm="100000">
                                          <p:val>
                                            <p:strVal val="#ppt_w"/>
                                          </p:val>
                                        </p:tav>
                                      </p:tavLst>
                                    </p:anim>
                                    <p:anim calcmode="lin" valueType="num">
                                      <p:cBhvr>
                                        <p:cTn id="56" dur="500" fill="hold"/>
                                        <p:tgtEl>
                                          <p:spTgt spid="1040"/>
                                        </p:tgtEl>
                                        <p:attrNameLst>
                                          <p:attrName>ppt_h</p:attrName>
                                        </p:attrNameLst>
                                      </p:cBhvr>
                                      <p:tavLst>
                                        <p:tav tm="0">
                                          <p:val>
                                            <p:fltVal val="0"/>
                                          </p:val>
                                        </p:tav>
                                        <p:tav tm="100000">
                                          <p:val>
                                            <p:strVal val="#ppt_h"/>
                                          </p:val>
                                        </p:tav>
                                      </p:tavLst>
                                    </p:anim>
                                    <p:animEffect transition="in" filter="fade">
                                      <p:cBhvr>
                                        <p:cTn id="57" dur="500"/>
                                        <p:tgtEl>
                                          <p:spTgt spid="1040"/>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p:cTn id="61" dur="500" fill="hold"/>
                                        <p:tgtEl>
                                          <p:spTgt spid="4"/>
                                        </p:tgtEl>
                                        <p:attrNameLst>
                                          <p:attrName>ppt_w</p:attrName>
                                        </p:attrNameLst>
                                      </p:cBhvr>
                                      <p:tavLst>
                                        <p:tav tm="0">
                                          <p:val>
                                            <p:fltVal val="0"/>
                                          </p:val>
                                        </p:tav>
                                        <p:tav tm="100000">
                                          <p:val>
                                            <p:strVal val="#ppt_w"/>
                                          </p:val>
                                        </p:tav>
                                      </p:tavLst>
                                    </p:anim>
                                    <p:anim calcmode="lin" valueType="num">
                                      <p:cBhvr>
                                        <p:cTn id="62" dur="500" fill="hold"/>
                                        <p:tgtEl>
                                          <p:spTgt spid="4"/>
                                        </p:tgtEl>
                                        <p:attrNameLst>
                                          <p:attrName>ppt_h</p:attrName>
                                        </p:attrNameLst>
                                      </p:cBhvr>
                                      <p:tavLst>
                                        <p:tav tm="0">
                                          <p:val>
                                            <p:fltVal val="0"/>
                                          </p:val>
                                        </p:tav>
                                        <p:tav tm="100000">
                                          <p:val>
                                            <p:strVal val="#ppt_h"/>
                                          </p:val>
                                        </p:tav>
                                      </p:tavLst>
                                    </p:anim>
                                    <p:animEffect transition="in" filter="fade">
                                      <p:cBhvr>
                                        <p:cTn id="63" dur="500"/>
                                        <p:tgtEl>
                                          <p:spTgt spid="4"/>
                                        </p:tgtEl>
                                      </p:cBhvr>
                                    </p:animEffect>
                                  </p:childTnLst>
                                </p:cTn>
                              </p:par>
                            </p:childTnLst>
                          </p:cTn>
                        </p:par>
                        <p:par>
                          <p:cTn id="64" fill="hold">
                            <p:stCondLst>
                              <p:cond delay="5000"/>
                            </p:stCondLst>
                            <p:childTnLst>
                              <p:par>
                                <p:cTn id="65" presetID="41" presetClass="entr" presetSubtype="0" fill="hold" grpId="0" nodeType="afterEffect">
                                  <p:stCondLst>
                                    <p:cond delay="0"/>
                                  </p:stCondLst>
                                  <p:iterate type="lt">
                                    <p:tmPct val="10000"/>
                                  </p:iterate>
                                  <p:childTnLst>
                                    <p:set>
                                      <p:cBhvr>
                                        <p:cTn id="66" dur="1" fill="hold">
                                          <p:stCondLst>
                                            <p:cond delay="0"/>
                                          </p:stCondLst>
                                        </p:cTn>
                                        <p:tgtEl>
                                          <p:spTgt spid="2"/>
                                        </p:tgtEl>
                                        <p:attrNameLst>
                                          <p:attrName>style.visibility</p:attrName>
                                        </p:attrNameLst>
                                      </p:cBhvr>
                                      <p:to>
                                        <p:strVal val="visible"/>
                                      </p:to>
                                    </p:set>
                                    <p:anim calcmode="lin" valueType="num">
                                      <p:cBhvr>
                                        <p:cTn id="67" dur="1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68" dur="1750" fill="hold"/>
                                        <p:tgtEl>
                                          <p:spTgt spid="2"/>
                                        </p:tgtEl>
                                        <p:attrNameLst>
                                          <p:attrName>ppt_y</p:attrName>
                                        </p:attrNameLst>
                                      </p:cBhvr>
                                      <p:tavLst>
                                        <p:tav tm="0">
                                          <p:val>
                                            <p:strVal val="#ppt_y"/>
                                          </p:val>
                                        </p:tav>
                                        <p:tav tm="100000">
                                          <p:val>
                                            <p:strVal val="#ppt_y"/>
                                          </p:val>
                                        </p:tav>
                                      </p:tavLst>
                                    </p:anim>
                                    <p:anim calcmode="lin" valueType="num">
                                      <p:cBhvr>
                                        <p:cTn id="69" dur="1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70" dur="1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71" dur="175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rmAutofit fontScale="90000"/>
          </a:bodyPr>
          <a:lstStyle/>
          <a:p>
            <a:r>
              <a:rPr lang="es-CR" b="1" dirty="0" smtClean="0">
                <a:latin typeface="Constantia" pitchFamily="18" charset="0"/>
              </a:rPr>
              <a:t/>
            </a:r>
            <a:br>
              <a:rPr lang="es-CR" b="1" dirty="0" smtClean="0">
                <a:latin typeface="Constantia" pitchFamily="18" charset="0"/>
              </a:rPr>
            </a:br>
            <a:r>
              <a:rPr lang="es-CR" b="1" dirty="0">
                <a:latin typeface="Constantia" pitchFamily="18" charset="0"/>
              </a:rPr>
              <a:t/>
            </a:r>
            <a:br>
              <a:rPr lang="es-CR" b="1" dirty="0">
                <a:latin typeface="Constantia" pitchFamily="18" charset="0"/>
              </a:rPr>
            </a:br>
            <a:r>
              <a:rPr lang="es-CR" b="1" dirty="0" smtClean="0">
                <a:latin typeface="Constantia" pitchFamily="18" charset="0"/>
              </a:rPr>
              <a:t/>
            </a:r>
            <a:br>
              <a:rPr lang="es-CR" b="1" dirty="0" smtClean="0">
                <a:latin typeface="Constantia" pitchFamily="18" charset="0"/>
              </a:rPr>
            </a:br>
            <a:r>
              <a:rPr lang="es-CR" b="1" dirty="0">
                <a:latin typeface="Constantia" pitchFamily="18" charset="0"/>
              </a:rPr>
              <a:t/>
            </a:r>
            <a:br>
              <a:rPr lang="es-CR" b="1" dirty="0">
                <a:latin typeface="Constantia" pitchFamily="18" charset="0"/>
              </a:rPr>
            </a:br>
            <a:r>
              <a:rPr lang="es-CR" b="1" dirty="0" smtClean="0">
                <a:latin typeface="Constantia" pitchFamily="18" charset="0"/>
              </a:rPr>
              <a:t/>
            </a:r>
            <a:br>
              <a:rPr lang="es-CR" b="1" dirty="0" smtClean="0">
                <a:latin typeface="Constantia" pitchFamily="18" charset="0"/>
              </a:rPr>
            </a:br>
            <a:r>
              <a:rPr lang="es-CR" b="1" dirty="0">
                <a:latin typeface="Constantia" pitchFamily="18" charset="0"/>
              </a:rPr>
              <a:t/>
            </a:r>
            <a:br>
              <a:rPr lang="es-CR" b="1" dirty="0">
                <a:latin typeface="Constantia" pitchFamily="18" charset="0"/>
              </a:rPr>
            </a:br>
            <a:r>
              <a:rPr lang="es-CR" b="1" dirty="0" smtClean="0">
                <a:latin typeface="Constantia" pitchFamily="18" charset="0"/>
              </a:rPr>
              <a:t/>
            </a:r>
            <a:br>
              <a:rPr lang="es-CR" b="1" dirty="0" smtClean="0">
                <a:latin typeface="Constantia" pitchFamily="18" charset="0"/>
              </a:rPr>
            </a:br>
            <a:r>
              <a:rPr lang="es-CR" b="1" dirty="0" smtClean="0">
                <a:solidFill>
                  <a:srgbClr val="FF5050"/>
                </a:solidFill>
                <a:effectLst>
                  <a:outerShdw blurRad="38100" dist="38100" dir="2700000" algn="tl">
                    <a:srgbClr val="000000">
                      <a:alpha val="43137"/>
                    </a:srgbClr>
                  </a:outerShdw>
                </a:effectLst>
                <a:latin typeface="Constantia" pitchFamily="18" charset="0"/>
              </a:rPr>
              <a:t>El trabajo es un derecho humano de cada persona y un deber para con la sociedad</a:t>
            </a:r>
            <a:endParaRPr lang="es-CR" b="1" dirty="0">
              <a:solidFill>
                <a:srgbClr val="FF5050"/>
              </a:solidFill>
              <a:effectLst>
                <a:outerShdw blurRad="38100" dist="38100" dir="2700000" algn="tl">
                  <a:srgbClr val="000000">
                    <a:alpha val="43137"/>
                  </a:srgbClr>
                </a:outerShdw>
              </a:effectLst>
              <a:latin typeface="Constantia" pitchFamily="18" charset="0"/>
            </a:endParaRPr>
          </a:p>
        </p:txBody>
      </p:sp>
      <p:pic>
        <p:nvPicPr>
          <p:cNvPr id="2050" name="Picture 2" descr="Albañi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87652"/>
            <a:ext cx="3909003" cy="273630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scanear00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6778" y="116632"/>
            <a:ext cx="3059637" cy="2209801"/>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4499992" y="4869160"/>
            <a:ext cx="4032448" cy="1200329"/>
          </a:xfrm>
          <a:prstGeom prst="rect">
            <a:avLst/>
          </a:prstGeom>
          <a:noFill/>
        </p:spPr>
        <p:txBody>
          <a:bodyPr wrap="square" rtlCol="0">
            <a:spAutoFit/>
          </a:bodyPr>
          <a:lstStyle/>
          <a:p>
            <a:pPr algn="just"/>
            <a:r>
              <a:rPr lang="es-CR" dirty="0" smtClean="0">
                <a:solidFill>
                  <a:schemeClr val="accent6">
                    <a:lumMod val="75000"/>
                  </a:schemeClr>
                </a:solidFill>
                <a:effectLst>
                  <a:outerShdw blurRad="38100" dist="38100" dir="2700000" algn="tl">
                    <a:srgbClr val="000000">
                      <a:alpha val="43137"/>
                    </a:srgbClr>
                  </a:outerShdw>
                </a:effectLst>
                <a:latin typeface="Rockwell Extra Bold" pitchFamily="18" charset="0"/>
              </a:rPr>
              <a:t>Mujeres y hombres tienen el derecho de tener un trabajo digno y justamente remunerado …</a:t>
            </a:r>
            <a:endParaRPr lang="es-CR" dirty="0">
              <a:solidFill>
                <a:schemeClr val="accent6">
                  <a:lumMod val="75000"/>
                </a:schemeClr>
              </a:solidFill>
              <a:effectLst>
                <a:outerShdw blurRad="38100" dist="38100" dir="2700000" algn="tl">
                  <a:srgbClr val="000000">
                    <a:alpha val="43137"/>
                  </a:srgbClr>
                </a:outerShdw>
              </a:effectLst>
              <a:latin typeface="Rockwell Extra Bold" pitchFamily="18" charset="0"/>
            </a:endParaRPr>
          </a:p>
        </p:txBody>
      </p:sp>
    </p:spTree>
    <p:extLst>
      <p:ext uri="{BB962C8B-B14F-4D97-AF65-F5344CB8AC3E}">
        <p14:creationId xmlns:p14="http://schemas.microsoft.com/office/powerpoint/2010/main" val="3501773805"/>
      </p:ext>
    </p:extLst>
  </p:cSld>
  <p:clrMapOvr>
    <a:masterClrMapping/>
  </p:clrMapOvr>
  <mc:AlternateContent xmlns:mc="http://schemas.openxmlformats.org/markup-compatibility/2006" xmlns:p14="http://schemas.microsoft.com/office/powerpoint/2010/main">
    <mc:Choice Requires="p14">
      <p:transition spd="slow" p14:dur="2000" advClick="0" advTm="22341"/>
    </mc:Choice>
    <mc:Fallback xmlns="">
      <p:transition spd="slow" advClick="0" advTm="2234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fill="hold" grpId="0" nodeType="afterEffect">
                                  <p:stCondLst>
                                    <p:cond delay="0"/>
                                  </p:stCondLst>
                                  <p:iterate type="lt">
                                    <p:tmPct val="10000"/>
                                  </p:iterate>
                                  <p:childTnLst>
                                    <p:animScale>
                                      <p:cBhvr>
                                        <p:cTn id="6" dur="625" autoRev="1" fill="hold">
                                          <p:stCondLst>
                                            <p:cond delay="0"/>
                                          </p:stCondLst>
                                        </p:cTn>
                                        <p:tgtEl>
                                          <p:spTgt spid="2"/>
                                        </p:tgtEl>
                                      </p:cBhvr>
                                      <p:to x="80000" y="100000"/>
                                    </p:animScale>
                                    <p:anim by="(#ppt_w*0.10)" calcmode="lin" valueType="num">
                                      <p:cBhvr>
                                        <p:cTn id="7" dur="625" autoRev="1" fill="hold">
                                          <p:stCondLst>
                                            <p:cond delay="0"/>
                                          </p:stCondLst>
                                        </p:cTn>
                                        <p:tgtEl>
                                          <p:spTgt spid="2"/>
                                        </p:tgtEl>
                                        <p:attrNameLst>
                                          <p:attrName>ppt_x</p:attrName>
                                        </p:attrNameLst>
                                      </p:cBhvr>
                                    </p:anim>
                                    <p:anim by="(-#ppt_w*0.10)" calcmode="lin" valueType="num">
                                      <p:cBhvr>
                                        <p:cTn id="8" dur="625" autoRev="1" fill="hold">
                                          <p:stCondLst>
                                            <p:cond delay="0"/>
                                          </p:stCondLst>
                                        </p:cTn>
                                        <p:tgtEl>
                                          <p:spTgt spid="2"/>
                                        </p:tgtEl>
                                        <p:attrNameLst>
                                          <p:attrName>ppt_y</p:attrName>
                                        </p:attrNameLst>
                                      </p:cBhvr>
                                    </p:anim>
                                    <p:animRot by="-480000">
                                      <p:cBhvr>
                                        <p:cTn id="9" dur="625" autoRev="1" fill="hold">
                                          <p:stCondLst>
                                            <p:cond delay="0"/>
                                          </p:stCondLst>
                                        </p:cTn>
                                        <p:tgtEl>
                                          <p:spTgt spid="2"/>
                                        </p:tgtEl>
                                        <p:attrNameLst>
                                          <p:attrName>r</p:attrName>
                                        </p:attrNameLst>
                                      </p:cBhvr>
                                    </p:animRot>
                                  </p:childTnLst>
                                </p:cTn>
                              </p:par>
                            </p:childTnLst>
                          </p:cTn>
                        </p:par>
                        <p:par>
                          <p:cTn id="10" fill="hold">
                            <p:stCondLst>
                              <p:cond delay="9125"/>
                            </p:stCondLst>
                            <p:childTnLst>
                              <p:par>
                                <p:cTn id="11" presetID="53" presetClass="entr" presetSubtype="16" fill="hold" nodeType="after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p:cTn id="13" dur="1000" fill="hold"/>
                                        <p:tgtEl>
                                          <p:spTgt spid="2052"/>
                                        </p:tgtEl>
                                        <p:attrNameLst>
                                          <p:attrName>ppt_w</p:attrName>
                                        </p:attrNameLst>
                                      </p:cBhvr>
                                      <p:tavLst>
                                        <p:tav tm="0">
                                          <p:val>
                                            <p:fltVal val="0"/>
                                          </p:val>
                                        </p:tav>
                                        <p:tav tm="100000">
                                          <p:val>
                                            <p:strVal val="#ppt_w"/>
                                          </p:val>
                                        </p:tav>
                                      </p:tavLst>
                                    </p:anim>
                                    <p:anim calcmode="lin" valueType="num">
                                      <p:cBhvr>
                                        <p:cTn id="14" dur="1000" fill="hold"/>
                                        <p:tgtEl>
                                          <p:spTgt spid="2052"/>
                                        </p:tgtEl>
                                        <p:attrNameLst>
                                          <p:attrName>ppt_h</p:attrName>
                                        </p:attrNameLst>
                                      </p:cBhvr>
                                      <p:tavLst>
                                        <p:tav tm="0">
                                          <p:val>
                                            <p:fltVal val="0"/>
                                          </p:val>
                                        </p:tav>
                                        <p:tav tm="100000">
                                          <p:val>
                                            <p:strVal val="#ppt_h"/>
                                          </p:val>
                                        </p:tav>
                                      </p:tavLst>
                                    </p:anim>
                                    <p:animEffect transition="in" filter="fade">
                                      <p:cBhvr>
                                        <p:cTn id="15" dur="1000"/>
                                        <p:tgtEl>
                                          <p:spTgt spid="2052"/>
                                        </p:tgtEl>
                                      </p:cBhvr>
                                    </p:animEffect>
                                  </p:childTnLst>
                                </p:cTn>
                              </p:par>
                            </p:childTnLst>
                          </p:cTn>
                        </p:par>
                        <p:par>
                          <p:cTn id="16" fill="hold">
                            <p:stCondLst>
                              <p:cond delay="10125"/>
                            </p:stCondLst>
                            <p:childTnLst>
                              <p:par>
                                <p:cTn id="17" presetID="53" presetClass="entr" presetSubtype="16" fill="hold" nodeType="after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p:cTn id="19" dur="1000" fill="hold"/>
                                        <p:tgtEl>
                                          <p:spTgt spid="2050"/>
                                        </p:tgtEl>
                                        <p:attrNameLst>
                                          <p:attrName>ppt_w</p:attrName>
                                        </p:attrNameLst>
                                      </p:cBhvr>
                                      <p:tavLst>
                                        <p:tav tm="0">
                                          <p:val>
                                            <p:fltVal val="0"/>
                                          </p:val>
                                        </p:tav>
                                        <p:tav tm="100000">
                                          <p:val>
                                            <p:strVal val="#ppt_w"/>
                                          </p:val>
                                        </p:tav>
                                      </p:tavLst>
                                    </p:anim>
                                    <p:anim calcmode="lin" valueType="num">
                                      <p:cBhvr>
                                        <p:cTn id="20" dur="1000" fill="hold"/>
                                        <p:tgtEl>
                                          <p:spTgt spid="2050"/>
                                        </p:tgtEl>
                                        <p:attrNameLst>
                                          <p:attrName>ppt_h</p:attrName>
                                        </p:attrNameLst>
                                      </p:cBhvr>
                                      <p:tavLst>
                                        <p:tav tm="0">
                                          <p:val>
                                            <p:fltVal val="0"/>
                                          </p:val>
                                        </p:tav>
                                        <p:tav tm="100000">
                                          <p:val>
                                            <p:strVal val="#ppt_h"/>
                                          </p:val>
                                        </p:tav>
                                      </p:tavLst>
                                    </p:anim>
                                    <p:animEffect transition="in" filter="fade">
                                      <p:cBhvr>
                                        <p:cTn id="21" dur="1000"/>
                                        <p:tgtEl>
                                          <p:spTgt spid="2050"/>
                                        </p:tgtEl>
                                      </p:cBhvr>
                                    </p:animEffect>
                                  </p:childTnLst>
                                </p:cTn>
                              </p:par>
                            </p:childTnLst>
                          </p:cTn>
                        </p:par>
                        <p:par>
                          <p:cTn id="22" fill="hold">
                            <p:stCondLst>
                              <p:cond delay="11125"/>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5"/>
                                        </p:tgtEl>
                                        <p:attrNameLst>
                                          <p:attrName>style.visibility</p:attrName>
                                        </p:attrNameLst>
                                      </p:cBhvr>
                                      <p:to>
                                        <p:strVal val="visible"/>
                                      </p:to>
                                    </p:set>
                                    <p:anim by="(-#ppt_w*2)" calcmode="lin" valueType="num">
                                      <p:cBhvr rctx="PPT">
                                        <p:cTn id="25" dur="500" autoRev="1" fill="hold">
                                          <p:stCondLst>
                                            <p:cond delay="0"/>
                                          </p:stCondLst>
                                        </p:cTn>
                                        <p:tgtEl>
                                          <p:spTgt spid="5"/>
                                        </p:tgtEl>
                                        <p:attrNameLst>
                                          <p:attrName>ppt_w</p:attrName>
                                        </p:attrNameLst>
                                      </p:cBhvr>
                                    </p:anim>
                                    <p:anim by="(#ppt_w*0.50)" calcmode="lin" valueType="num">
                                      <p:cBhvr>
                                        <p:cTn id="26" dur="500" decel="50000" autoRev="1" fill="hold">
                                          <p:stCondLst>
                                            <p:cond delay="0"/>
                                          </p:stCondLst>
                                        </p:cTn>
                                        <p:tgtEl>
                                          <p:spTgt spid="5"/>
                                        </p:tgtEl>
                                        <p:attrNameLst>
                                          <p:attrName>ppt_x</p:attrName>
                                        </p:attrNameLst>
                                      </p:cBhvr>
                                    </p:anim>
                                    <p:anim from="(-#ppt_h/2)" to="(#ppt_y)" calcmode="lin" valueType="num">
                                      <p:cBhvr>
                                        <p:cTn id="27" dur="1000" fill="hold">
                                          <p:stCondLst>
                                            <p:cond delay="0"/>
                                          </p:stCondLst>
                                        </p:cTn>
                                        <p:tgtEl>
                                          <p:spTgt spid="5"/>
                                        </p:tgtEl>
                                        <p:attrNameLst>
                                          <p:attrName>ppt_y</p:attrName>
                                        </p:attrNameLst>
                                      </p:cBhvr>
                                    </p:anim>
                                    <p:animRot by="21600000">
                                      <p:cBhvr>
                                        <p:cTn id="28" dur="10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sinformemonos.org/wp-content/uploads/2013/04/mujer-agricultu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1036"/>
            <a:ext cx="8982291" cy="6690331"/>
          </a:xfrm>
          <a:prstGeom prst="rect">
            <a:avLst/>
          </a:prstGeom>
          <a:noFill/>
          <a:extLst>
            <a:ext uri="{909E8E84-426E-40DD-AFC4-6F175D3DCCD1}">
              <a14:hiddenFill xmlns:a14="http://schemas.microsoft.com/office/drawing/2010/main">
                <a:solidFill>
                  <a:srgbClr val="FFFFFF"/>
                </a:solidFill>
              </a14:hiddenFill>
            </a:ext>
          </a:extLst>
        </p:spPr>
      </p:pic>
      <p:sp>
        <p:nvSpPr>
          <p:cNvPr id="4" name="3 Título"/>
          <p:cNvSpPr>
            <a:spLocks noGrp="1"/>
          </p:cNvSpPr>
          <p:nvPr>
            <p:ph type="title"/>
          </p:nvPr>
        </p:nvSpPr>
        <p:spPr>
          <a:xfrm>
            <a:off x="350177" y="260648"/>
            <a:ext cx="8496944" cy="1775280"/>
          </a:xfrm>
          <a:solidFill>
            <a:srgbClr val="92D050"/>
          </a:solidFill>
        </p:spPr>
        <p:txBody>
          <a:bodyPr>
            <a:normAutofit fontScale="90000"/>
          </a:bodyPr>
          <a:lstStyle/>
          <a:p>
            <a:pPr algn="l"/>
            <a:r>
              <a:rPr lang="es-CR" sz="1400" b="1" dirty="0" smtClean="0">
                <a:solidFill>
                  <a:srgbClr val="FFFF00"/>
                </a:solidFill>
                <a:effectLst>
                  <a:outerShdw blurRad="38100" dist="38100" dir="2700000" algn="tl">
                    <a:srgbClr val="000000">
                      <a:alpha val="43137"/>
                    </a:srgbClr>
                  </a:outerShdw>
                </a:effectLst>
                <a:latin typeface="Century Gothic" pitchFamily="34" charset="0"/>
              </a:rPr>
              <a:t/>
            </a:r>
            <a:br>
              <a:rPr lang="es-CR" sz="1400" b="1" dirty="0" smtClean="0">
                <a:solidFill>
                  <a:srgbClr val="FFFF00"/>
                </a:solidFill>
                <a:effectLst>
                  <a:outerShdw blurRad="38100" dist="38100" dir="2700000" algn="tl">
                    <a:srgbClr val="000000">
                      <a:alpha val="43137"/>
                    </a:srgbClr>
                  </a:outerShdw>
                </a:effectLst>
                <a:latin typeface="Century Gothic" pitchFamily="34" charset="0"/>
              </a:rPr>
            </a:br>
            <a:r>
              <a:rPr lang="es-CR" sz="1400" b="1" dirty="0" smtClean="0">
                <a:solidFill>
                  <a:srgbClr val="FFFF00"/>
                </a:solidFill>
                <a:effectLst>
                  <a:outerShdw blurRad="38100" dist="38100" dir="2700000" algn="tl">
                    <a:srgbClr val="000000">
                      <a:alpha val="43137"/>
                    </a:srgbClr>
                  </a:outerShdw>
                </a:effectLst>
                <a:latin typeface="Century Gothic" pitchFamily="34" charset="0"/>
              </a:rPr>
              <a:t/>
            </a:r>
            <a:br>
              <a:rPr lang="es-CR" sz="1400" b="1" dirty="0" smtClean="0">
                <a:solidFill>
                  <a:srgbClr val="FFFF00"/>
                </a:solidFill>
                <a:effectLst>
                  <a:outerShdw blurRad="38100" dist="38100" dir="2700000" algn="tl">
                    <a:srgbClr val="000000">
                      <a:alpha val="43137"/>
                    </a:srgbClr>
                  </a:outerShdw>
                </a:effectLst>
                <a:latin typeface="Century Gothic" pitchFamily="34" charset="0"/>
              </a:rPr>
            </a:br>
            <a:r>
              <a:rPr lang="es-CR" sz="1400" b="1" dirty="0" smtClean="0">
                <a:solidFill>
                  <a:srgbClr val="FFFF00"/>
                </a:solidFill>
                <a:effectLst>
                  <a:outerShdw blurRad="38100" dist="38100" dir="2700000" algn="tl">
                    <a:srgbClr val="000000">
                      <a:alpha val="43137"/>
                    </a:srgbClr>
                  </a:outerShdw>
                </a:effectLst>
                <a:latin typeface="Century Gothic" pitchFamily="34" charset="0"/>
              </a:rPr>
              <a:t>Artículo </a:t>
            </a:r>
            <a:r>
              <a:rPr lang="es-CR" sz="1400" b="1" dirty="0">
                <a:solidFill>
                  <a:srgbClr val="FFFF00"/>
                </a:solidFill>
                <a:effectLst>
                  <a:outerShdw blurRad="38100" dist="38100" dir="2700000" algn="tl">
                    <a:srgbClr val="000000">
                      <a:alpha val="43137"/>
                    </a:srgbClr>
                  </a:outerShdw>
                </a:effectLst>
                <a:latin typeface="Century Gothic" pitchFamily="34" charset="0"/>
              </a:rPr>
              <a:t>19.  El contrato de trabajo obliga tanto a lo que se expresa en él, como a las consecuencias que del mismo se deriven según la buena fe, la equidad, el uso, la costumbre o la ley</a:t>
            </a:r>
            <a:r>
              <a:rPr lang="es-CR" sz="1400" b="1" dirty="0" smtClean="0">
                <a:solidFill>
                  <a:srgbClr val="FFFF00"/>
                </a:solidFill>
                <a:effectLst>
                  <a:outerShdw blurRad="38100" dist="38100" dir="2700000" algn="tl">
                    <a:srgbClr val="000000">
                      <a:alpha val="43137"/>
                    </a:srgbClr>
                  </a:outerShdw>
                </a:effectLst>
                <a:latin typeface="Century Gothic" pitchFamily="34" charset="0"/>
              </a:rPr>
              <a:t>.</a:t>
            </a:r>
            <a:br>
              <a:rPr lang="es-CR" sz="1400" b="1" dirty="0" smtClean="0">
                <a:solidFill>
                  <a:srgbClr val="FFFF00"/>
                </a:solidFill>
                <a:effectLst>
                  <a:outerShdw blurRad="38100" dist="38100" dir="2700000" algn="tl">
                    <a:srgbClr val="000000">
                      <a:alpha val="43137"/>
                    </a:srgbClr>
                  </a:outerShdw>
                </a:effectLst>
                <a:latin typeface="Century Gothic" pitchFamily="34" charset="0"/>
              </a:rPr>
            </a:br>
            <a:r>
              <a:rPr lang="es-CR" sz="1400" b="1" dirty="0">
                <a:solidFill>
                  <a:srgbClr val="FFFF00"/>
                </a:solidFill>
                <a:effectLst>
                  <a:outerShdw blurRad="38100" dist="38100" dir="2700000" algn="tl">
                    <a:srgbClr val="000000">
                      <a:alpha val="43137"/>
                    </a:srgbClr>
                  </a:outerShdw>
                </a:effectLst>
                <a:latin typeface="Century Gothic" pitchFamily="34" charset="0"/>
              </a:rPr>
              <a:t/>
            </a:r>
            <a:br>
              <a:rPr lang="es-CR" sz="1400" b="1" dirty="0">
                <a:solidFill>
                  <a:srgbClr val="FFFF00"/>
                </a:solidFill>
                <a:effectLst>
                  <a:outerShdw blurRad="38100" dist="38100" dir="2700000" algn="tl">
                    <a:srgbClr val="000000">
                      <a:alpha val="43137"/>
                    </a:srgbClr>
                  </a:outerShdw>
                </a:effectLst>
                <a:latin typeface="Century Gothic" pitchFamily="34" charset="0"/>
              </a:rPr>
            </a:br>
            <a:r>
              <a:rPr lang="es-CR" sz="1400" b="1" dirty="0">
                <a:solidFill>
                  <a:srgbClr val="FFFF00"/>
                </a:solidFill>
                <a:effectLst>
                  <a:outerShdw blurRad="38100" dist="38100" dir="2700000" algn="tl">
                    <a:srgbClr val="000000">
                      <a:alpha val="43137"/>
                    </a:srgbClr>
                  </a:outerShdw>
                </a:effectLst>
                <a:latin typeface="Century Gothic" pitchFamily="34" charset="0"/>
              </a:rPr>
              <a:t>En los contratos de trabajo agrícolas, por precio diario, el patrono, en las épocas de recolección de cosechas, está autorizado a dedicar al trabajador a las tareas de recolección, retribuyéndole su esfuerzo a destajo con el precio corriente que se paga por esa labor. En tal caso, corren para el trabajador todos los términos que le favorecen, pues el contrato de trabajo no se </a:t>
            </a:r>
            <a:r>
              <a:rPr lang="es-CR" sz="1400" b="1" dirty="0" smtClean="0">
                <a:solidFill>
                  <a:srgbClr val="FFFF00"/>
                </a:solidFill>
                <a:effectLst>
                  <a:outerShdw blurRad="38100" dist="38100" dir="2700000" algn="tl">
                    <a:srgbClr val="000000">
                      <a:alpha val="43137"/>
                    </a:srgbClr>
                  </a:outerShdw>
                </a:effectLst>
                <a:latin typeface="Century Gothic" pitchFamily="34" charset="0"/>
              </a:rPr>
              <a:t>interrumpe. Código de Trabajo</a:t>
            </a:r>
            <a:r>
              <a:rPr lang="es-CR" sz="1400" dirty="0" smtClean="0"/>
              <a:t/>
            </a:r>
            <a:br>
              <a:rPr lang="es-CR" sz="1400" dirty="0" smtClean="0"/>
            </a:br>
            <a:r>
              <a:rPr lang="es-CR" sz="1400" dirty="0" smtClean="0"/>
              <a:t/>
            </a:r>
            <a:br>
              <a:rPr lang="es-CR" sz="1400" dirty="0" smtClean="0"/>
            </a:br>
            <a:r>
              <a:rPr lang="es-CR" sz="1400" dirty="0"/>
              <a:t/>
            </a:r>
            <a:br>
              <a:rPr lang="es-CR" sz="1400" dirty="0"/>
            </a:br>
            <a:endParaRPr lang="es-CR" sz="1400" dirty="0"/>
          </a:p>
        </p:txBody>
      </p:sp>
      <p:sp>
        <p:nvSpPr>
          <p:cNvPr id="7" name="6 CuadroTexto"/>
          <p:cNvSpPr txBox="1"/>
          <p:nvPr/>
        </p:nvSpPr>
        <p:spPr>
          <a:xfrm>
            <a:off x="1068888" y="2469844"/>
            <a:ext cx="1008112" cy="369332"/>
          </a:xfrm>
          <a:prstGeom prst="rect">
            <a:avLst/>
          </a:prstGeom>
          <a:noFill/>
        </p:spPr>
        <p:txBody>
          <a:bodyPr wrap="square" rtlCol="0">
            <a:spAutoFit/>
          </a:bodyPr>
          <a:lstStyle/>
          <a:p>
            <a:endParaRPr lang="es-CR" dirty="0"/>
          </a:p>
        </p:txBody>
      </p:sp>
      <p:sp>
        <p:nvSpPr>
          <p:cNvPr id="11" name="10 Rectángulo"/>
          <p:cNvSpPr/>
          <p:nvPr/>
        </p:nvSpPr>
        <p:spPr>
          <a:xfrm rot="1705802">
            <a:off x="343980" y="4750172"/>
            <a:ext cx="2089033" cy="400110"/>
          </a:xfrm>
          <a:prstGeom prst="rect">
            <a:avLst/>
          </a:prstGeom>
          <a:solidFill>
            <a:srgbClr val="FFFF66"/>
          </a:solidFill>
          <a:scene3d>
            <a:camera prst="orthographicFront"/>
            <a:lightRig rig="threePt" dir="t"/>
          </a:scene3d>
          <a:sp3d>
            <a:bevelT prst="relaxedInset"/>
          </a:sp3d>
        </p:spPr>
        <p:txBody>
          <a:bodyPr wrap="none">
            <a:spAutoFit/>
          </a:bodyPr>
          <a:lstStyle/>
          <a:p>
            <a:r>
              <a:rPr lang="es-CR" sz="2000" b="1" dirty="0">
                <a:effectLst>
                  <a:outerShdw blurRad="38100" dist="38100" dir="2700000" algn="tl">
                    <a:srgbClr val="000000">
                      <a:alpha val="43137"/>
                    </a:srgbClr>
                  </a:outerShdw>
                </a:effectLst>
                <a:latin typeface="Century Gothic" pitchFamily="34" charset="0"/>
              </a:rPr>
              <a:t>Jornada </a:t>
            </a:r>
            <a:r>
              <a:rPr lang="es-CR" sz="2000" b="1" dirty="0" smtClean="0">
                <a:effectLst>
                  <a:outerShdw blurRad="38100" dist="38100" dir="2700000" algn="tl">
                    <a:srgbClr val="000000">
                      <a:alpha val="43137"/>
                    </a:srgbClr>
                  </a:outerShdw>
                </a:effectLst>
                <a:latin typeface="Century Gothic" pitchFamily="34" charset="0"/>
              </a:rPr>
              <a:t>Diurna</a:t>
            </a:r>
            <a:endParaRPr lang="es-CR" sz="2000" b="1" dirty="0">
              <a:effectLst>
                <a:outerShdw blurRad="38100" dist="38100" dir="2700000" algn="tl">
                  <a:srgbClr val="000000">
                    <a:alpha val="43137"/>
                  </a:srgbClr>
                </a:outerShdw>
              </a:effectLst>
              <a:latin typeface="Century Gothic" pitchFamily="34" charset="0"/>
            </a:endParaRPr>
          </a:p>
        </p:txBody>
      </p:sp>
      <p:sp>
        <p:nvSpPr>
          <p:cNvPr id="13" name="12 Rectángulo"/>
          <p:cNvSpPr/>
          <p:nvPr/>
        </p:nvSpPr>
        <p:spPr>
          <a:xfrm rot="21009698">
            <a:off x="4647957" y="2079187"/>
            <a:ext cx="3418244" cy="400110"/>
          </a:xfrm>
          <a:prstGeom prst="rect">
            <a:avLst/>
          </a:prstGeom>
          <a:solidFill>
            <a:schemeClr val="accent4">
              <a:lumMod val="20000"/>
              <a:lumOff val="80000"/>
            </a:schemeClr>
          </a:solidFill>
          <a:effectLst>
            <a:glow rad="228600">
              <a:schemeClr val="accent1">
                <a:satMod val="175000"/>
                <a:alpha val="40000"/>
              </a:schemeClr>
            </a:glow>
          </a:effectLst>
          <a:scene3d>
            <a:camera prst="orthographicFront">
              <a:rot lat="0" lon="0" rev="0"/>
            </a:camera>
            <a:lightRig rig="contrasting" dir="t">
              <a:rot lat="0" lon="0" rev="4500000"/>
            </a:lightRig>
          </a:scene3d>
          <a:sp3d>
            <a:bevelT prst="slope"/>
          </a:sp3d>
        </p:spPr>
        <p:txBody>
          <a:bodyPr wrap="none" lIns="91440" tIns="45720" rIns="91440" bIns="45720">
            <a:spAutoFit/>
            <a:sp3d contourW="6350" prstMaterial="metal">
              <a:bevelT w="127000" h="31750" prst="relaxedInset"/>
              <a:contourClr>
                <a:schemeClr val="accent1">
                  <a:shade val="75000"/>
                </a:schemeClr>
              </a:contourClr>
            </a:sp3d>
          </a:bodyPr>
          <a:lstStyle/>
          <a:p>
            <a:pPr algn="ctr"/>
            <a:r>
              <a:rPr lang="es-ES" sz="2000" b="1" cap="all" spc="0" dirty="0" smtClean="0">
                <a:ln w="0"/>
                <a:solidFill>
                  <a:srgbClr val="0070C0"/>
                </a:solidFill>
                <a:effectLst>
                  <a:reflection blurRad="12700" stA="50000" endPos="50000" dist="5000" dir="5400000" sy="-100000" rotWithShape="0"/>
                </a:effectLst>
              </a:rPr>
              <a:t>Derechos de trabajadores</a:t>
            </a:r>
            <a:endParaRPr lang="es-ES" sz="2000" b="1" cap="all" spc="0" dirty="0">
              <a:ln w="0"/>
              <a:solidFill>
                <a:srgbClr val="0070C0"/>
              </a:solidFill>
              <a:effectLst>
                <a:reflection blurRad="12700" stA="50000" endPos="50000" dist="5000" dir="5400000" sy="-100000" rotWithShape="0"/>
              </a:effectLst>
            </a:endParaRPr>
          </a:p>
        </p:txBody>
      </p:sp>
      <p:sp>
        <p:nvSpPr>
          <p:cNvPr id="14" name="13 Rectángulo"/>
          <p:cNvSpPr/>
          <p:nvPr/>
        </p:nvSpPr>
        <p:spPr>
          <a:xfrm rot="1847559">
            <a:off x="2834090" y="2676546"/>
            <a:ext cx="2688558" cy="338554"/>
          </a:xfrm>
          <a:prstGeom prst="rect">
            <a:avLst/>
          </a:prstGeom>
          <a:solidFill>
            <a:schemeClr val="accent5">
              <a:lumMod val="40000"/>
              <a:lumOff val="60000"/>
            </a:schemeClr>
          </a:solidFill>
          <a:effectLst>
            <a:glow rad="228600">
              <a:schemeClr val="accent1">
                <a:satMod val="175000"/>
                <a:alpha val="40000"/>
              </a:schemeClr>
            </a:glow>
          </a:effectLst>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CR" sz="1600" b="1" cap="all" spc="0" dirty="0" smtClean="0">
                <a:ln/>
                <a:solidFill>
                  <a:schemeClr val="accent5">
                    <a:lumMod val="50000"/>
                  </a:schemeClr>
                </a:solidFill>
                <a:effectLst>
                  <a:reflection blurRad="10000" stA="55000" endPos="48000" dist="500" dir="5400000" sy="-100000" algn="bl" rotWithShape="0"/>
                </a:effectLst>
                <a:latin typeface="Century Gothic" pitchFamily="34" charset="0"/>
              </a:rPr>
              <a:t>Derechos de Patronos</a:t>
            </a:r>
            <a:endParaRPr lang="es-CR" sz="1600" b="1" cap="all" spc="0" dirty="0">
              <a:ln/>
              <a:solidFill>
                <a:schemeClr val="accent5">
                  <a:lumMod val="50000"/>
                </a:schemeClr>
              </a:solidFill>
              <a:effectLst>
                <a:reflection blurRad="10000" stA="55000" endPos="48000" dist="500" dir="5400000" sy="-100000" algn="bl" rotWithShape="0"/>
              </a:effectLst>
            </a:endParaRPr>
          </a:p>
        </p:txBody>
      </p:sp>
      <p:sp>
        <p:nvSpPr>
          <p:cNvPr id="15" name="14 Rectángulo"/>
          <p:cNvSpPr/>
          <p:nvPr/>
        </p:nvSpPr>
        <p:spPr>
          <a:xfrm rot="19349890">
            <a:off x="2036485" y="4880011"/>
            <a:ext cx="3959738" cy="461665"/>
          </a:xfrm>
          <a:prstGeom prst="rect">
            <a:avLst/>
          </a:prstGeom>
          <a:solidFill>
            <a:srgbClr val="F79443"/>
          </a:solidFill>
          <a:ln>
            <a:solidFill>
              <a:schemeClr val="accent6">
                <a:lumMod val="50000"/>
              </a:schemeClr>
            </a:solidFill>
          </a:ln>
          <a:scene3d>
            <a:camera prst="isometricBottomDown"/>
            <a:lightRig rig="threePt" dir="t"/>
          </a:scene3d>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CR" sz="2400" b="1" cap="none" spc="0" dirty="0" smtClean="0">
                <a:ln w="11430"/>
                <a:solidFill>
                  <a:schemeClr val="accent2">
                    <a:lumMod val="75000"/>
                  </a:schemeClr>
                </a:solidFill>
                <a:latin typeface="Century Gothic" pitchFamily="34" charset="0"/>
              </a:rPr>
              <a:t>Contrato: Verbal y Escrito</a:t>
            </a:r>
            <a:endParaRPr lang="es-CR" sz="2400" b="1" cap="none" spc="0" dirty="0">
              <a:ln w="11430"/>
              <a:solidFill>
                <a:schemeClr val="accent2">
                  <a:lumMod val="75000"/>
                </a:schemeClr>
              </a:solidFill>
            </a:endParaRPr>
          </a:p>
        </p:txBody>
      </p:sp>
      <p:sp>
        <p:nvSpPr>
          <p:cNvPr id="16" name="15 Rectángulo"/>
          <p:cNvSpPr/>
          <p:nvPr/>
        </p:nvSpPr>
        <p:spPr>
          <a:xfrm rot="1284520">
            <a:off x="6710982" y="4664016"/>
            <a:ext cx="2007281" cy="400110"/>
          </a:xfrm>
          <a:prstGeom prst="rect">
            <a:avLst/>
          </a:prstGeom>
          <a:effectLst>
            <a:innerShdw blurRad="114300">
              <a:prstClr val="black"/>
            </a:innerShdw>
            <a:reflection blurRad="6350" stA="50000" endA="300" endPos="55000" dir="5400000" sy="-100000" algn="bl" rotWithShape="0"/>
          </a:effectLst>
        </p:spPr>
        <p:style>
          <a:lnRef idx="1">
            <a:schemeClr val="accent2"/>
          </a:lnRef>
          <a:fillRef idx="2">
            <a:schemeClr val="accent2"/>
          </a:fillRef>
          <a:effectRef idx="1">
            <a:schemeClr val="accent2"/>
          </a:effectRef>
          <a:fontRef idx="minor">
            <a:schemeClr val="dk1"/>
          </a:fontRef>
        </p:style>
        <p:txBody>
          <a:bodyPr wrap="none" lIns="91440" tIns="45720" rIns="91440" bIns="45720">
            <a:spAutoFit/>
          </a:bodyPr>
          <a:lstStyle/>
          <a:p>
            <a:pPr algn="ctr"/>
            <a:r>
              <a:rPr lang="es-CR" sz="2000" b="1" cap="none" spc="0" dirty="0" smtClean="0">
                <a:ln w="10541" cmpd="sng">
                  <a:solidFill>
                    <a:srgbClr val="7D7D7D">
                      <a:tint val="100000"/>
                      <a:shade val="100000"/>
                      <a:satMod val="110000"/>
                    </a:srgbClr>
                  </a:solidFill>
                  <a:prstDash val="solid"/>
                </a:ln>
                <a:solidFill>
                  <a:srgbClr val="FF5050"/>
                </a:solidFill>
                <a:effectLst>
                  <a:outerShdw blurRad="38100" dist="38100" dir="2700000" algn="tl">
                    <a:srgbClr val="000000">
                      <a:alpha val="43137"/>
                    </a:srgbClr>
                  </a:outerShdw>
                </a:effectLst>
                <a:latin typeface="Century Gothic" pitchFamily="34" charset="0"/>
              </a:rPr>
              <a:t>Salario Mínimo</a:t>
            </a:r>
            <a:endParaRPr lang="es-CR" sz="2000" b="1" cap="none" spc="0" dirty="0">
              <a:ln w="10541" cmpd="sng">
                <a:solidFill>
                  <a:srgbClr val="7D7D7D">
                    <a:tint val="100000"/>
                    <a:shade val="100000"/>
                    <a:satMod val="110000"/>
                  </a:srgbClr>
                </a:solidFill>
                <a:prstDash val="solid"/>
              </a:ln>
              <a:solidFill>
                <a:srgbClr val="FF5050"/>
              </a:solidFill>
              <a:effectLst>
                <a:outerShdw blurRad="38100" dist="38100" dir="2700000" algn="tl">
                  <a:srgbClr val="000000">
                    <a:alpha val="43137"/>
                  </a:srgbClr>
                </a:outerShdw>
              </a:effectLst>
            </a:endParaRPr>
          </a:p>
        </p:txBody>
      </p:sp>
      <p:sp>
        <p:nvSpPr>
          <p:cNvPr id="17" name="16 Rectángulo"/>
          <p:cNvSpPr/>
          <p:nvPr/>
        </p:nvSpPr>
        <p:spPr>
          <a:xfrm rot="19345373">
            <a:off x="130309" y="2537749"/>
            <a:ext cx="2544286" cy="400110"/>
          </a:xfrm>
          <a:prstGeom prst="rect">
            <a:avLst/>
          </a:prstGeom>
          <a:solidFill>
            <a:schemeClr val="accent2">
              <a:lumMod val="40000"/>
              <a:lumOff val="60000"/>
            </a:schemeClr>
          </a:solidFill>
          <a:scene3d>
            <a:camera prst="orthographicFront"/>
            <a:lightRig rig="soft" dir="tl">
              <a:rot lat="0" lon="0" rev="0"/>
            </a:lightRig>
          </a:scene3d>
          <a:sp3d>
            <a:bevelT prst="slope"/>
          </a:sp3d>
        </p:spPr>
        <p:txBody>
          <a:bodyPr wrap="none" lIns="91440" tIns="45720" rIns="91440" bIns="45720">
            <a:spAutoFit/>
            <a:sp3d contourW="25400" prstMaterial="matte">
              <a:bevelT w="25400" h="55880" prst="artDeco"/>
              <a:contourClr>
                <a:schemeClr val="accent2">
                  <a:tint val="20000"/>
                </a:schemeClr>
              </a:contourClr>
            </a:sp3d>
          </a:bodyPr>
          <a:lstStyle/>
          <a:p>
            <a:pPr algn="ctr"/>
            <a:r>
              <a:rPr lang="es-CR"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entury Gothic" pitchFamily="34" charset="0"/>
              </a:rPr>
              <a:t>Jornada </a:t>
            </a:r>
            <a:r>
              <a:rPr lang="es-CR"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entury Gothic" pitchFamily="34" charset="0"/>
              </a:rPr>
              <a:t>Nocturna</a:t>
            </a:r>
            <a:endParaRPr lang="es-CR"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0" name="19 Rectángulo"/>
          <p:cNvSpPr/>
          <p:nvPr/>
        </p:nvSpPr>
        <p:spPr>
          <a:xfrm rot="20752904">
            <a:off x="6720422" y="2317248"/>
            <a:ext cx="2356159" cy="400110"/>
          </a:xfrm>
          <a:prstGeom prst="rect">
            <a:avLst/>
          </a:prstGeom>
          <a:solidFill>
            <a:srgbClr val="FFCC66"/>
          </a:solidFill>
          <a:effectLst>
            <a:innerShdw blurRad="114300">
              <a:prstClr val="black"/>
            </a:innerShdw>
          </a:effectLst>
          <a:scene3d>
            <a:camera prst="perspectiveLeft"/>
            <a:lightRig rig="threePt" dir="t"/>
          </a:scene3d>
        </p:spPr>
        <p:txBody>
          <a:bodyPr wrap="none" lIns="91440" tIns="45720" rIns="91440" bIns="45720">
            <a:spAutoFit/>
          </a:bodyPr>
          <a:lstStyle/>
          <a:p>
            <a:pPr algn="ctr"/>
            <a:r>
              <a:rPr lang="es-CR"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Deberes del Patrono</a:t>
            </a:r>
            <a:endParaRPr lang="es-CR"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1" name="20 Rectángulo"/>
          <p:cNvSpPr/>
          <p:nvPr/>
        </p:nvSpPr>
        <p:spPr>
          <a:xfrm rot="2088496">
            <a:off x="5960342" y="3479361"/>
            <a:ext cx="2660473" cy="400110"/>
          </a:xfrm>
          <a:prstGeom prst="rect">
            <a:avLst/>
          </a:prstGeom>
          <a:solidFill>
            <a:srgbClr val="FFCC99"/>
          </a:solidFill>
          <a:effectLst>
            <a:glow rad="139700">
              <a:schemeClr val="accent2">
                <a:satMod val="175000"/>
                <a:alpha val="40000"/>
              </a:schemeClr>
            </a:glow>
          </a:effectLst>
        </p:spPr>
        <p:txBody>
          <a:bodyPr wrap="none" lIns="91440" tIns="45720" rIns="91440" bIns="45720">
            <a:spAutoFit/>
          </a:bodyPr>
          <a:lstStyle/>
          <a:p>
            <a:pPr algn="ctr"/>
            <a:r>
              <a:rPr lang="es-CR" sz="20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Deberes del Trabajador</a:t>
            </a:r>
            <a:endParaRPr lang="es-CR" sz="2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22" name="21 Rectángulo"/>
          <p:cNvSpPr/>
          <p:nvPr/>
        </p:nvSpPr>
        <p:spPr>
          <a:xfrm>
            <a:off x="1572944" y="3862262"/>
            <a:ext cx="4381008" cy="769441"/>
          </a:xfrm>
          <a:prstGeom prst="rect">
            <a:avLst/>
          </a:prstGeom>
          <a:solidFill>
            <a:srgbClr val="FFFF99"/>
          </a:solidFill>
          <a:ln>
            <a:solidFill>
              <a:srgbClr val="CC6600"/>
            </a:solidFill>
          </a:ln>
          <a:scene3d>
            <a:camera prst="orthographicFront"/>
            <a:lightRig rig="glow" dir="tl">
              <a:rot lat="0" lon="0" rev="5400000"/>
            </a:lightRig>
          </a:scene3d>
          <a:sp3d>
            <a:bevelT prst="slope"/>
          </a:sp3d>
        </p:spPr>
        <p:txBody>
          <a:bodyPr wrap="none" lIns="91440" tIns="45720" rIns="91440" bIns="45720">
            <a:spAutoFit/>
            <a:sp3d contourW="12700">
              <a:bevelT w="25400" h="25400"/>
              <a:contourClr>
                <a:schemeClr val="accent6">
                  <a:shade val="73000"/>
                </a:schemeClr>
              </a:contourClr>
            </a:sp3d>
          </a:bodyPr>
          <a:lstStyle/>
          <a:p>
            <a:pPr algn="ctr"/>
            <a:r>
              <a:rPr lang="es-E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Código de Trabajo</a:t>
            </a:r>
            <a:endParaRPr lang="es-E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endParaRPr>
          </a:p>
        </p:txBody>
      </p:sp>
      <p:sp>
        <p:nvSpPr>
          <p:cNvPr id="23" name="22 Rectángulo"/>
          <p:cNvSpPr/>
          <p:nvPr/>
        </p:nvSpPr>
        <p:spPr>
          <a:xfrm rot="19168807">
            <a:off x="3972812" y="5452041"/>
            <a:ext cx="2561428" cy="400110"/>
          </a:xfrm>
          <a:prstGeom prst="rect">
            <a:avLst/>
          </a:prstGeom>
          <a:solidFill>
            <a:srgbClr val="00B050"/>
          </a:solidFill>
          <a:effectLst>
            <a:innerShdw blurRad="63500" dist="50800" dir="18900000">
              <a:prstClr val="black">
                <a:alpha val="50000"/>
              </a:prstClr>
            </a:innerShdw>
          </a:effectLst>
        </p:spPr>
        <p:txBody>
          <a:bodyPr wrap="square" lIns="91440" tIns="45720" rIns="91440" bIns="45720">
            <a:spAutoFit/>
          </a:bodyPr>
          <a:lstStyle/>
          <a:p>
            <a:pPr algn="ctr"/>
            <a:r>
              <a:rPr lang="es-ES" sz="20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Tiempo de descanso</a:t>
            </a:r>
            <a:endParaRPr lang="es-ES" sz="20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24" name="23 Rectángulo"/>
          <p:cNvSpPr/>
          <p:nvPr/>
        </p:nvSpPr>
        <p:spPr>
          <a:xfrm>
            <a:off x="5724128" y="5652096"/>
            <a:ext cx="2601760" cy="361107"/>
          </a:xfrm>
          <a:prstGeom prst="rect">
            <a:avLst/>
          </a:prstGeom>
          <a:solidFill>
            <a:srgbClr val="FF9933"/>
          </a:solidFill>
          <a:effectLst>
            <a:innerShdw blurRad="63500" dist="50800" dir="2700000">
              <a:prstClr val="black">
                <a:alpha val="50000"/>
              </a:prstClr>
            </a:innerShdw>
          </a:effectLst>
        </p:spPr>
        <p:txBody>
          <a:bodyPr wrap="none" lIns="91440" tIns="45720" rIns="91440" bIns="45720">
            <a:prstTxWarp prst="textChevronInverted">
              <a:avLst/>
            </a:prstTxWarp>
            <a:spAutoFit/>
          </a:bodyPr>
          <a:lstStyle/>
          <a:p>
            <a:pPr algn="ctr"/>
            <a:r>
              <a:rPr lang="es-ES" sz="5400" dirty="0" smtClean="0">
                <a:ln>
                  <a:solidFill>
                    <a:srgbClr val="FF0000"/>
                  </a:solidFill>
                </a:ln>
              </a:rPr>
              <a:t>Conflictos laborales</a:t>
            </a:r>
            <a:endParaRPr lang="es-ES" sz="5400" dirty="0">
              <a:ln>
                <a:solidFill>
                  <a:srgbClr val="FF0000"/>
                </a:solidFill>
              </a:ln>
            </a:endParaRPr>
          </a:p>
        </p:txBody>
      </p:sp>
      <p:sp>
        <p:nvSpPr>
          <p:cNvPr id="25" name="24 Rectángulo"/>
          <p:cNvSpPr/>
          <p:nvPr/>
        </p:nvSpPr>
        <p:spPr>
          <a:xfrm>
            <a:off x="947732" y="5832649"/>
            <a:ext cx="3408562" cy="523220"/>
          </a:xfrm>
          <a:prstGeom prst="rect">
            <a:avLst/>
          </a:prstGeom>
          <a:solidFill>
            <a:schemeClr val="bg2">
              <a:lumMod val="90000"/>
            </a:schemeClr>
          </a:solidFill>
          <a:ln>
            <a:solidFill>
              <a:schemeClr val="bg1">
                <a:lumMod val="75000"/>
              </a:schemeClr>
            </a:solidFill>
          </a:ln>
          <a:effectLst>
            <a:glow rad="228600">
              <a:schemeClr val="accent1">
                <a:satMod val="175000"/>
                <a:alpha val="40000"/>
              </a:schemeClr>
            </a:glow>
          </a:effectLst>
          <a:scene3d>
            <a:camera prst="perspectiveContrastingRightFacing"/>
            <a:lightRig rig="threePt" dir="t"/>
          </a:scene3d>
        </p:spPr>
        <p:txBody>
          <a:bodyPr wrap="none" lIns="91440" tIns="45720" rIns="91440" bIns="45720">
            <a:spAutoFit/>
          </a:bodyPr>
          <a:lstStyle/>
          <a:p>
            <a:pPr algn="ctr"/>
            <a:r>
              <a:rPr lang="es-ES" sz="2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Paro Laboral y Huelga</a:t>
            </a:r>
            <a:endParaRPr lang="es-ES" sz="2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22288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2250" fill="hold"/>
                                        <p:tgtEl>
                                          <p:spTgt spid="1026"/>
                                        </p:tgtEl>
                                        <p:attrNameLst>
                                          <p:attrName>ppt_w</p:attrName>
                                        </p:attrNameLst>
                                      </p:cBhvr>
                                      <p:tavLst>
                                        <p:tav tm="0">
                                          <p:val>
                                            <p:fltVal val="0"/>
                                          </p:val>
                                        </p:tav>
                                        <p:tav tm="100000">
                                          <p:val>
                                            <p:strVal val="#ppt_w"/>
                                          </p:val>
                                        </p:tav>
                                      </p:tavLst>
                                    </p:anim>
                                    <p:anim calcmode="lin" valueType="num">
                                      <p:cBhvr>
                                        <p:cTn id="8" dur="2250" fill="hold"/>
                                        <p:tgtEl>
                                          <p:spTgt spid="1026"/>
                                        </p:tgtEl>
                                        <p:attrNameLst>
                                          <p:attrName>ppt_h</p:attrName>
                                        </p:attrNameLst>
                                      </p:cBhvr>
                                      <p:tavLst>
                                        <p:tav tm="0">
                                          <p:val>
                                            <p:fltVal val="0"/>
                                          </p:val>
                                        </p:tav>
                                        <p:tav tm="100000">
                                          <p:val>
                                            <p:strVal val="#ppt_h"/>
                                          </p:val>
                                        </p:tav>
                                      </p:tavLst>
                                    </p:anim>
                                    <p:animEffect transition="in" filter="fade">
                                      <p:cBhvr>
                                        <p:cTn id="9" dur="2250"/>
                                        <p:tgtEl>
                                          <p:spTgt spid="1026"/>
                                        </p:tgtEl>
                                      </p:cBhvr>
                                    </p:animEffect>
                                  </p:childTnLst>
                                </p:cTn>
                              </p:par>
                            </p:childTnLst>
                          </p:cTn>
                        </p:par>
                        <p:par>
                          <p:cTn id="10" fill="hold">
                            <p:stCondLst>
                              <p:cond delay="2250"/>
                            </p:stCondLst>
                            <p:childTnLst>
                              <p:par>
                                <p:cTn id="11" presetID="30" presetClass="entr" presetSubtype="0"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2000" decel="100000"/>
                                        <p:tgtEl>
                                          <p:spTgt spid="22"/>
                                        </p:tgtEl>
                                      </p:cBhvr>
                                    </p:animEffect>
                                    <p:anim calcmode="lin" valueType="num">
                                      <p:cBhvr>
                                        <p:cTn id="14" dur="2000" decel="100000" fill="hold"/>
                                        <p:tgtEl>
                                          <p:spTgt spid="22"/>
                                        </p:tgtEl>
                                        <p:attrNameLst>
                                          <p:attrName>style.rotation</p:attrName>
                                        </p:attrNameLst>
                                      </p:cBhvr>
                                      <p:tavLst>
                                        <p:tav tm="0">
                                          <p:val>
                                            <p:fltVal val="-90"/>
                                          </p:val>
                                        </p:tav>
                                        <p:tav tm="100000">
                                          <p:val>
                                            <p:fltVal val="0"/>
                                          </p:val>
                                        </p:tav>
                                      </p:tavLst>
                                    </p:anim>
                                    <p:anim calcmode="lin" valueType="num">
                                      <p:cBhvr>
                                        <p:cTn id="15" dur="2000" decel="100000" fill="hold"/>
                                        <p:tgtEl>
                                          <p:spTgt spid="22"/>
                                        </p:tgtEl>
                                        <p:attrNameLst>
                                          <p:attrName>ppt_x</p:attrName>
                                        </p:attrNameLst>
                                      </p:cBhvr>
                                      <p:tavLst>
                                        <p:tav tm="0">
                                          <p:val>
                                            <p:strVal val="#ppt_x+0.4"/>
                                          </p:val>
                                        </p:tav>
                                        <p:tav tm="100000">
                                          <p:val>
                                            <p:strVal val="#ppt_x-0.05"/>
                                          </p:val>
                                        </p:tav>
                                      </p:tavLst>
                                    </p:anim>
                                    <p:anim calcmode="lin" valueType="num">
                                      <p:cBhvr>
                                        <p:cTn id="16" dur="2000" decel="100000" fill="hold"/>
                                        <p:tgtEl>
                                          <p:spTgt spid="22"/>
                                        </p:tgtEl>
                                        <p:attrNameLst>
                                          <p:attrName>ppt_y</p:attrName>
                                        </p:attrNameLst>
                                      </p:cBhvr>
                                      <p:tavLst>
                                        <p:tav tm="0">
                                          <p:val>
                                            <p:strVal val="#ppt_y-0.4"/>
                                          </p:val>
                                        </p:tav>
                                        <p:tav tm="100000">
                                          <p:val>
                                            <p:strVal val="#ppt_y+0.1"/>
                                          </p:val>
                                        </p:tav>
                                      </p:tavLst>
                                    </p:anim>
                                    <p:anim calcmode="lin" valueType="num">
                                      <p:cBhvr>
                                        <p:cTn id="17" dur="500" accel="100000" fill="hold">
                                          <p:stCondLst>
                                            <p:cond delay="2000"/>
                                          </p:stCondLst>
                                        </p:cTn>
                                        <p:tgtEl>
                                          <p:spTgt spid="22"/>
                                        </p:tgtEl>
                                        <p:attrNameLst>
                                          <p:attrName>ppt_x</p:attrName>
                                        </p:attrNameLst>
                                      </p:cBhvr>
                                      <p:tavLst>
                                        <p:tav tm="0">
                                          <p:val>
                                            <p:strVal val="#ppt_x-0.05"/>
                                          </p:val>
                                        </p:tav>
                                        <p:tav tm="100000">
                                          <p:val>
                                            <p:strVal val="#ppt_x"/>
                                          </p:val>
                                        </p:tav>
                                      </p:tavLst>
                                    </p:anim>
                                    <p:anim calcmode="lin" valueType="num">
                                      <p:cBhvr>
                                        <p:cTn id="18" dur="500" accel="100000" fill="hold">
                                          <p:stCondLst>
                                            <p:cond delay="2000"/>
                                          </p:stCondLst>
                                        </p:cTn>
                                        <p:tgtEl>
                                          <p:spTgt spid="22"/>
                                        </p:tgtEl>
                                        <p:attrNameLst>
                                          <p:attrName>ppt_y</p:attrName>
                                        </p:attrNameLst>
                                      </p:cBhvr>
                                      <p:tavLst>
                                        <p:tav tm="0">
                                          <p:val>
                                            <p:strVal val="#ppt_y+0.1"/>
                                          </p:val>
                                        </p:tav>
                                        <p:tav tm="100000">
                                          <p:val>
                                            <p:strVal val="#ppt_y"/>
                                          </p:val>
                                        </p:tav>
                                      </p:tavLst>
                                    </p:anim>
                                  </p:childTnLst>
                                </p:cTn>
                              </p:par>
                            </p:childTnLst>
                          </p:cTn>
                        </p:par>
                        <p:par>
                          <p:cTn id="19" fill="hold">
                            <p:stCondLst>
                              <p:cond delay="4750"/>
                            </p:stCondLst>
                            <p:childTnLst>
                              <p:par>
                                <p:cTn id="20" presetID="41" presetClass="entr" presetSubtype="0" fill="hold" grpId="0" nodeType="afterEffect">
                                  <p:stCondLst>
                                    <p:cond delay="0"/>
                                  </p:stCondLst>
                                  <p:iterate type="lt">
                                    <p:tmPct val="10000"/>
                                  </p:iterate>
                                  <p:childTnLst>
                                    <p:set>
                                      <p:cBhvr>
                                        <p:cTn id="21" dur="1" fill="hold">
                                          <p:stCondLst>
                                            <p:cond delay="0"/>
                                          </p:stCondLst>
                                        </p:cTn>
                                        <p:tgtEl>
                                          <p:spTgt spid="14"/>
                                        </p:tgtEl>
                                        <p:attrNameLst>
                                          <p:attrName>style.visibility</p:attrName>
                                        </p:attrNameLst>
                                      </p:cBhvr>
                                      <p:to>
                                        <p:strVal val="visible"/>
                                      </p:to>
                                    </p:set>
                                    <p:anim calcmode="lin" valueType="num">
                                      <p:cBhvr>
                                        <p:cTn id="22" dur="20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23" dur="2000" fill="hold"/>
                                        <p:tgtEl>
                                          <p:spTgt spid="14"/>
                                        </p:tgtEl>
                                        <p:attrNameLst>
                                          <p:attrName>ppt_y</p:attrName>
                                        </p:attrNameLst>
                                      </p:cBhvr>
                                      <p:tavLst>
                                        <p:tav tm="0">
                                          <p:val>
                                            <p:strVal val="#ppt_y"/>
                                          </p:val>
                                        </p:tav>
                                        <p:tav tm="100000">
                                          <p:val>
                                            <p:strVal val="#ppt_y"/>
                                          </p:val>
                                        </p:tav>
                                      </p:tavLst>
                                    </p:anim>
                                    <p:anim calcmode="lin" valueType="num">
                                      <p:cBhvr>
                                        <p:cTn id="24" dur="20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5" dur="20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6" dur="2000" tmFilter="0,0; .5, 1; 1, 1"/>
                                        <p:tgtEl>
                                          <p:spTgt spid="14"/>
                                        </p:tgtEl>
                                      </p:cBhvr>
                                    </p:animEffect>
                                  </p:childTnLst>
                                </p:cTn>
                              </p:par>
                            </p:childTnLst>
                          </p:cTn>
                        </p:par>
                        <p:par>
                          <p:cTn id="27" fill="hold">
                            <p:stCondLst>
                              <p:cond delay="10150"/>
                            </p:stCondLst>
                            <p:childTnLst>
                              <p:par>
                                <p:cTn id="28" presetID="41" presetClass="entr" presetSubtype="0" fill="hold" grpId="0" nodeType="afterEffect">
                                  <p:stCondLst>
                                    <p:cond delay="0"/>
                                  </p:stCondLst>
                                  <p:iterate type="lt">
                                    <p:tmPct val="10000"/>
                                  </p:iterate>
                                  <p:childTnLst>
                                    <p:set>
                                      <p:cBhvr>
                                        <p:cTn id="29" dur="1" fill="hold">
                                          <p:stCondLst>
                                            <p:cond delay="0"/>
                                          </p:stCondLst>
                                        </p:cTn>
                                        <p:tgtEl>
                                          <p:spTgt spid="20"/>
                                        </p:tgtEl>
                                        <p:attrNameLst>
                                          <p:attrName>style.visibility</p:attrName>
                                        </p:attrNameLst>
                                      </p:cBhvr>
                                      <p:to>
                                        <p:strVal val="visible"/>
                                      </p:to>
                                    </p:set>
                                    <p:anim calcmode="lin" valueType="num">
                                      <p:cBhvr>
                                        <p:cTn id="30" dur="20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31" dur="2000" fill="hold"/>
                                        <p:tgtEl>
                                          <p:spTgt spid="20"/>
                                        </p:tgtEl>
                                        <p:attrNameLst>
                                          <p:attrName>ppt_y</p:attrName>
                                        </p:attrNameLst>
                                      </p:cBhvr>
                                      <p:tavLst>
                                        <p:tav tm="0">
                                          <p:val>
                                            <p:strVal val="#ppt_y"/>
                                          </p:val>
                                        </p:tav>
                                        <p:tav tm="100000">
                                          <p:val>
                                            <p:strVal val="#ppt_y"/>
                                          </p:val>
                                        </p:tav>
                                      </p:tavLst>
                                    </p:anim>
                                    <p:anim calcmode="lin" valueType="num">
                                      <p:cBhvr>
                                        <p:cTn id="32" dur="20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33" dur="20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34" dur="2000" tmFilter="0,0; .5, 1; 1, 1"/>
                                        <p:tgtEl>
                                          <p:spTgt spid="20"/>
                                        </p:tgtEl>
                                      </p:cBhvr>
                                    </p:animEffect>
                                  </p:childTnLst>
                                </p:cTn>
                              </p:par>
                            </p:childTnLst>
                          </p:cTn>
                        </p:par>
                        <p:par>
                          <p:cTn id="35" fill="hold">
                            <p:stCondLst>
                              <p:cond delay="15350"/>
                            </p:stCondLst>
                            <p:childTnLst>
                              <p:par>
                                <p:cTn id="36" presetID="41" presetClass="entr" presetSubtype="0" fill="hold" grpId="0" nodeType="afterEffect">
                                  <p:stCondLst>
                                    <p:cond delay="0"/>
                                  </p:stCondLst>
                                  <p:iterate type="lt">
                                    <p:tmPct val="10000"/>
                                  </p:iterate>
                                  <p:childTnLst>
                                    <p:set>
                                      <p:cBhvr>
                                        <p:cTn id="37" dur="1" fill="hold">
                                          <p:stCondLst>
                                            <p:cond delay="0"/>
                                          </p:stCondLst>
                                        </p:cTn>
                                        <p:tgtEl>
                                          <p:spTgt spid="13"/>
                                        </p:tgtEl>
                                        <p:attrNameLst>
                                          <p:attrName>style.visibility</p:attrName>
                                        </p:attrNameLst>
                                      </p:cBhvr>
                                      <p:to>
                                        <p:strVal val="visible"/>
                                      </p:to>
                                    </p:set>
                                    <p:anim calcmode="lin" valueType="num">
                                      <p:cBhvr>
                                        <p:cTn id="38" dur="175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9" dur="1750" fill="hold"/>
                                        <p:tgtEl>
                                          <p:spTgt spid="13"/>
                                        </p:tgtEl>
                                        <p:attrNameLst>
                                          <p:attrName>ppt_y</p:attrName>
                                        </p:attrNameLst>
                                      </p:cBhvr>
                                      <p:tavLst>
                                        <p:tav tm="0">
                                          <p:val>
                                            <p:strVal val="#ppt_y"/>
                                          </p:val>
                                        </p:tav>
                                        <p:tav tm="100000">
                                          <p:val>
                                            <p:strVal val="#ppt_y"/>
                                          </p:val>
                                        </p:tav>
                                      </p:tavLst>
                                    </p:anim>
                                    <p:anim calcmode="lin" valueType="num">
                                      <p:cBhvr>
                                        <p:cTn id="40" dur="175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41" dur="175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42" dur="1750" tmFilter="0,0; .5, 1; 1, 1"/>
                                        <p:tgtEl>
                                          <p:spTgt spid="13"/>
                                        </p:tgtEl>
                                      </p:cBhvr>
                                    </p:animEffect>
                                  </p:childTnLst>
                                </p:cTn>
                              </p:par>
                            </p:childTnLst>
                          </p:cTn>
                        </p:par>
                        <p:par>
                          <p:cTn id="43" fill="hold">
                            <p:stCondLst>
                              <p:cond delay="20775"/>
                            </p:stCondLst>
                            <p:childTnLst>
                              <p:par>
                                <p:cTn id="44" presetID="41" presetClass="entr" presetSubtype="0" fill="hold" grpId="0" nodeType="afterEffect">
                                  <p:stCondLst>
                                    <p:cond delay="0"/>
                                  </p:stCondLst>
                                  <p:iterate type="lt">
                                    <p:tmPct val="10000"/>
                                  </p:iterate>
                                  <p:childTnLst>
                                    <p:set>
                                      <p:cBhvr>
                                        <p:cTn id="45" dur="1" fill="hold">
                                          <p:stCondLst>
                                            <p:cond delay="0"/>
                                          </p:stCondLst>
                                        </p:cTn>
                                        <p:tgtEl>
                                          <p:spTgt spid="21"/>
                                        </p:tgtEl>
                                        <p:attrNameLst>
                                          <p:attrName>style.visibility</p:attrName>
                                        </p:attrNameLst>
                                      </p:cBhvr>
                                      <p:to>
                                        <p:strVal val="visible"/>
                                      </p:to>
                                    </p:set>
                                    <p:anim calcmode="lin" valueType="num">
                                      <p:cBhvr>
                                        <p:cTn id="46" dur="20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47" dur="2000" fill="hold"/>
                                        <p:tgtEl>
                                          <p:spTgt spid="21"/>
                                        </p:tgtEl>
                                        <p:attrNameLst>
                                          <p:attrName>ppt_y</p:attrName>
                                        </p:attrNameLst>
                                      </p:cBhvr>
                                      <p:tavLst>
                                        <p:tav tm="0">
                                          <p:val>
                                            <p:strVal val="#ppt_y"/>
                                          </p:val>
                                        </p:tav>
                                        <p:tav tm="100000">
                                          <p:val>
                                            <p:strVal val="#ppt_y"/>
                                          </p:val>
                                        </p:tav>
                                      </p:tavLst>
                                    </p:anim>
                                    <p:anim calcmode="lin" valueType="num">
                                      <p:cBhvr>
                                        <p:cTn id="48" dur="20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49" dur="20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50" dur="2000" tmFilter="0,0; .5, 1; 1, 1"/>
                                        <p:tgtEl>
                                          <p:spTgt spid="21"/>
                                        </p:tgtEl>
                                      </p:cBhvr>
                                    </p:animEffect>
                                  </p:childTnLst>
                                </p:cTn>
                              </p:par>
                            </p:childTnLst>
                          </p:cTn>
                        </p:par>
                        <p:par>
                          <p:cTn id="51" fill="hold">
                            <p:stCondLst>
                              <p:cond delay="26575"/>
                            </p:stCondLst>
                            <p:childTnLst>
                              <p:par>
                                <p:cTn id="52" presetID="56" presetClass="entr" presetSubtype="0" fill="hold" grpId="0" nodeType="afterEffect">
                                  <p:stCondLst>
                                    <p:cond delay="0"/>
                                  </p:stCondLst>
                                  <p:iterate type="lt">
                                    <p:tmPct val="10000"/>
                                  </p:iterate>
                                  <p:childTnLst>
                                    <p:set>
                                      <p:cBhvr>
                                        <p:cTn id="53" dur="1" fill="hold">
                                          <p:stCondLst>
                                            <p:cond delay="0"/>
                                          </p:stCondLst>
                                        </p:cTn>
                                        <p:tgtEl>
                                          <p:spTgt spid="17"/>
                                        </p:tgtEl>
                                        <p:attrNameLst>
                                          <p:attrName>style.visibility</p:attrName>
                                        </p:attrNameLst>
                                      </p:cBhvr>
                                      <p:to>
                                        <p:strVal val="visible"/>
                                      </p:to>
                                    </p:set>
                                    <p:anim by="(-#ppt_w*2)" calcmode="lin" valueType="num">
                                      <p:cBhvr rctx="PPT">
                                        <p:cTn id="54" dur="1000" autoRev="1" fill="hold">
                                          <p:stCondLst>
                                            <p:cond delay="0"/>
                                          </p:stCondLst>
                                        </p:cTn>
                                        <p:tgtEl>
                                          <p:spTgt spid="17"/>
                                        </p:tgtEl>
                                        <p:attrNameLst>
                                          <p:attrName>ppt_w</p:attrName>
                                        </p:attrNameLst>
                                      </p:cBhvr>
                                    </p:anim>
                                    <p:anim by="(#ppt_w*0.50)" calcmode="lin" valueType="num">
                                      <p:cBhvr>
                                        <p:cTn id="55" dur="1000" decel="50000" autoRev="1" fill="hold">
                                          <p:stCondLst>
                                            <p:cond delay="0"/>
                                          </p:stCondLst>
                                        </p:cTn>
                                        <p:tgtEl>
                                          <p:spTgt spid="17"/>
                                        </p:tgtEl>
                                        <p:attrNameLst>
                                          <p:attrName>ppt_x</p:attrName>
                                        </p:attrNameLst>
                                      </p:cBhvr>
                                    </p:anim>
                                    <p:anim from="(-#ppt_h/2)" to="(#ppt_y)" calcmode="lin" valueType="num">
                                      <p:cBhvr>
                                        <p:cTn id="56" dur="2000" fill="hold">
                                          <p:stCondLst>
                                            <p:cond delay="0"/>
                                          </p:stCondLst>
                                        </p:cTn>
                                        <p:tgtEl>
                                          <p:spTgt spid="17"/>
                                        </p:tgtEl>
                                        <p:attrNameLst>
                                          <p:attrName>ppt_y</p:attrName>
                                        </p:attrNameLst>
                                      </p:cBhvr>
                                    </p:anim>
                                    <p:animRot by="21600000">
                                      <p:cBhvr>
                                        <p:cTn id="57" dur="2000" fill="hold">
                                          <p:stCondLst>
                                            <p:cond delay="0"/>
                                          </p:stCondLst>
                                        </p:cTn>
                                        <p:tgtEl>
                                          <p:spTgt spid="17"/>
                                        </p:tgtEl>
                                        <p:attrNameLst>
                                          <p:attrName>r</p:attrName>
                                        </p:attrNameLst>
                                      </p:cBhvr>
                                    </p:animRot>
                                  </p:childTnLst>
                                </p:cTn>
                              </p:par>
                            </p:childTnLst>
                          </p:cTn>
                        </p:par>
                        <p:par>
                          <p:cTn id="58" fill="hold">
                            <p:stCondLst>
                              <p:cond delay="31375"/>
                            </p:stCondLst>
                            <p:childTnLst>
                              <p:par>
                                <p:cTn id="59" presetID="56" presetClass="entr" presetSubtype="0" fill="hold" grpId="0" nodeType="afterEffect">
                                  <p:stCondLst>
                                    <p:cond delay="0"/>
                                  </p:stCondLst>
                                  <p:iterate type="lt">
                                    <p:tmPct val="10000"/>
                                  </p:iterate>
                                  <p:childTnLst>
                                    <p:set>
                                      <p:cBhvr>
                                        <p:cTn id="60" dur="1" fill="hold">
                                          <p:stCondLst>
                                            <p:cond delay="0"/>
                                          </p:stCondLst>
                                        </p:cTn>
                                        <p:tgtEl>
                                          <p:spTgt spid="11"/>
                                        </p:tgtEl>
                                        <p:attrNameLst>
                                          <p:attrName>style.visibility</p:attrName>
                                        </p:attrNameLst>
                                      </p:cBhvr>
                                      <p:to>
                                        <p:strVal val="visible"/>
                                      </p:to>
                                    </p:set>
                                    <p:anim by="(-#ppt_w*2)" calcmode="lin" valueType="num">
                                      <p:cBhvr rctx="PPT">
                                        <p:cTn id="61" dur="1000" autoRev="1" fill="hold">
                                          <p:stCondLst>
                                            <p:cond delay="0"/>
                                          </p:stCondLst>
                                        </p:cTn>
                                        <p:tgtEl>
                                          <p:spTgt spid="11"/>
                                        </p:tgtEl>
                                        <p:attrNameLst>
                                          <p:attrName>ppt_w</p:attrName>
                                        </p:attrNameLst>
                                      </p:cBhvr>
                                    </p:anim>
                                    <p:anim by="(#ppt_w*0.50)" calcmode="lin" valueType="num">
                                      <p:cBhvr>
                                        <p:cTn id="62" dur="1000" decel="50000" autoRev="1" fill="hold">
                                          <p:stCondLst>
                                            <p:cond delay="0"/>
                                          </p:stCondLst>
                                        </p:cTn>
                                        <p:tgtEl>
                                          <p:spTgt spid="11"/>
                                        </p:tgtEl>
                                        <p:attrNameLst>
                                          <p:attrName>ppt_x</p:attrName>
                                        </p:attrNameLst>
                                      </p:cBhvr>
                                    </p:anim>
                                    <p:anim from="(-#ppt_h/2)" to="(#ppt_y)" calcmode="lin" valueType="num">
                                      <p:cBhvr>
                                        <p:cTn id="63" dur="2000" fill="hold">
                                          <p:stCondLst>
                                            <p:cond delay="0"/>
                                          </p:stCondLst>
                                        </p:cTn>
                                        <p:tgtEl>
                                          <p:spTgt spid="11"/>
                                        </p:tgtEl>
                                        <p:attrNameLst>
                                          <p:attrName>ppt_y</p:attrName>
                                        </p:attrNameLst>
                                      </p:cBhvr>
                                    </p:anim>
                                    <p:animRot by="21600000">
                                      <p:cBhvr>
                                        <p:cTn id="64" dur="2000" fill="hold">
                                          <p:stCondLst>
                                            <p:cond delay="0"/>
                                          </p:stCondLst>
                                        </p:cTn>
                                        <p:tgtEl>
                                          <p:spTgt spid="11"/>
                                        </p:tgtEl>
                                        <p:attrNameLst>
                                          <p:attrName>r</p:attrName>
                                        </p:attrNameLst>
                                      </p:cBhvr>
                                    </p:animRot>
                                  </p:childTnLst>
                                </p:cTn>
                              </p:par>
                            </p:childTnLst>
                          </p:cTn>
                        </p:par>
                        <p:par>
                          <p:cTn id="65" fill="hold">
                            <p:stCondLst>
                              <p:cond delay="35775"/>
                            </p:stCondLst>
                            <p:childTnLst>
                              <p:par>
                                <p:cTn id="66" presetID="38" presetClass="entr" presetSubtype="0" accel="50000" fill="hold" grpId="0" nodeType="afterEffect">
                                  <p:stCondLst>
                                    <p:cond delay="0"/>
                                  </p:stCondLst>
                                  <p:iterate type="lt">
                                    <p:tmPct val="50000"/>
                                  </p:iterate>
                                  <p:childTnLst>
                                    <p:set>
                                      <p:cBhvr>
                                        <p:cTn id="67" dur="1" fill="hold">
                                          <p:stCondLst>
                                            <p:cond delay="0"/>
                                          </p:stCondLst>
                                        </p:cTn>
                                        <p:tgtEl>
                                          <p:spTgt spid="16"/>
                                        </p:tgtEl>
                                        <p:attrNameLst>
                                          <p:attrName>style.visibility</p:attrName>
                                        </p:attrNameLst>
                                      </p:cBhvr>
                                      <p:to>
                                        <p:strVal val="visible"/>
                                      </p:to>
                                    </p:set>
                                    <p:set>
                                      <p:cBhvr>
                                        <p:cTn id="68" dur="910" fill="hold">
                                          <p:stCondLst>
                                            <p:cond delay="0"/>
                                          </p:stCondLst>
                                        </p:cTn>
                                        <p:tgtEl>
                                          <p:spTgt spid="16"/>
                                        </p:tgtEl>
                                        <p:attrNameLst>
                                          <p:attrName>style.rotation</p:attrName>
                                        </p:attrNameLst>
                                      </p:cBhvr>
                                      <p:to>
                                        <p:strVal val="-45.0"/>
                                      </p:to>
                                    </p:set>
                                    <p:anim calcmode="lin" valueType="num">
                                      <p:cBhvr>
                                        <p:cTn id="69" dur="910" fill="hold">
                                          <p:stCondLst>
                                            <p:cond delay="910"/>
                                          </p:stCondLst>
                                        </p:cTn>
                                        <p:tgtEl>
                                          <p:spTgt spid="16"/>
                                        </p:tgtEl>
                                        <p:attrNameLst>
                                          <p:attrName>style.rotation</p:attrName>
                                        </p:attrNameLst>
                                      </p:cBhvr>
                                      <p:tavLst>
                                        <p:tav tm="0">
                                          <p:val>
                                            <p:fltVal val="-45"/>
                                          </p:val>
                                        </p:tav>
                                        <p:tav tm="69900">
                                          <p:val>
                                            <p:fltVal val="45"/>
                                          </p:val>
                                        </p:tav>
                                        <p:tav tm="100000">
                                          <p:val>
                                            <p:fltVal val="0"/>
                                          </p:val>
                                        </p:tav>
                                      </p:tavLst>
                                    </p:anim>
                                    <p:anim calcmode="lin" valueType="num">
                                      <p:cBhvr>
                                        <p:cTn id="70" dur="910" fill="hold">
                                          <p:stCondLst>
                                            <p:cond delay="0"/>
                                          </p:stCondLst>
                                        </p:cTn>
                                        <p:tgtEl>
                                          <p:spTgt spid="16"/>
                                        </p:tgtEl>
                                        <p:attrNameLst>
                                          <p:attrName>ppt_y</p:attrName>
                                        </p:attrNameLst>
                                      </p:cBhvr>
                                      <p:tavLst>
                                        <p:tav tm="0">
                                          <p:val>
                                            <p:strVal val="#ppt_y-1"/>
                                          </p:val>
                                        </p:tav>
                                        <p:tav tm="100000">
                                          <p:val>
                                            <p:strVal val="#ppt_y-(0.354*#ppt_w-0.172*#ppt_h)"/>
                                          </p:val>
                                        </p:tav>
                                      </p:tavLst>
                                    </p:anim>
                                    <p:anim calcmode="lin" valueType="num">
                                      <p:cBhvr>
                                        <p:cTn id="71" dur="312" decel="50000" autoRev="1" fill="hold">
                                          <p:stCondLst>
                                            <p:cond delay="910"/>
                                          </p:stCondLst>
                                        </p:cTn>
                                        <p:tgtEl>
                                          <p:spTgt spid="16"/>
                                        </p:tgtEl>
                                        <p:attrNameLst>
                                          <p:attrName>ppt_y</p:attrName>
                                        </p:attrNameLst>
                                      </p:cBhvr>
                                      <p:tavLst>
                                        <p:tav tm="0">
                                          <p:val>
                                            <p:strVal val="#ppt_y-(0.354*#ppt_w-0.172*#ppt_h)"/>
                                          </p:val>
                                        </p:tav>
                                        <p:tav tm="100000">
                                          <p:val>
                                            <p:strVal val="#ppt_y-(0.354*#ppt_w-0.172*#ppt_h)-#ppt_h/2"/>
                                          </p:val>
                                        </p:tav>
                                      </p:tavLst>
                                    </p:anim>
                                    <p:anim calcmode="lin" valueType="num">
                                      <p:cBhvr>
                                        <p:cTn id="72" dur="272" fill="hold">
                                          <p:stCondLst>
                                            <p:cond delay="1728"/>
                                          </p:stCondLst>
                                        </p:cTn>
                                        <p:tgtEl>
                                          <p:spTgt spid="16"/>
                                        </p:tgtEl>
                                        <p:attrNameLst>
                                          <p:attrName>ppt_y</p:attrName>
                                        </p:attrNameLst>
                                      </p:cBhvr>
                                      <p:tavLst>
                                        <p:tav tm="0">
                                          <p:val>
                                            <p:strVal val="#ppt_y-(0.354*#ppt_w-0.172*#ppt_h)"/>
                                          </p:val>
                                        </p:tav>
                                        <p:tav tm="100000">
                                          <p:val>
                                            <p:strVal val="#ppt_y"/>
                                          </p:val>
                                        </p:tav>
                                      </p:tavLst>
                                    </p:anim>
                                  </p:childTnLst>
                                </p:cTn>
                              </p:par>
                            </p:childTnLst>
                          </p:cTn>
                        </p:par>
                        <p:par>
                          <p:cTn id="73" fill="hold">
                            <p:stCondLst>
                              <p:cond delay="49775"/>
                            </p:stCondLst>
                            <p:childTnLst>
                              <p:par>
                                <p:cTn id="74" presetID="25" presetClass="entr" presetSubtype="0"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10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77" dur="10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78" dur="1000" accel="50000" fill="hold">
                                          <p:stCondLst>
                                            <p:cond delay="1000"/>
                                          </p:stCondLst>
                                        </p:cTn>
                                        <p:tgtEl>
                                          <p:spTgt spid="15"/>
                                        </p:tgtEl>
                                        <p:attrNameLst>
                                          <p:attrName>ppt_w</p:attrName>
                                        </p:attrNameLst>
                                      </p:cBhvr>
                                      <p:tavLst>
                                        <p:tav tm="0">
                                          <p:val>
                                            <p:strVal val="#ppt_w*.05"/>
                                          </p:val>
                                        </p:tav>
                                        <p:tav tm="100000">
                                          <p:val>
                                            <p:strVal val="#ppt_w"/>
                                          </p:val>
                                        </p:tav>
                                      </p:tavLst>
                                    </p:anim>
                                    <p:anim calcmode="lin" valueType="num">
                                      <p:cBhvr>
                                        <p:cTn id="79" dur="2000" fill="hold"/>
                                        <p:tgtEl>
                                          <p:spTgt spid="15"/>
                                        </p:tgtEl>
                                        <p:attrNameLst>
                                          <p:attrName>ppt_h</p:attrName>
                                        </p:attrNameLst>
                                      </p:cBhvr>
                                      <p:tavLst>
                                        <p:tav tm="0">
                                          <p:val>
                                            <p:strVal val="#ppt_h"/>
                                          </p:val>
                                        </p:tav>
                                        <p:tav tm="100000">
                                          <p:val>
                                            <p:strVal val="#ppt_h"/>
                                          </p:val>
                                        </p:tav>
                                      </p:tavLst>
                                    </p:anim>
                                    <p:anim calcmode="lin" valueType="num">
                                      <p:cBhvr>
                                        <p:cTn id="80" dur="10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81" dur="10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82" dur="1000" accel="50000" fill="hold">
                                          <p:stCondLst>
                                            <p:cond delay="1000"/>
                                          </p:stCondLst>
                                        </p:cTn>
                                        <p:tgtEl>
                                          <p:spTgt spid="15"/>
                                        </p:tgtEl>
                                        <p:attrNameLst>
                                          <p:attrName>ppt_y</p:attrName>
                                        </p:attrNameLst>
                                      </p:cBhvr>
                                      <p:tavLst>
                                        <p:tav tm="0">
                                          <p:val>
                                            <p:strVal val="#ppt_y+.1"/>
                                          </p:val>
                                        </p:tav>
                                        <p:tav tm="100000">
                                          <p:val>
                                            <p:strVal val="#ppt_y"/>
                                          </p:val>
                                        </p:tav>
                                      </p:tavLst>
                                    </p:anim>
                                    <p:animEffect transition="in" filter="fade">
                                      <p:cBhvr>
                                        <p:cTn id="83" dur="2000" decel="50000">
                                          <p:stCondLst>
                                            <p:cond delay="0"/>
                                          </p:stCondLst>
                                        </p:cTn>
                                        <p:tgtEl>
                                          <p:spTgt spid="15"/>
                                        </p:tgtEl>
                                      </p:cBhvr>
                                    </p:animEffect>
                                  </p:childTnLst>
                                </p:cTn>
                              </p:par>
                            </p:childTnLst>
                          </p:cTn>
                        </p:par>
                        <p:par>
                          <p:cTn id="84" fill="hold">
                            <p:stCondLst>
                              <p:cond delay="51775"/>
                            </p:stCondLst>
                            <p:childTnLst>
                              <p:par>
                                <p:cTn id="85" presetID="55" presetClass="entr" presetSubtype="0"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p:cTn id="87" dur="2000" fill="hold"/>
                                        <p:tgtEl>
                                          <p:spTgt spid="25"/>
                                        </p:tgtEl>
                                        <p:attrNameLst>
                                          <p:attrName>ppt_w</p:attrName>
                                        </p:attrNameLst>
                                      </p:cBhvr>
                                      <p:tavLst>
                                        <p:tav tm="0">
                                          <p:val>
                                            <p:strVal val="#ppt_w*0.70"/>
                                          </p:val>
                                        </p:tav>
                                        <p:tav tm="100000">
                                          <p:val>
                                            <p:strVal val="#ppt_w"/>
                                          </p:val>
                                        </p:tav>
                                      </p:tavLst>
                                    </p:anim>
                                    <p:anim calcmode="lin" valueType="num">
                                      <p:cBhvr>
                                        <p:cTn id="88" dur="2000" fill="hold"/>
                                        <p:tgtEl>
                                          <p:spTgt spid="25"/>
                                        </p:tgtEl>
                                        <p:attrNameLst>
                                          <p:attrName>ppt_h</p:attrName>
                                        </p:attrNameLst>
                                      </p:cBhvr>
                                      <p:tavLst>
                                        <p:tav tm="0">
                                          <p:val>
                                            <p:strVal val="#ppt_h"/>
                                          </p:val>
                                        </p:tav>
                                        <p:tav tm="100000">
                                          <p:val>
                                            <p:strVal val="#ppt_h"/>
                                          </p:val>
                                        </p:tav>
                                      </p:tavLst>
                                    </p:anim>
                                    <p:animEffect transition="in" filter="fade">
                                      <p:cBhvr>
                                        <p:cTn id="89" dur="2000"/>
                                        <p:tgtEl>
                                          <p:spTgt spid="25"/>
                                        </p:tgtEl>
                                      </p:cBhvr>
                                    </p:animEffect>
                                  </p:childTnLst>
                                </p:cTn>
                              </p:par>
                            </p:childTnLst>
                          </p:cTn>
                        </p:par>
                        <p:par>
                          <p:cTn id="90" fill="hold">
                            <p:stCondLst>
                              <p:cond delay="53775"/>
                            </p:stCondLst>
                            <p:childTnLst>
                              <p:par>
                                <p:cTn id="91" presetID="56" presetClass="entr" presetSubtype="0" fill="hold" grpId="0" nodeType="afterEffect">
                                  <p:stCondLst>
                                    <p:cond delay="0"/>
                                  </p:stCondLst>
                                  <p:iterate type="lt">
                                    <p:tmPct val="10000"/>
                                  </p:iterate>
                                  <p:childTnLst>
                                    <p:set>
                                      <p:cBhvr>
                                        <p:cTn id="92" dur="1" fill="hold">
                                          <p:stCondLst>
                                            <p:cond delay="0"/>
                                          </p:stCondLst>
                                        </p:cTn>
                                        <p:tgtEl>
                                          <p:spTgt spid="24"/>
                                        </p:tgtEl>
                                        <p:attrNameLst>
                                          <p:attrName>style.visibility</p:attrName>
                                        </p:attrNameLst>
                                      </p:cBhvr>
                                      <p:to>
                                        <p:strVal val="visible"/>
                                      </p:to>
                                    </p:set>
                                    <p:anim by="(-#ppt_w*2)" calcmode="lin" valueType="num">
                                      <p:cBhvr rctx="PPT">
                                        <p:cTn id="93" dur="1000" autoRev="1" fill="hold">
                                          <p:stCondLst>
                                            <p:cond delay="0"/>
                                          </p:stCondLst>
                                        </p:cTn>
                                        <p:tgtEl>
                                          <p:spTgt spid="24"/>
                                        </p:tgtEl>
                                        <p:attrNameLst>
                                          <p:attrName>ppt_w</p:attrName>
                                        </p:attrNameLst>
                                      </p:cBhvr>
                                    </p:anim>
                                    <p:anim by="(#ppt_w*0.50)" calcmode="lin" valueType="num">
                                      <p:cBhvr>
                                        <p:cTn id="94" dur="1000" decel="50000" autoRev="1" fill="hold">
                                          <p:stCondLst>
                                            <p:cond delay="0"/>
                                          </p:stCondLst>
                                        </p:cTn>
                                        <p:tgtEl>
                                          <p:spTgt spid="24"/>
                                        </p:tgtEl>
                                        <p:attrNameLst>
                                          <p:attrName>ppt_x</p:attrName>
                                        </p:attrNameLst>
                                      </p:cBhvr>
                                    </p:anim>
                                    <p:anim from="(-#ppt_h/2)" to="(#ppt_y)" calcmode="lin" valueType="num">
                                      <p:cBhvr>
                                        <p:cTn id="95" dur="2000" fill="hold">
                                          <p:stCondLst>
                                            <p:cond delay="0"/>
                                          </p:stCondLst>
                                        </p:cTn>
                                        <p:tgtEl>
                                          <p:spTgt spid="24"/>
                                        </p:tgtEl>
                                        <p:attrNameLst>
                                          <p:attrName>ppt_y</p:attrName>
                                        </p:attrNameLst>
                                      </p:cBhvr>
                                    </p:anim>
                                    <p:animRot by="21600000">
                                      <p:cBhvr>
                                        <p:cTn id="96" dur="2000" fill="hold">
                                          <p:stCondLst>
                                            <p:cond delay="0"/>
                                          </p:stCondLst>
                                        </p:cTn>
                                        <p:tgtEl>
                                          <p:spTgt spid="24"/>
                                        </p:tgtEl>
                                        <p:attrNameLst>
                                          <p:attrName>r</p:attrName>
                                        </p:attrNameLst>
                                      </p:cBhvr>
                                    </p:animRot>
                                  </p:childTnLst>
                                </p:cTn>
                              </p:par>
                            </p:childTnLst>
                          </p:cTn>
                        </p:par>
                        <p:par>
                          <p:cTn id="97" fill="hold">
                            <p:stCondLst>
                              <p:cond delay="59375"/>
                            </p:stCondLst>
                            <p:childTnLst>
                              <p:par>
                                <p:cTn id="98" presetID="41" presetClass="entr" presetSubtype="0" fill="hold" grpId="0" nodeType="afterEffect">
                                  <p:stCondLst>
                                    <p:cond delay="0"/>
                                  </p:stCondLst>
                                  <p:iterate type="lt">
                                    <p:tmPct val="10000"/>
                                  </p:iterate>
                                  <p:childTnLst>
                                    <p:set>
                                      <p:cBhvr>
                                        <p:cTn id="99" dur="1" fill="hold">
                                          <p:stCondLst>
                                            <p:cond delay="0"/>
                                          </p:stCondLst>
                                        </p:cTn>
                                        <p:tgtEl>
                                          <p:spTgt spid="23"/>
                                        </p:tgtEl>
                                        <p:attrNameLst>
                                          <p:attrName>style.visibility</p:attrName>
                                        </p:attrNameLst>
                                      </p:cBhvr>
                                      <p:to>
                                        <p:strVal val="visible"/>
                                      </p:to>
                                    </p:set>
                                    <p:anim calcmode="lin" valueType="num">
                                      <p:cBhvr>
                                        <p:cTn id="100" dur="20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101" dur="2000" fill="hold"/>
                                        <p:tgtEl>
                                          <p:spTgt spid="23"/>
                                        </p:tgtEl>
                                        <p:attrNameLst>
                                          <p:attrName>ppt_y</p:attrName>
                                        </p:attrNameLst>
                                      </p:cBhvr>
                                      <p:tavLst>
                                        <p:tav tm="0">
                                          <p:val>
                                            <p:strVal val="#ppt_y"/>
                                          </p:val>
                                        </p:tav>
                                        <p:tav tm="100000">
                                          <p:val>
                                            <p:strVal val="#ppt_y"/>
                                          </p:val>
                                        </p:tav>
                                      </p:tavLst>
                                    </p:anim>
                                    <p:anim calcmode="lin" valueType="num">
                                      <p:cBhvr>
                                        <p:cTn id="102" dur="20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103" dur="20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104" dur="2000" tmFilter="0,0; .5, 1; 1, 1"/>
                                        <p:tgtEl>
                                          <p:spTgt spid="23"/>
                                        </p:tgtEl>
                                      </p:cBhvr>
                                    </p:animEffect>
                                  </p:childTnLst>
                                </p:cTn>
                              </p:par>
                            </p:childTnLst>
                          </p:cTn>
                        </p:par>
                        <p:par>
                          <p:cTn id="105" fill="hold">
                            <p:stCondLst>
                              <p:cond delay="64375"/>
                            </p:stCondLst>
                            <p:childTnLst>
                              <p:par>
                                <p:cTn id="106" presetID="56" presetClass="entr" presetSubtype="0" fill="hold" grpId="0" nodeType="afterEffect">
                                  <p:stCondLst>
                                    <p:cond delay="0"/>
                                  </p:stCondLst>
                                  <p:iterate type="lt">
                                    <p:tmPct val="10000"/>
                                  </p:iterate>
                                  <p:childTnLst>
                                    <p:set>
                                      <p:cBhvr>
                                        <p:cTn id="107" dur="1" fill="hold">
                                          <p:stCondLst>
                                            <p:cond delay="0"/>
                                          </p:stCondLst>
                                        </p:cTn>
                                        <p:tgtEl>
                                          <p:spTgt spid="4"/>
                                        </p:tgtEl>
                                        <p:attrNameLst>
                                          <p:attrName>style.visibility</p:attrName>
                                        </p:attrNameLst>
                                      </p:cBhvr>
                                      <p:to>
                                        <p:strVal val="visible"/>
                                      </p:to>
                                    </p:set>
                                    <p:anim by="(-#ppt_w*2)" calcmode="lin" valueType="num">
                                      <p:cBhvr rctx="PPT">
                                        <p:cTn id="108" dur="375" autoRev="1" fill="hold">
                                          <p:stCondLst>
                                            <p:cond delay="0"/>
                                          </p:stCondLst>
                                        </p:cTn>
                                        <p:tgtEl>
                                          <p:spTgt spid="4"/>
                                        </p:tgtEl>
                                        <p:attrNameLst>
                                          <p:attrName>ppt_w</p:attrName>
                                        </p:attrNameLst>
                                      </p:cBhvr>
                                    </p:anim>
                                    <p:anim by="(#ppt_w*0.50)" calcmode="lin" valueType="num">
                                      <p:cBhvr>
                                        <p:cTn id="109" dur="375" decel="50000" autoRev="1" fill="hold">
                                          <p:stCondLst>
                                            <p:cond delay="0"/>
                                          </p:stCondLst>
                                        </p:cTn>
                                        <p:tgtEl>
                                          <p:spTgt spid="4"/>
                                        </p:tgtEl>
                                        <p:attrNameLst>
                                          <p:attrName>ppt_x</p:attrName>
                                        </p:attrNameLst>
                                      </p:cBhvr>
                                    </p:anim>
                                    <p:anim from="(-#ppt_h/2)" to="(#ppt_y)" calcmode="lin" valueType="num">
                                      <p:cBhvr>
                                        <p:cTn id="110" dur="750" fill="hold">
                                          <p:stCondLst>
                                            <p:cond delay="0"/>
                                          </p:stCondLst>
                                        </p:cTn>
                                        <p:tgtEl>
                                          <p:spTgt spid="4"/>
                                        </p:tgtEl>
                                        <p:attrNameLst>
                                          <p:attrName>ppt_y</p:attrName>
                                        </p:attrNameLst>
                                      </p:cBhvr>
                                    </p:anim>
                                    <p:animRot by="21600000">
                                      <p:cBhvr>
                                        <p:cTn id="111" dur="75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25"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0F0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53</Words>
  <Application>Microsoft Office PowerPoint</Application>
  <PresentationFormat>Presentación en pantalla (4:3)</PresentationFormat>
  <Paragraphs>16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EL TRABAJO HUMANO</vt:lpstr>
      <vt:lpstr>       El trabajo es un derecho humano de cada persona y un deber para con la sociedad</vt:lpstr>
      <vt:lpstr>  Artículo 19.  El contrato de trabajo obliga tanto a lo que se expresa en él, como a las consecuencias que del mismo se deriven según la buena fe, la equidad, el uso, la costumbre o la ley.  En los contratos de trabajo agrícolas, por precio diario, el patrono, en las épocas de recolección de cosechas, está autorizado a dedicar al trabajador a las tareas de recolección, retribuyéndole su esfuerzo a destajo con el precio corriente que se paga por esa labor. En tal caso, corren para el trabajador todos los términos que le favorecen, pues el contrato de trabajo no se interrumpe. Código de Trabajo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TRABAJO HUMANO</dc:title>
  <dc:creator>Reinaldo</dc:creator>
  <cp:lastModifiedBy>Reinaldo</cp:lastModifiedBy>
  <cp:revision>18</cp:revision>
  <dcterms:created xsi:type="dcterms:W3CDTF">2013-04-30T17:05:04Z</dcterms:created>
  <dcterms:modified xsi:type="dcterms:W3CDTF">2013-05-06T23:03:24Z</dcterms:modified>
</cp:coreProperties>
</file>